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328.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52.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 id="508" r:id="rId257"/>
    <p:sldId id="509" r:id="rId258"/>
    <p:sldId id="510" r:id="rId259"/>
    <p:sldId id="511" r:id="rId260"/>
    <p:sldId id="512" r:id="rId261"/>
    <p:sldId id="513" r:id="rId262"/>
    <p:sldId id="514" r:id="rId263"/>
    <p:sldId id="515" r:id="rId264"/>
    <p:sldId id="516" r:id="rId265"/>
    <p:sldId id="517" r:id="rId266"/>
    <p:sldId id="518" r:id="rId267"/>
    <p:sldId id="519" r:id="rId268"/>
    <p:sldId id="520" r:id="rId269"/>
    <p:sldId id="521" r:id="rId270"/>
    <p:sldId id="522" r:id="rId271"/>
    <p:sldId id="523" r:id="rId272"/>
    <p:sldId id="524" r:id="rId273"/>
    <p:sldId id="525" r:id="rId274"/>
    <p:sldId id="526" r:id="rId275"/>
    <p:sldId id="527" r:id="rId276"/>
    <p:sldId id="528" r:id="rId277"/>
    <p:sldId id="529" r:id="rId278"/>
    <p:sldId id="530" r:id="rId279"/>
    <p:sldId id="531" r:id="rId280"/>
    <p:sldId id="532" r:id="rId281"/>
    <p:sldId id="533" r:id="rId282"/>
    <p:sldId id="534" r:id="rId283"/>
    <p:sldId id="535" r:id="rId284"/>
    <p:sldId id="536" r:id="rId285"/>
    <p:sldId id="537" r:id="rId286"/>
    <p:sldId id="538" r:id="rId287"/>
    <p:sldId id="539" r:id="rId288"/>
    <p:sldId id="540" r:id="rId289"/>
    <p:sldId id="541" r:id="rId290"/>
    <p:sldId id="542" r:id="rId291"/>
    <p:sldId id="543" r:id="rId292"/>
    <p:sldId id="544" r:id="rId293"/>
    <p:sldId id="545" r:id="rId294"/>
    <p:sldId id="546" r:id="rId295"/>
    <p:sldId id="547" r:id="rId296"/>
    <p:sldId id="548" r:id="rId297"/>
    <p:sldId id="549" r:id="rId298"/>
    <p:sldId id="550" r:id="rId299"/>
    <p:sldId id="551" r:id="rId300"/>
    <p:sldId id="552" r:id="rId301"/>
    <p:sldId id="553" r:id="rId302"/>
    <p:sldId id="554" r:id="rId303"/>
    <p:sldId id="555" r:id="rId304"/>
    <p:sldId id="556" r:id="rId305"/>
    <p:sldId id="557" r:id="rId306"/>
    <p:sldId id="558" r:id="rId307"/>
    <p:sldId id="559" r:id="rId308"/>
    <p:sldId id="560" r:id="rId309"/>
    <p:sldId id="561" r:id="rId310"/>
    <p:sldId id="562" r:id="rId311"/>
    <p:sldId id="563" r:id="rId312"/>
    <p:sldId id="564" r:id="rId313"/>
    <p:sldId id="565" r:id="rId314"/>
    <p:sldId id="566" r:id="rId315"/>
    <p:sldId id="567" r:id="rId316"/>
    <p:sldId id="568" r:id="rId317"/>
    <p:sldId id="569" r:id="rId318"/>
    <p:sldId id="570" r:id="rId319"/>
    <p:sldId id="571" r:id="rId320"/>
    <p:sldId id="572" r:id="rId321"/>
    <p:sldId id="573" r:id="rId322"/>
    <p:sldId id="574" r:id="rId323"/>
    <p:sldId id="575" r:id="rId324"/>
    <p:sldId id="576" r:id="rId325"/>
    <p:sldId id="577" r:id="rId326"/>
    <p:sldId id="578" r:id="rId327"/>
    <p:sldId id="579" r:id="rId328"/>
    <p:sldId id="580" r:id="rId329"/>
    <p:sldId id="581" r:id="rId330"/>
    <p:sldId id="582" r:id="rId331"/>
    <p:sldId id="583" r:id="rId332"/>
    <p:sldId id="584" r:id="rId333"/>
    <p:sldId id="585" r:id="rId334"/>
    <p:sldId id="586" r:id="rId335"/>
    <p:sldId id="587" r:id="rId336"/>
    <p:sldId id="588" r:id="rId337"/>
    <p:sldId id="589" r:id="rId338"/>
    <p:sldId id="590" r:id="rId339"/>
    <p:sldId id="591" r:id="rId340"/>
    <p:sldId id="592" r:id="rId341"/>
    <p:sldId id="593" r:id="rId342"/>
    <p:sldId id="594" r:id="rId343"/>
    <p:sldId id="595" r:id="rId344"/>
    <p:sldId id="596" r:id="rId345"/>
    <p:sldId id="597" r:id="rId346"/>
    <p:sldId id="598" r:id="rId347"/>
    <p:sldId id="599" r:id="rId348"/>
    <p:sldId id="600" r:id="rId349"/>
    <p:sldId id="601" r:id="rId350"/>
    <p:sldId id="602" r:id="rId351"/>
    <p:sldId id="603" r:id="rId352"/>
    <p:sldId id="604" r:id="rId353"/>
    <p:sldId id="605" r:id="rId354"/>
    <p:sldId id="606" r:id="rId355"/>
    <p:sldId id="607" r:id="rId356"/>
    <p:sldId id="608" r:id="rId357"/>
    <p:sldId id="609" r:id="rId358"/>
    <p:sldId id="610" r:id="rId359"/>
    <p:sldId id="611" r:id="rId360"/>
    <p:sldId id="612" r:id="rId361"/>
    <p:sldId id="613" r:id="rId362"/>
    <p:sldId id="614" r:id="rId363"/>
    <p:sldId id="615" r:id="rId364"/>
    <p:sldId id="616" r:id="rId365"/>
    <p:sldId id="617" r:id="rId366"/>
    <p:sldId id="618" r:id="rId367"/>
    <p:sldId id="619" r:id="rId368"/>
    <p:sldId id="620" r:id="rId369"/>
    <p:sldId id="621" r:id="rId370"/>
    <p:sldId id="622" r:id="rId371"/>
    <p:sldId id="623" r:id="rId372"/>
    <p:sldId id="624" r:id="rId373"/>
    <p:sldId id="625" r:id="rId374"/>
    <p:sldId id="626" r:id="rId375"/>
    <p:sldId id="627" r:id="rId376"/>
    <p:sldId id="628" r:id="rId377"/>
    <p:sldId id="629" r:id="rId378"/>
    <p:sldId id="630" r:id="rId379"/>
    <p:sldId id="631" r:id="rId380"/>
    <p:sldId id="632" r:id="rId381"/>
    <p:sldId id="633" r:id="rId382"/>
    <p:sldId id="634" r:id="rId383"/>
    <p:sldId id="635" r:id="rId384"/>
    <p:sldId id="636" r:id="rId385"/>
    <p:sldId id="637" r:id="rId386"/>
    <p:sldId id="638" r:id="rId387"/>
    <p:sldId id="639" r:id="rId388"/>
    <p:sldId id="640" r:id="rId389"/>
    <p:sldId id="641" r:id="rId390"/>
    <p:sldId id="642" r:id="rId391"/>
    <p:sldId id="643" r:id="rId392"/>
    <p:sldId id="644" r:id="rId393"/>
    <p:sldId id="645" r:id="rId394"/>
    <p:sldId id="646" r:id="rId395"/>
    <p:sldId id="647" r:id="rId396"/>
    <p:sldId id="648" r:id="rId397"/>
    <p:sldId id="649" r:id="rId398"/>
    <p:sldId id="650" r:id="rId399"/>
    <p:sldId id="651" r:id="rId400"/>
    <p:sldId id="652" r:id="rId401"/>
    <p:sldId id="653" r:id="rId402"/>
    <p:sldId id="654" r:id="rId403"/>
    <p:sldId id="655" r:id="rId404"/>
    <p:sldId id="656" r:id="rId405"/>
    <p:sldId id="657" r:id="rId406"/>
    <p:sldId id="658" r:id="rId407"/>
    <p:sldId id="659" r:id="rId408"/>
    <p:sldId id="660" r:id="rId409"/>
    <p:sldId id="661" r:id="rId410"/>
    <p:sldId id="662" r:id="rId411"/>
    <p:sldId id="663" r:id="rId412"/>
    <p:sldId id="664" r:id="rId413"/>
    <p:sldId id="665" r:id="rId414"/>
    <p:sldId id="666" r:id="rId415"/>
    <p:sldId id="667" r:id="rId416"/>
    <p:sldId id="668" r:id="rId417"/>
    <p:sldId id="669" r:id="rId418"/>
    <p:sldId id="670" r:id="rId419"/>
    <p:sldId id="671" r:id="rId420"/>
    <p:sldId id="672" r:id="rId421"/>
    <p:sldId id="673" r:id="rId422"/>
    <p:sldId id="674" r:id="rId423"/>
    <p:sldId id="675" r:id="rId424"/>
    <p:sldId id="676" r:id="rId425"/>
    <p:sldId id="677" r:id="rId426"/>
    <p:sldId id="678" r:id="rId427"/>
    <p:sldId id="679" r:id="rId428"/>
    <p:sldId id="680" r:id="rId429"/>
    <p:sldId id="681" r:id="rId430"/>
    <p:sldId id="682" r:id="rId431"/>
    <p:sldId id="683" r:id="rId432"/>
    <p:sldId id="684" r:id="rId433"/>
    <p:sldId id="685" r:id="rId434"/>
    <p:sldId id="686" r:id="rId435"/>
    <p:sldId id="687" r:id="rId436"/>
    <p:sldId id="688" r:id="rId437"/>
    <p:sldId id="689" r:id="rId438"/>
    <p:sldId id="690" r:id="rId439"/>
    <p:sldId id="691" r:id="rId440"/>
    <p:sldId id="692" r:id="rId441"/>
    <p:sldId id="693" r:id="rId442"/>
    <p:sldId id="694" r:id="rId443"/>
    <p:sldId id="695" r:id="rId444"/>
    <p:sldId id="696" r:id="rId445"/>
    <p:sldId id="697" r:id="rId446"/>
    <p:sldId id="698" r:id="rId447"/>
    <p:sldId id="699" r:id="rId448"/>
    <p:sldId id="700" r:id="rId449"/>
    <p:sldId id="701" r:id="rId450"/>
    <p:sldId id="702" r:id="rId451"/>
    <p:sldId id="703" r:id="rId452"/>
    <p:sldId id="704" r:id="rId453"/>
    <p:sldId id="705" r:id="rId454"/>
    <p:sldId id="706" r:id="rId455"/>
    <p:sldId id="707" r:id="rId456"/>
    <p:sldId id="708" r:id="rId457"/>
    <p:sldId id="709" r:id="rId458"/>
    <p:sldId id="710" r:id="rId459"/>
    <p:sldId id="711" r:id="rId460"/>
    <p:sldId id="712" r:id="rId461"/>
    <p:sldId id="713" r:id="rId462"/>
    <p:sldId id="714" r:id="rId463"/>
    <p:sldId id="715" r:id="rId464"/>
    <p:sldId id="716" r:id="rId465"/>
    <p:sldId id="717" r:id="rId466"/>
    <p:sldId id="718" r:id="rId467"/>
    <p:sldId id="719" r:id="rId468"/>
    <p:sldId id="720" r:id="rId469"/>
    <p:sldId id="721" r:id="rId470"/>
    <p:sldId id="722" r:id="rId471"/>
    <p:sldId id="723" r:id="rId472"/>
    <p:sldId id="724" r:id="rId473"/>
    <p:sldId id="725" r:id="rId474"/>
    <p:sldId id="726" r:id="rId475"/>
    <p:sldId id="727" r:id="rId476"/>
    <p:sldId id="728" r:id="rId477"/>
    <p:sldId id="729" r:id="rId478"/>
    <p:sldId id="730" r:id="rId479"/>
    <p:sldId id="731" r:id="rId480"/>
    <p:sldId id="732" r:id="rId481"/>
    <p:sldId id="733" r:id="rId482"/>
    <p:sldId id="734" r:id="rId483"/>
    <p:sldId id="735" r:id="rId484"/>
    <p:sldId id="736" r:id="rId485"/>
    <p:sldId id="737" r:id="rId486"/>
    <p:sldId id="738" r:id="rId487"/>
    <p:sldId id="739" r:id="rId488"/>
    <p:sldId id="740" r:id="rId489"/>
    <p:sldId id="741" r:id="rId490"/>
    <p:sldId id="742" r:id="rId491"/>
    <p:sldId id="743" r:id="rId49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90" Type="http://schemas.openxmlformats.org/officeDocument/2006/relationships/slide" Target="slides/slide186.xml"/><Relationship Id="rId194" Type="http://schemas.openxmlformats.org/officeDocument/2006/relationships/slide" Target="slides/slide190.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76" Type="http://schemas.openxmlformats.org/officeDocument/2006/relationships/slide" Target="slides/slide172.xml"/><Relationship Id="rId297" Type="http://schemas.openxmlformats.org/officeDocument/2006/relationships/slide" Target="slides/slide293.xml"/><Relationship Id="rId175" Type="http://schemas.openxmlformats.org/officeDocument/2006/relationships/slide" Target="slides/slide171.xml"/><Relationship Id="rId296" Type="http://schemas.openxmlformats.org/officeDocument/2006/relationships/slide" Target="slides/slide292.xml"/><Relationship Id="rId174" Type="http://schemas.openxmlformats.org/officeDocument/2006/relationships/slide" Target="slides/slide170.xml"/><Relationship Id="rId295" Type="http://schemas.openxmlformats.org/officeDocument/2006/relationships/slide" Target="slides/slide291.xml"/><Relationship Id="rId173" Type="http://schemas.openxmlformats.org/officeDocument/2006/relationships/slide" Target="slides/slide169.xml"/><Relationship Id="rId294" Type="http://schemas.openxmlformats.org/officeDocument/2006/relationships/slide" Target="slides/slide290.xml"/><Relationship Id="rId179" Type="http://schemas.openxmlformats.org/officeDocument/2006/relationships/slide" Target="slides/slide175.xml"/><Relationship Id="rId178" Type="http://schemas.openxmlformats.org/officeDocument/2006/relationships/slide" Target="slides/slide174.xml"/><Relationship Id="rId299" Type="http://schemas.openxmlformats.org/officeDocument/2006/relationships/slide" Target="slides/slide295.xml"/><Relationship Id="rId177" Type="http://schemas.openxmlformats.org/officeDocument/2006/relationships/slide" Target="slides/slide173.xml"/><Relationship Id="rId298" Type="http://schemas.openxmlformats.org/officeDocument/2006/relationships/slide" Target="slides/slide294.xml"/><Relationship Id="rId198" Type="http://schemas.openxmlformats.org/officeDocument/2006/relationships/slide" Target="slides/slide194.xml"/><Relationship Id="rId197" Type="http://schemas.openxmlformats.org/officeDocument/2006/relationships/slide" Target="slides/slide193.xml"/><Relationship Id="rId196" Type="http://schemas.openxmlformats.org/officeDocument/2006/relationships/slide" Target="slides/slide192.xml"/><Relationship Id="rId195" Type="http://schemas.openxmlformats.org/officeDocument/2006/relationships/slide" Target="slides/slide191.xml"/><Relationship Id="rId199" Type="http://schemas.openxmlformats.org/officeDocument/2006/relationships/slide" Target="slides/slide195.xml"/><Relationship Id="rId150" Type="http://schemas.openxmlformats.org/officeDocument/2006/relationships/slide" Target="slides/slide146.xml"/><Relationship Id="rId271" Type="http://schemas.openxmlformats.org/officeDocument/2006/relationships/slide" Target="slides/slide267.xml"/><Relationship Id="rId392" Type="http://schemas.openxmlformats.org/officeDocument/2006/relationships/slide" Target="slides/slide388.xml"/><Relationship Id="rId270" Type="http://schemas.openxmlformats.org/officeDocument/2006/relationships/slide" Target="slides/slide266.xml"/><Relationship Id="rId391" Type="http://schemas.openxmlformats.org/officeDocument/2006/relationships/slide" Target="slides/slide387.xml"/><Relationship Id="rId390" Type="http://schemas.openxmlformats.org/officeDocument/2006/relationships/slide" Target="slides/slide38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269" Type="http://schemas.openxmlformats.org/officeDocument/2006/relationships/slide" Target="slides/slide265.xml"/><Relationship Id="rId9" Type="http://schemas.openxmlformats.org/officeDocument/2006/relationships/slide" Target="slides/slide5.xml"/><Relationship Id="rId143" Type="http://schemas.openxmlformats.org/officeDocument/2006/relationships/slide" Target="slides/slide139.xml"/><Relationship Id="rId264" Type="http://schemas.openxmlformats.org/officeDocument/2006/relationships/slide" Target="slides/slide260.xml"/><Relationship Id="rId385" Type="http://schemas.openxmlformats.org/officeDocument/2006/relationships/slide" Target="slides/slide381.xml"/><Relationship Id="rId142" Type="http://schemas.openxmlformats.org/officeDocument/2006/relationships/slide" Target="slides/slide138.xml"/><Relationship Id="rId263" Type="http://schemas.openxmlformats.org/officeDocument/2006/relationships/slide" Target="slides/slide259.xml"/><Relationship Id="rId384" Type="http://schemas.openxmlformats.org/officeDocument/2006/relationships/slide" Target="slides/slide380.xml"/><Relationship Id="rId141" Type="http://schemas.openxmlformats.org/officeDocument/2006/relationships/slide" Target="slides/slide137.xml"/><Relationship Id="rId262" Type="http://schemas.openxmlformats.org/officeDocument/2006/relationships/slide" Target="slides/slide258.xml"/><Relationship Id="rId383" Type="http://schemas.openxmlformats.org/officeDocument/2006/relationships/slide" Target="slides/slide379.xml"/><Relationship Id="rId140" Type="http://schemas.openxmlformats.org/officeDocument/2006/relationships/slide" Target="slides/slide136.xml"/><Relationship Id="rId261" Type="http://schemas.openxmlformats.org/officeDocument/2006/relationships/slide" Target="slides/slide257.xml"/><Relationship Id="rId382" Type="http://schemas.openxmlformats.org/officeDocument/2006/relationships/slide" Target="slides/slide378.xml"/><Relationship Id="rId5" Type="http://schemas.openxmlformats.org/officeDocument/2006/relationships/slide" Target="slides/slide1.xml"/><Relationship Id="rId147" Type="http://schemas.openxmlformats.org/officeDocument/2006/relationships/slide" Target="slides/slide143.xml"/><Relationship Id="rId268" Type="http://schemas.openxmlformats.org/officeDocument/2006/relationships/slide" Target="slides/slide264.xml"/><Relationship Id="rId389" Type="http://schemas.openxmlformats.org/officeDocument/2006/relationships/slide" Target="slides/slide385.xml"/><Relationship Id="rId6" Type="http://schemas.openxmlformats.org/officeDocument/2006/relationships/slide" Target="slides/slide2.xml"/><Relationship Id="rId146" Type="http://schemas.openxmlformats.org/officeDocument/2006/relationships/slide" Target="slides/slide142.xml"/><Relationship Id="rId267" Type="http://schemas.openxmlformats.org/officeDocument/2006/relationships/slide" Target="slides/slide263.xml"/><Relationship Id="rId388" Type="http://schemas.openxmlformats.org/officeDocument/2006/relationships/slide" Target="slides/slide384.xml"/><Relationship Id="rId7" Type="http://schemas.openxmlformats.org/officeDocument/2006/relationships/slide" Target="slides/slide3.xml"/><Relationship Id="rId145" Type="http://schemas.openxmlformats.org/officeDocument/2006/relationships/slide" Target="slides/slide141.xml"/><Relationship Id="rId266" Type="http://schemas.openxmlformats.org/officeDocument/2006/relationships/slide" Target="slides/slide262.xml"/><Relationship Id="rId387" Type="http://schemas.openxmlformats.org/officeDocument/2006/relationships/slide" Target="slides/slide383.xml"/><Relationship Id="rId8" Type="http://schemas.openxmlformats.org/officeDocument/2006/relationships/slide" Target="slides/slide4.xml"/><Relationship Id="rId144" Type="http://schemas.openxmlformats.org/officeDocument/2006/relationships/slide" Target="slides/slide140.xml"/><Relationship Id="rId265" Type="http://schemas.openxmlformats.org/officeDocument/2006/relationships/slide" Target="slides/slide261.xml"/><Relationship Id="rId386" Type="http://schemas.openxmlformats.org/officeDocument/2006/relationships/slide" Target="slides/slide382.xml"/><Relationship Id="rId260" Type="http://schemas.openxmlformats.org/officeDocument/2006/relationships/slide" Target="slides/slide256.xml"/><Relationship Id="rId381" Type="http://schemas.openxmlformats.org/officeDocument/2006/relationships/slide" Target="slides/slide377.xml"/><Relationship Id="rId380" Type="http://schemas.openxmlformats.org/officeDocument/2006/relationships/slide" Target="slides/slide37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slide" Target="slides/slide255.xml"/><Relationship Id="rId137" Type="http://schemas.openxmlformats.org/officeDocument/2006/relationships/slide" Target="slides/slide133.xml"/><Relationship Id="rId258" Type="http://schemas.openxmlformats.org/officeDocument/2006/relationships/slide" Target="slides/slide254.xml"/><Relationship Id="rId379" Type="http://schemas.openxmlformats.org/officeDocument/2006/relationships/slide" Target="slides/slide375.xml"/><Relationship Id="rId132" Type="http://schemas.openxmlformats.org/officeDocument/2006/relationships/slide" Target="slides/slide128.xml"/><Relationship Id="rId253" Type="http://schemas.openxmlformats.org/officeDocument/2006/relationships/slide" Target="slides/slide249.xml"/><Relationship Id="rId374" Type="http://schemas.openxmlformats.org/officeDocument/2006/relationships/slide" Target="slides/slide370.xml"/><Relationship Id="rId131" Type="http://schemas.openxmlformats.org/officeDocument/2006/relationships/slide" Target="slides/slide127.xml"/><Relationship Id="rId252" Type="http://schemas.openxmlformats.org/officeDocument/2006/relationships/slide" Target="slides/slide248.xml"/><Relationship Id="rId373" Type="http://schemas.openxmlformats.org/officeDocument/2006/relationships/slide" Target="slides/slide369.xml"/><Relationship Id="rId130" Type="http://schemas.openxmlformats.org/officeDocument/2006/relationships/slide" Target="slides/slide126.xml"/><Relationship Id="rId251" Type="http://schemas.openxmlformats.org/officeDocument/2006/relationships/slide" Target="slides/slide247.xml"/><Relationship Id="rId372" Type="http://schemas.openxmlformats.org/officeDocument/2006/relationships/slide" Target="slides/slide368.xml"/><Relationship Id="rId250" Type="http://schemas.openxmlformats.org/officeDocument/2006/relationships/slide" Target="slides/slide246.xml"/><Relationship Id="rId371" Type="http://schemas.openxmlformats.org/officeDocument/2006/relationships/slide" Target="slides/slide367.xml"/><Relationship Id="rId492" Type="http://schemas.openxmlformats.org/officeDocument/2006/relationships/slide" Target="slides/slide488.xml"/><Relationship Id="rId136" Type="http://schemas.openxmlformats.org/officeDocument/2006/relationships/slide" Target="slides/slide132.xml"/><Relationship Id="rId257" Type="http://schemas.openxmlformats.org/officeDocument/2006/relationships/slide" Target="slides/slide253.xml"/><Relationship Id="rId378" Type="http://schemas.openxmlformats.org/officeDocument/2006/relationships/slide" Target="slides/slide374.xml"/><Relationship Id="rId135" Type="http://schemas.openxmlformats.org/officeDocument/2006/relationships/slide" Target="slides/slide131.xml"/><Relationship Id="rId256" Type="http://schemas.openxmlformats.org/officeDocument/2006/relationships/slide" Target="slides/slide252.xml"/><Relationship Id="rId377" Type="http://schemas.openxmlformats.org/officeDocument/2006/relationships/slide" Target="slides/slide373.xml"/><Relationship Id="rId134" Type="http://schemas.openxmlformats.org/officeDocument/2006/relationships/slide" Target="slides/slide130.xml"/><Relationship Id="rId255" Type="http://schemas.openxmlformats.org/officeDocument/2006/relationships/slide" Target="slides/slide251.xml"/><Relationship Id="rId376" Type="http://schemas.openxmlformats.org/officeDocument/2006/relationships/slide" Target="slides/slide372.xml"/><Relationship Id="rId133" Type="http://schemas.openxmlformats.org/officeDocument/2006/relationships/slide" Target="slides/slide129.xml"/><Relationship Id="rId254" Type="http://schemas.openxmlformats.org/officeDocument/2006/relationships/slide" Target="slides/slide250.xml"/><Relationship Id="rId375" Type="http://schemas.openxmlformats.org/officeDocument/2006/relationships/slide" Target="slides/slide371.xml"/><Relationship Id="rId172" Type="http://schemas.openxmlformats.org/officeDocument/2006/relationships/slide" Target="slides/slide168.xml"/><Relationship Id="rId293" Type="http://schemas.openxmlformats.org/officeDocument/2006/relationships/slide" Target="slides/slide289.xml"/><Relationship Id="rId171" Type="http://schemas.openxmlformats.org/officeDocument/2006/relationships/slide" Target="slides/slide167.xml"/><Relationship Id="rId292" Type="http://schemas.openxmlformats.org/officeDocument/2006/relationships/slide" Target="slides/slide288.xml"/><Relationship Id="rId170" Type="http://schemas.openxmlformats.org/officeDocument/2006/relationships/slide" Target="slides/slide166.xml"/><Relationship Id="rId291" Type="http://schemas.openxmlformats.org/officeDocument/2006/relationships/slide" Target="slides/slide287.xml"/><Relationship Id="rId290" Type="http://schemas.openxmlformats.org/officeDocument/2006/relationships/slide" Target="slides/slide286.xml"/><Relationship Id="rId165" Type="http://schemas.openxmlformats.org/officeDocument/2006/relationships/slide" Target="slides/slide161.xml"/><Relationship Id="rId286" Type="http://schemas.openxmlformats.org/officeDocument/2006/relationships/slide" Target="slides/slide282.xml"/><Relationship Id="rId164" Type="http://schemas.openxmlformats.org/officeDocument/2006/relationships/slide" Target="slides/slide160.xml"/><Relationship Id="rId285" Type="http://schemas.openxmlformats.org/officeDocument/2006/relationships/slide" Target="slides/slide281.xml"/><Relationship Id="rId163" Type="http://schemas.openxmlformats.org/officeDocument/2006/relationships/slide" Target="slides/slide159.xml"/><Relationship Id="rId284" Type="http://schemas.openxmlformats.org/officeDocument/2006/relationships/slide" Target="slides/slide280.xml"/><Relationship Id="rId162" Type="http://schemas.openxmlformats.org/officeDocument/2006/relationships/slide" Target="slides/slide158.xml"/><Relationship Id="rId283" Type="http://schemas.openxmlformats.org/officeDocument/2006/relationships/slide" Target="slides/slide279.xml"/><Relationship Id="rId169" Type="http://schemas.openxmlformats.org/officeDocument/2006/relationships/slide" Target="slides/slide165.xml"/><Relationship Id="rId168" Type="http://schemas.openxmlformats.org/officeDocument/2006/relationships/slide" Target="slides/slide164.xml"/><Relationship Id="rId289" Type="http://schemas.openxmlformats.org/officeDocument/2006/relationships/slide" Target="slides/slide285.xml"/><Relationship Id="rId167" Type="http://schemas.openxmlformats.org/officeDocument/2006/relationships/slide" Target="slides/slide163.xml"/><Relationship Id="rId288" Type="http://schemas.openxmlformats.org/officeDocument/2006/relationships/slide" Target="slides/slide284.xml"/><Relationship Id="rId166" Type="http://schemas.openxmlformats.org/officeDocument/2006/relationships/slide" Target="slides/slide162.xml"/><Relationship Id="rId287" Type="http://schemas.openxmlformats.org/officeDocument/2006/relationships/slide" Target="slides/slide283.xml"/><Relationship Id="rId161" Type="http://schemas.openxmlformats.org/officeDocument/2006/relationships/slide" Target="slides/slide157.xml"/><Relationship Id="rId282" Type="http://schemas.openxmlformats.org/officeDocument/2006/relationships/slide" Target="slides/slide278.xml"/><Relationship Id="rId160" Type="http://schemas.openxmlformats.org/officeDocument/2006/relationships/slide" Target="slides/slide156.xml"/><Relationship Id="rId281" Type="http://schemas.openxmlformats.org/officeDocument/2006/relationships/slide" Target="slides/slide277.xml"/><Relationship Id="rId280" Type="http://schemas.openxmlformats.org/officeDocument/2006/relationships/slide" Target="slides/slide276.xml"/><Relationship Id="rId159" Type="http://schemas.openxmlformats.org/officeDocument/2006/relationships/slide" Target="slides/slide155.xml"/><Relationship Id="rId154" Type="http://schemas.openxmlformats.org/officeDocument/2006/relationships/slide" Target="slides/slide150.xml"/><Relationship Id="rId275" Type="http://schemas.openxmlformats.org/officeDocument/2006/relationships/slide" Target="slides/slide271.xml"/><Relationship Id="rId396" Type="http://schemas.openxmlformats.org/officeDocument/2006/relationships/slide" Target="slides/slide392.xml"/><Relationship Id="rId153" Type="http://schemas.openxmlformats.org/officeDocument/2006/relationships/slide" Target="slides/slide149.xml"/><Relationship Id="rId274" Type="http://schemas.openxmlformats.org/officeDocument/2006/relationships/slide" Target="slides/slide270.xml"/><Relationship Id="rId395" Type="http://schemas.openxmlformats.org/officeDocument/2006/relationships/slide" Target="slides/slide391.xml"/><Relationship Id="rId152" Type="http://schemas.openxmlformats.org/officeDocument/2006/relationships/slide" Target="slides/slide148.xml"/><Relationship Id="rId273" Type="http://schemas.openxmlformats.org/officeDocument/2006/relationships/slide" Target="slides/slide269.xml"/><Relationship Id="rId394" Type="http://schemas.openxmlformats.org/officeDocument/2006/relationships/slide" Target="slides/slide390.xml"/><Relationship Id="rId151" Type="http://schemas.openxmlformats.org/officeDocument/2006/relationships/slide" Target="slides/slide147.xml"/><Relationship Id="rId272" Type="http://schemas.openxmlformats.org/officeDocument/2006/relationships/slide" Target="slides/slide268.xml"/><Relationship Id="rId393" Type="http://schemas.openxmlformats.org/officeDocument/2006/relationships/slide" Target="slides/slide389.xml"/><Relationship Id="rId158" Type="http://schemas.openxmlformats.org/officeDocument/2006/relationships/slide" Target="slides/slide154.xml"/><Relationship Id="rId279" Type="http://schemas.openxmlformats.org/officeDocument/2006/relationships/slide" Target="slides/slide275.xml"/><Relationship Id="rId157" Type="http://schemas.openxmlformats.org/officeDocument/2006/relationships/slide" Target="slides/slide153.xml"/><Relationship Id="rId278" Type="http://schemas.openxmlformats.org/officeDocument/2006/relationships/slide" Target="slides/slide274.xml"/><Relationship Id="rId399" Type="http://schemas.openxmlformats.org/officeDocument/2006/relationships/slide" Target="slides/slide395.xml"/><Relationship Id="rId156" Type="http://schemas.openxmlformats.org/officeDocument/2006/relationships/slide" Target="slides/slide152.xml"/><Relationship Id="rId277" Type="http://schemas.openxmlformats.org/officeDocument/2006/relationships/slide" Target="slides/slide273.xml"/><Relationship Id="rId398" Type="http://schemas.openxmlformats.org/officeDocument/2006/relationships/slide" Target="slides/slide394.xml"/><Relationship Id="rId155" Type="http://schemas.openxmlformats.org/officeDocument/2006/relationships/slide" Target="slides/slide151.xml"/><Relationship Id="rId276" Type="http://schemas.openxmlformats.org/officeDocument/2006/relationships/slide" Target="slides/slide272.xml"/><Relationship Id="rId397" Type="http://schemas.openxmlformats.org/officeDocument/2006/relationships/slide" Target="slides/slide393.xml"/><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409" Type="http://schemas.openxmlformats.org/officeDocument/2006/relationships/slide" Target="slides/slide405.xml"/><Relationship Id="rId404" Type="http://schemas.openxmlformats.org/officeDocument/2006/relationships/slide" Target="slides/slide400.xml"/><Relationship Id="rId403" Type="http://schemas.openxmlformats.org/officeDocument/2006/relationships/slide" Target="slides/slide399.xml"/><Relationship Id="rId402" Type="http://schemas.openxmlformats.org/officeDocument/2006/relationships/slide" Target="slides/slide398.xml"/><Relationship Id="rId401" Type="http://schemas.openxmlformats.org/officeDocument/2006/relationships/slide" Target="slides/slide397.xml"/><Relationship Id="rId408" Type="http://schemas.openxmlformats.org/officeDocument/2006/relationships/slide" Target="slides/slide404.xml"/><Relationship Id="rId407" Type="http://schemas.openxmlformats.org/officeDocument/2006/relationships/slide" Target="slides/slide403.xml"/><Relationship Id="rId406" Type="http://schemas.openxmlformats.org/officeDocument/2006/relationships/slide" Target="slides/slide402.xml"/><Relationship Id="rId405" Type="http://schemas.openxmlformats.org/officeDocument/2006/relationships/slide" Target="slides/slide401.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400" Type="http://schemas.openxmlformats.org/officeDocument/2006/relationships/slide" Target="slides/slide396.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 Id="rId107" Type="http://schemas.openxmlformats.org/officeDocument/2006/relationships/slide" Target="slides/slide103.xml"/><Relationship Id="rId228" Type="http://schemas.openxmlformats.org/officeDocument/2006/relationships/slide" Target="slides/slide224.xml"/><Relationship Id="rId349" Type="http://schemas.openxmlformats.org/officeDocument/2006/relationships/slide" Target="slides/slide345.xml"/><Relationship Id="rId106" Type="http://schemas.openxmlformats.org/officeDocument/2006/relationships/slide" Target="slides/slide102.xml"/><Relationship Id="rId227" Type="http://schemas.openxmlformats.org/officeDocument/2006/relationships/slide" Target="slides/slide223.xml"/><Relationship Id="rId348" Type="http://schemas.openxmlformats.org/officeDocument/2006/relationships/slide" Target="slides/slide344.xml"/><Relationship Id="rId469" Type="http://schemas.openxmlformats.org/officeDocument/2006/relationships/slide" Target="slides/slide465.xml"/><Relationship Id="rId105" Type="http://schemas.openxmlformats.org/officeDocument/2006/relationships/slide" Target="slides/slide101.xml"/><Relationship Id="rId226" Type="http://schemas.openxmlformats.org/officeDocument/2006/relationships/slide" Target="slides/slide222.xml"/><Relationship Id="rId347" Type="http://schemas.openxmlformats.org/officeDocument/2006/relationships/slide" Target="slides/slide343.xml"/><Relationship Id="rId468" Type="http://schemas.openxmlformats.org/officeDocument/2006/relationships/slide" Target="slides/slide464.xml"/><Relationship Id="rId104" Type="http://schemas.openxmlformats.org/officeDocument/2006/relationships/slide" Target="slides/slide100.xml"/><Relationship Id="rId225" Type="http://schemas.openxmlformats.org/officeDocument/2006/relationships/slide" Target="slides/slide221.xml"/><Relationship Id="rId346" Type="http://schemas.openxmlformats.org/officeDocument/2006/relationships/slide" Target="slides/slide342.xml"/><Relationship Id="rId467" Type="http://schemas.openxmlformats.org/officeDocument/2006/relationships/slide" Target="slides/slide463.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341" Type="http://schemas.openxmlformats.org/officeDocument/2006/relationships/slide" Target="slides/slide337.xml"/><Relationship Id="rId462" Type="http://schemas.openxmlformats.org/officeDocument/2006/relationships/slide" Target="slides/slide458.xml"/><Relationship Id="rId340" Type="http://schemas.openxmlformats.org/officeDocument/2006/relationships/slide" Target="slides/slide336.xml"/><Relationship Id="rId461" Type="http://schemas.openxmlformats.org/officeDocument/2006/relationships/slide" Target="slides/slide457.xml"/><Relationship Id="rId460" Type="http://schemas.openxmlformats.org/officeDocument/2006/relationships/slide" Target="slides/slide456.xml"/><Relationship Id="rId103" Type="http://schemas.openxmlformats.org/officeDocument/2006/relationships/slide" Target="slides/slide99.xml"/><Relationship Id="rId224" Type="http://schemas.openxmlformats.org/officeDocument/2006/relationships/slide" Target="slides/slide220.xml"/><Relationship Id="rId345" Type="http://schemas.openxmlformats.org/officeDocument/2006/relationships/slide" Target="slides/slide341.xml"/><Relationship Id="rId466" Type="http://schemas.openxmlformats.org/officeDocument/2006/relationships/slide" Target="slides/slide462.xml"/><Relationship Id="rId102" Type="http://schemas.openxmlformats.org/officeDocument/2006/relationships/slide" Target="slides/slide98.xml"/><Relationship Id="rId223" Type="http://schemas.openxmlformats.org/officeDocument/2006/relationships/slide" Target="slides/slide219.xml"/><Relationship Id="rId344" Type="http://schemas.openxmlformats.org/officeDocument/2006/relationships/slide" Target="slides/slide340.xml"/><Relationship Id="rId465" Type="http://schemas.openxmlformats.org/officeDocument/2006/relationships/slide" Target="slides/slide461.xml"/><Relationship Id="rId101" Type="http://schemas.openxmlformats.org/officeDocument/2006/relationships/slide" Target="slides/slide97.xml"/><Relationship Id="rId222" Type="http://schemas.openxmlformats.org/officeDocument/2006/relationships/slide" Target="slides/slide218.xml"/><Relationship Id="rId343" Type="http://schemas.openxmlformats.org/officeDocument/2006/relationships/slide" Target="slides/slide339.xml"/><Relationship Id="rId464" Type="http://schemas.openxmlformats.org/officeDocument/2006/relationships/slide" Target="slides/slide460.xml"/><Relationship Id="rId100" Type="http://schemas.openxmlformats.org/officeDocument/2006/relationships/slide" Target="slides/slide96.xml"/><Relationship Id="rId221" Type="http://schemas.openxmlformats.org/officeDocument/2006/relationships/slide" Target="slides/slide217.xml"/><Relationship Id="rId342" Type="http://schemas.openxmlformats.org/officeDocument/2006/relationships/slide" Target="slides/slide338.xml"/><Relationship Id="rId463" Type="http://schemas.openxmlformats.org/officeDocument/2006/relationships/slide" Target="slides/slide459.xml"/><Relationship Id="rId217" Type="http://schemas.openxmlformats.org/officeDocument/2006/relationships/slide" Target="slides/slide213.xml"/><Relationship Id="rId338" Type="http://schemas.openxmlformats.org/officeDocument/2006/relationships/slide" Target="slides/slide334.xml"/><Relationship Id="rId459" Type="http://schemas.openxmlformats.org/officeDocument/2006/relationships/slide" Target="slides/slide455.xml"/><Relationship Id="rId216" Type="http://schemas.openxmlformats.org/officeDocument/2006/relationships/slide" Target="slides/slide212.xml"/><Relationship Id="rId337" Type="http://schemas.openxmlformats.org/officeDocument/2006/relationships/slide" Target="slides/slide333.xml"/><Relationship Id="rId458" Type="http://schemas.openxmlformats.org/officeDocument/2006/relationships/slide" Target="slides/slide454.xml"/><Relationship Id="rId215" Type="http://schemas.openxmlformats.org/officeDocument/2006/relationships/slide" Target="slides/slide211.xml"/><Relationship Id="rId336" Type="http://schemas.openxmlformats.org/officeDocument/2006/relationships/slide" Target="slides/slide332.xml"/><Relationship Id="rId457" Type="http://schemas.openxmlformats.org/officeDocument/2006/relationships/slide" Target="slides/slide453.xml"/><Relationship Id="rId214" Type="http://schemas.openxmlformats.org/officeDocument/2006/relationships/slide" Target="slides/slide210.xml"/><Relationship Id="rId335" Type="http://schemas.openxmlformats.org/officeDocument/2006/relationships/slide" Target="slides/slide331.xml"/><Relationship Id="rId456" Type="http://schemas.openxmlformats.org/officeDocument/2006/relationships/slide" Target="slides/slide452.xml"/><Relationship Id="rId219" Type="http://schemas.openxmlformats.org/officeDocument/2006/relationships/slide" Target="slides/slide215.xml"/><Relationship Id="rId218" Type="http://schemas.openxmlformats.org/officeDocument/2006/relationships/slide" Target="slides/slide214.xml"/><Relationship Id="rId339" Type="http://schemas.openxmlformats.org/officeDocument/2006/relationships/slide" Target="slides/slide335.xml"/><Relationship Id="rId330" Type="http://schemas.openxmlformats.org/officeDocument/2006/relationships/slide" Target="slides/slide326.xml"/><Relationship Id="rId451" Type="http://schemas.openxmlformats.org/officeDocument/2006/relationships/slide" Target="slides/slide447.xml"/><Relationship Id="rId450" Type="http://schemas.openxmlformats.org/officeDocument/2006/relationships/slide" Target="slides/slide446.xml"/><Relationship Id="rId213" Type="http://schemas.openxmlformats.org/officeDocument/2006/relationships/slide" Target="slides/slide209.xml"/><Relationship Id="rId334" Type="http://schemas.openxmlformats.org/officeDocument/2006/relationships/slide" Target="slides/slide330.xml"/><Relationship Id="rId455" Type="http://schemas.openxmlformats.org/officeDocument/2006/relationships/slide" Target="slides/slide451.xml"/><Relationship Id="rId212" Type="http://schemas.openxmlformats.org/officeDocument/2006/relationships/slide" Target="slides/slide208.xml"/><Relationship Id="rId333" Type="http://schemas.openxmlformats.org/officeDocument/2006/relationships/slide" Target="slides/slide329.xml"/><Relationship Id="rId454" Type="http://schemas.openxmlformats.org/officeDocument/2006/relationships/slide" Target="slides/slide450.xml"/><Relationship Id="rId211" Type="http://schemas.openxmlformats.org/officeDocument/2006/relationships/slide" Target="slides/slide207.xml"/><Relationship Id="rId332" Type="http://schemas.openxmlformats.org/officeDocument/2006/relationships/slide" Target="slides/slide328.xml"/><Relationship Id="rId453" Type="http://schemas.openxmlformats.org/officeDocument/2006/relationships/slide" Target="slides/slide449.xml"/><Relationship Id="rId210" Type="http://schemas.openxmlformats.org/officeDocument/2006/relationships/slide" Target="slides/slide206.xml"/><Relationship Id="rId331" Type="http://schemas.openxmlformats.org/officeDocument/2006/relationships/slide" Target="slides/slide327.xml"/><Relationship Id="rId452" Type="http://schemas.openxmlformats.org/officeDocument/2006/relationships/slide" Target="slides/slide448.xml"/><Relationship Id="rId370" Type="http://schemas.openxmlformats.org/officeDocument/2006/relationships/slide" Target="slides/slide366.xml"/><Relationship Id="rId491" Type="http://schemas.openxmlformats.org/officeDocument/2006/relationships/slide" Target="slides/slide487.xml"/><Relationship Id="rId490" Type="http://schemas.openxmlformats.org/officeDocument/2006/relationships/slide" Target="slides/slide48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369" Type="http://schemas.openxmlformats.org/officeDocument/2006/relationships/slide" Target="slides/slide365.xml"/><Relationship Id="rId126" Type="http://schemas.openxmlformats.org/officeDocument/2006/relationships/slide" Target="slides/slide122.xml"/><Relationship Id="rId247" Type="http://schemas.openxmlformats.org/officeDocument/2006/relationships/slide" Target="slides/slide243.xml"/><Relationship Id="rId368" Type="http://schemas.openxmlformats.org/officeDocument/2006/relationships/slide" Target="slides/slide364.xml"/><Relationship Id="rId489" Type="http://schemas.openxmlformats.org/officeDocument/2006/relationships/slide" Target="slides/slide485.xml"/><Relationship Id="rId121" Type="http://schemas.openxmlformats.org/officeDocument/2006/relationships/slide" Target="slides/slide117.xml"/><Relationship Id="rId242" Type="http://schemas.openxmlformats.org/officeDocument/2006/relationships/slide" Target="slides/slide238.xml"/><Relationship Id="rId363" Type="http://schemas.openxmlformats.org/officeDocument/2006/relationships/slide" Target="slides/slide359.xml"/><Relationship Id="rId484" Type="http://schemas.openxmlformats.org/officeDocument/2006/relationships/slide" Target="slides/slide480.xml"/><Relationship Id="rId120" Type="http://schemas.openxmlformats.org/officeDocument/2006/relationships/slide" Target="slides/slide116.xml"/><Relationship Id="rId241" Type="http://schemas.openxmlformats.org/officeDocument/2006/relationships/slide" Target="slides/slide237.xml"/><Relationship Id="rId362" Type="http://schemas.openxmlformats.org/officeDocument/2006/relationships/slide" Target="slides/slide358.xml"/><Relationship Id="rId483" Type="http://schemas.openxmlformats.org/officeDocument/2006/relationships/slide" Target="slides/slide479.xml"/><Relationship Id="rId240" Type="http://schemas.openxmlformats.org/officeDocument/2006/relationships/slide" Target="slides/slide236.xml"/><Relationship Id="rId361" Type="http://schemas.openxmlformats.org/officeDocument/2006/relationships/slide" Target="slides/slide357.xml"/><Relationship Id="rId482" Type="http://schemas.openxmlformats.org/officeDocument/2006/relationships/slide" Target="slides/slide478.xml"/><Relationship Id="rId360" Type="http://schemas.openxmlformats.org/officeDocument/2006/relationships/slide" Target="slides/slide356.xml"/><Relationship Id="rId481" Type="http://schemas.openxmlformats.org/officeDocument/2006/relationships/slide" Target="slides/slide477.xml"/><Relationship Id="rId125" Type="http://schemas.openxmlformats.org/officeDocument/2006/relationships/slide" Target="slides/slide121.xml"/><Relationship Id="rId246" Type="http://schemas.openxmlformats.org/officeDocument/2006/relationships/slide" Target="slides/slide242.xml"/><Relationship Id="rId367" Type="http://schemas.openxmlformats.org/officeDocument/2006/relationships/slide" Target="slides/slide363.xml"/><Relationship Id="rId488" Type="http://schemas.openxmlformats.org/officeDocument/2006/relationships/slide" Target="slides/slide484.xml"/><Relationship Id="rId124" Type="http://schemas.openxmlformats.org/officeDocument/2006/relationships/slide" Target="slides/slide120.xml"/><Relationship Id="rId245" Type="http://schemas.openxmlformats.org/officeDocument/2006/relationships/slide" Target="slides/slide241.xml"/><Relationship Id="rId366" Type="http://schemas.openxmlformats.org/officeDocument/2006/relationships/slide" Target="slides/slide362.xml"/><Relationship Id="rId487" Type="http://schemas.openxmlformats.org/officeDocument/2006/relationships/slide" Target="slides/slide483.xml"/><Relationship Id="rId123" Type="http://schemas.openxmlformats.org/officeDocument/2006/relationships/slide" Target="slides/slide119.xml"/><Relationship Id="rId244" Type="http://schemas.openxmlformats.org/officeDocument/2006/relationships/slide" Target="slides/slide240.xml"/><Relationship Id="rId365" Type="http://schemas.openxmlformats.org/officeDocument/2006/relationships/slide" Target="slides/slide361.xml"/><Relationship Id="rId486" Type="http://schemas.openxmlformats.org/officeDocument/2006/relationships/slide" Target="slides/slide482.xml"/><Relationship Id="rId122" Type="http://schemas.openxmlformats.org/officeDocument/2006/relationships/slide" Target="slides/slide118.xml"/><Relationship Id="rId243" Type="http://schemas.openxmlformats.org/officeDocument/2006/relationships/slide" Target="slides/slide239.xml"/><Relationship Id="rId364" Type="http://schemas.openxmlformats.org/officeDocument/2006/relationships/slide" Target="slides/slide360.xml"/><Relationship Id="rId485" Type="http://schemas.openxmlformats.org/officeDocument/2006/relationships/slide" Target="slides/slide481.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480" Type="http://schemas.openxmlformats.org/officeDocument/2006/relationships/slide" Target="slides/slide476.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359" Type="http://schemas.openxmlformats.org/officeDocument/2006/relationships/slide" Target="slides/slide355.xml"/><Relationship Id="rId116" Type="http://schemas.openxmlformats.org/officeDocument/2006/relationships/slide" Target="slides/slide112.xml"/><Relationship Id="rId237" Type="http://schemas.openxmlformats.org/officeDocument/2006/relationships/slide" Target="slides/slide233.xml"/><Relationship Id="rId358" Type="http://schemas.openxmlformats.org/officeDocument/2006/relationships/slide" Target="slides/slide354.xml"/><Relationship Id="rId479" Type="http://schemas.openxmlformats.org/officeDocument/2006/relationships/slide" Target="slides/slide475.xml"/><Relationship Id="rId115" Type="http://schemas.openxmlformats.org/officeDocument/2006/relationships/slide" Target="slides/slide111.xml"/><Relationship Id="rId236" Type="http://schemas.openxmlformats.org/officeDocument/2006/relationships/slide" Target="slides/slide232.xml"/><Relationship Id="rId357" Type="http://schemas.openxmlformats.org/officeDocument/2006/relationships/slide" Target="slides/slide353.xml"/><Relationship Id="rId478" Type="http://schemas.openxmlformats.org/officeDocument/2006/relationships/slide" Target="slides/slide474.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352" Type="http://schemas.openxmlformats.org/officeDocument/2006/relationships/slide" Target="slides/slide348.xml"/><Relationship Id="rId473" Type="http://schemas.openxmlformats.org/officeDocument/2006/relationships/slide" Target="slides/slide469.xml"/><Relationship Id="rId230" Type="http://schemas.openxmlformats.org/officeDocument/2006/relationships/slide" Target="slides/slide226.xml"/><Relationship Id="rId351" Type="http://schemas.openxmlformats.org/officeDocument/2006/relationships/slide" Target="slides/slide347.xml"/><Relationship Id="rId472" Type="http://schemas.openxmlformats.org/officeDocument/2006/relationships/slide" Target="slides/slide468.xml"/><Relationship Id="rId350" Type="http://schemas.openxmlformats.org/officeDocument/2006/relationships/slide" Target="slides/slide346.xml"/><Relationship Id="rId471" Type="http://schemas.openxmlformats.org/officeDocument/2006/relationships/slide" Target="slides/slide467.xml"/><Relationship Id="rId470" Type="http://schemas.openxmlformats.org/officeDocument/2006/relationships/slide" Target="slides/slide466.xml"/><Relationship Id="rId114" Type="http://schemas.openxmlformats.org/officeDocument/2006/relationships/slide" Target="slides/slide110.xml"/><Relationship Id="rId235" Type="http://schemas.openxmlformats.org/officeDocument/2006/relationships/slide" Target="slides/slide231.xml"/><Relationship Id="rId356" Type="http://schemas.openxmlformats.org/officeDocument/2006/relationships/slide" Target="slides/slide352.xml"/><Relationship Id="rId477" Type="http://schemas.openxmlformats.org/officeDocument/2006/relationships/slide" Target="slides/slide473.xml"/><Relationship Id="rId113" Type="http://schemas.openxmlformats.org/officeDocument/2006/relationships/slide" Target="slides/slide109.xml"/><Relationship Id="rId234" Type="http://schemas.openxmlformats.org/officeDocument/2006/relationships/slide" Target="slides/slide230.xml"/><Relationship Id="rId355" Type="http://schemas.openxmlformats.org/officeDocument/2006/relationships/slide" Target="slides/slide351.xml"/><Relationship Id="rId476" Type="http://schemas.openxmlformats.org/officeDocument/2006/relationships/slide" Target="slides/slide472.xml"/><Relationship Id="rId112" Type="http://schemas.openxmlformats.org/officeDocument/2006/relationships/slide" Target="slides/slide108.xml"/><Relationship Id="rId233" Type="http://schemas.openxmlformats.org/officeDocument/2006/relationships/slide" Target="slides/slide229.xml"/><Relationship Id="rId354" Type="http://schemas.openxmlformats.org/officeDocument/2006/relationships/slide" Target="slides/slide350.xml"/><Relationship Id="rId475" Type="http://schemas.openxmlformats.org/officeDocument/2006/relationships/slide" Target="slides/slide471.xml"/><Relationship Id="rId111" Type="http://schemas.openxmlformats.org/officeDocument/2006/relationships/slide" Target="slides/slide107.xml"/><Relationship Id="rId232" Type="http://schemas.openxmlformats.org/officeDocument/2006/relationships/slide" Target="slides/slide228.xml"/><Relationship Id="rId353" Type="http://schemas.openxmlformats.org/officeDocument/2006/relationships/slide" Target="slides/slide349.xml"/><Relationship Id="rId474" Type="http://schemas.openxmlformats.org/officeDocument/2006/relationships/slide" Target="slides/slide470.xml"/><Relationship Id="rId305" Type="http://schemas.openxmlformats.org/officeDocument/2006/relationships/slide" Target="slides/slide301.xml"/><Relationship Id="rId426" Type="http://schemas.openxmlformats.org/officeDocument/2006/relationships/slide" Target="slides/slide422.xml"/><Relationship Id="rId304" Type="http://schemas.openxmlformats.org/officeDocument/2006/relationships/slide" Target="slides/slide300.xml"/><Relationship Id="rId425" Type="http://schemas.openxmlformats.org/officeDocument/2006/relationships/slide" Target="slides/slide421.xml"/><Relationship Id="rId303" Type="http://schemas.openxmlformats.org/officeDocument/2006/relationships/slide" Target="slides/slide299.xml"/><Relationship Id="rId424" Type="http://schemas.openxmlformats.org/officeDocument/2006/relationships/slide" Target="slides/slide420.xml"/><Relationship Id="rId302" Type="http://schemas.openxmlformats.org/officeDocument/2006/relationships/slide" Target="slides/slide298.xml"/><Relationship Id="rId423" Type="http://schemas.openxmlformats.org/officeDocument/2006/relationships/slide" Target="slides/slide419.xml"/><Relationship Id="rId309" Type="http://schemas.openxmlformats.org/officeDocument/2006/relationships/slide" Target="slides/slide305.xml"/><Relationship Id="rId308" Type="http://schemas.openxmlformats.org/officeDocument/2006/relationships/slide" Target="slides/slide304.xml"/><Relationship Id="rId429" Type="http://schemas.openxmlformats.org/officeDocument/2006/relationships/slide" Target="slides/slide425.xml"/><Relationship Id="rId307" Type="http://schemas.openxmlformats.org/officeDocument/2006/relationships/slide" Target="slides/slide303.xml"/><Relationship Id="rId428" Type="http://schemas.openxmlformats.org/officeDocument/2006/relationships/slide" Target="slides/slide424.xml"/><Relationship Id="rId306" Type="http://schemas.openxmlformats.org/officeDocument/2006/relationships/slide" Target="slides/slide302.xml"/><Relationship Id="rId427" Type="http://schemas.openxmlformats.org/officeDocument/2006/relationships/slide" Target="slides/slide423.xml"/><Relationship Id="rId301" Type="http://schemas.openxmlformats.org/officeDocument/2006/relationships/slide" Target="slides/slide297.xml"/><Relationship Id="rId422" Type="http://schemas.openxmlformats.org/officeDocument/2006/relationships/slide" Target="slides/slide418.xml"/><Relationship Id="rId300" Type="http://schemas.openxmlformats.org/officeDocument/2006/relationships/slide" Target="slides/slide296.xml"/><Relationship Id="rId421" Type="http://schemas.openxmlformats.org/officeDocument/2006/relationships/slide" Target="slides/slide417.xml"/><Relationship Id="rId420" Type="http://schemas.openxmlformats.org/officeDocument/2006/relationships/slide" Target="slides/slide416.xml"/><Relationship Id="rId415" Type="http://schemas.openxmlformats.org/officeDocument/2006/relationships/slide" Target="slides/slide411.xml"/><Relationship Id="rId414" Type="http://schemas.openxmlformats.org/officeDocument/2006/relationships/slide" Target="slides/slide410.xml"/><Relationship Id="rId413" Type="http://schemas.openxmlformats.org/officeDocument/2006/relationships/slide" Target="slides/slide409.xml"/><Relationship Id="rId412" Type="http://schemas.openxmlformats.org/officeDocument/2006/relationships/slide" Target="slides/slide408.xml"/><Relationship Id="rId419" Type="http://schemas.openxmlformats.org/officeDocument/2006/relationships/slide" Target="slides/slide415.xml"/><Relationship Id="rId418" Type="http://schemas.openxmlformats.org/officeDocument/2006/relationships/slide" Target="slides/slide414.xml"/><Relationship Id="rId417" Type="http://schemas.openxmlformats.org/officeDocument/2006/relationships/slide" Target="slides/slide413.xml"/><Relationship Id="rId416" Type="http://schemas.openxmlformats.org/officeDocument/2006/relationships/slide" Target="slides/slide412.xml"/><Relationship Id="rId411" Type="http://schemas.openxmlformats.org/officeDocument/2006/relationships/slide" Target="slides/slide407.xml"/><Relationship Id="rId410" Type="http://schemas.openxmlformats.org/officeDocument/2006/relationships/slide" Target="slides/slide406.xml"/><Relationship Id="rId206" Type="http://schemas.openxmlformats.org/officeDocument/2006/relationships/slide" Target="slides/slide202.xml"/><Relationship Id="rId327" Type="http://schemas.openxmlformats.org/officeDocument/2006/relationships/slide" Target="slides/slide323.xml"/><Relationship Id="rId448" Type="http://schemas.openxmlformats.org/officeDocument/2006/relationships/slide" Target="slides/slide444.xml"/><Relationship Id="rId205" Type="http://schemas.openxmlformats.org/officeDocument/2006/relationships/slide" Target="slides/slide201.xml"/><Relationship Id="rId326" Type="http://schemas.openxmlformats.org/officeDocument/2006/relationships/slide" Target="slides/slide322.xml"/><Relationship Id="rId447" Type="http://schemas.openxmlformats.org/officeDocument/2006/relationships/slide" Target="slides/slide443.xml"/><Relationship Id="rId204" Type="http://schemas.openxmlformats.org/officeDocument/2006/relationships/slide" Target="slides/slide200.xml"/><Relationship Id="rId325" Type="http://schemas.openxmlformats.org/officeDocument/2006/relationships/slide" Target="slides/slide321.xml"/><Relationship Id="rId446" Type="http://schemas.openxmlformats.org/officeDocument/2006/relationships/slide" Target="slides/slide442.xml"/><Relationship Id="rId203" Type="http://schemas.openxmlformats.org/officeDocument/2006/relationships/slide" Target="slides/slide199.xml"/><Relationship Id="rId324" Type="http://schemas.openxmlformats.org/officeDocument/2006/relationships/slide" Target="slides/slide320.xml"/><Relationship Id="rId445" Type="http://schemas.openxmlformats.org/officeDocument/2006/relationships/slide" Target="slides/slide441.xml"/><Relationship Id="rId209" Type="http://schemas.openxmlformats.org/officeDocument/2006/relationships/slide" Target="slides/slide205.xml"/><Relationship Id="rId208" Type="http://schemas.openxmlformats.org/officeDocument/2006/relationships/slide" Target="slides/slide204.xml"/><Relationship Id="rId329" Type="http://schemas.openxmlformats.org/officeDocument/2006/relationships/slide" Target="slides/slide325.xml"/><Relationship Id="rId207" Type="http://schemas.openxmlformats.org/officeDocument/2006/relationships/slide" Target="slides/slide203.xml"/><Relationship Id="rId328" Type="http://schemas.openxmlformats.org/officeDocument/2006/relationships/slide" Target="slides/slide324.xml"/><Relationship Id="rId449" Type="http://schemas.openxmlformats.org/officeDocument/2006/relationships/slide" Target="slides/slide445.xml"/><Relationship Id="rId440" Type="http://schemas.openxmlformats.org/officeDocument/2006/relationships/slide" Target="slides/slide436.xml"/><Relationship Id="rId202" Type="http://schemas.openxmlformats.org/officeDocument/2006/relationships/slide" Target="slides/slide198.xml"/><Relationship Id="rId323" Type="http://schemas.openxmlformats.org/officeDocument/2006/relationships/slide" Target="slides/slide319.xml"/><Relationship Id="rId444" Type="http://schemas.openxmlformats.org/officeDocument/2006/relationships/slide" Target="slides/slide440.xml"/><Relationship Id="rId201" Type="http://schemas.openxmlformats.org/officeDocument/2006/relationships/slide" Target="slides/slide197.xml"/><Relationship Id="rId322" Type="http://schemas.openxmlformats.org/officeDocument/2006/relationships/slide" Target="slides/slide318.xml"/><Relationship Id="rId443" Type="http://schemas.openxmlformats.org/officeDocument/2006/relationships/slide" Target="slides/slide439.xml"/><Relationship Id="rId200" Type="http://schemas.openxmlformats.org/officeDocument/2006/relationships/slide" Target="slides/slide196.xml"/><Relationship Id="rId321" Type="http://schemas.openxmlformats.org/officeDocument/2006/relationships/slide" Target="slides/slide317.xml"/><Relationship Id="rId442" Type="http://schemas.openxmlformats.org/officeDocument/2006/relationships/slide" Target="slides/slide438.xml"/><Relationship Id="rId320" Type="http://schemas.openxmlformats.org/officeDocument/2006/relationships/slide" Target="slides/slide316.xml"/><Relationship Id="rId441" Type="http://schemas.openxmlformats.org/officeDocument/2006/relationships/slide" Target="slides/slide437.xml"/><Relationship Id="rId316" Type="http://schemas.openxmlformats.org/officeDocument/2006/relationships/slide" Target="slides/slide312.xml"/><Relationship Id="rId437" Type="http://schemas.openxmlformats.org/officeDocument/2006/relationships/slide" Target="slides/slide433.xml"/><Relationship Id="rId315" Type="http://schemas.openxmlformats.org/officeDocument/2006/relationships/slide" Target="slides/slide311.xml"/><Relationship Id="rId436" Type="http://schemas.openxmlformats.org/officeDocument/2006/relationships/slide" Target="slides/slide432.xml"/><Relationship Id="rId314" Type="http://schemas.openxmlformats.org/officeDocument/2006/relationships/slide" Target="slides/slide310.xml"/><Relationship Id="rId435" Type="http://schemas.openxmlformats.org/officeDocument/2006/relationships/slide" Target="slides/slide431.xml"/><Relationship Id="rId313" Type="http://schemas.openxmlformats.org/officeDocument/2006/relationships/slide" Target="slides/slide309.xml"/><Relationship Id="rId434" Type="http://schemas.openxmlformats.org/officeDocument/2006/relationships/slide" Target="slides/slide430.xml"/><Relationship Id="rId319" Type="http://schemas.openxmlformats.org/officeDocument/2006/relationships/slide" Target="slides/slide315.xml"/><Relationship Id="rId318" Type="http://schemas.openxmlformats.org/officeDocument/2006/relationships/slide" Target="slides/slide314.xml"/><Relationship Id="rId439" Type="http://schemas.openxmlformats.org/officeDocument/2006/relationships/slide" Target="slides/slide435.xml"/><Relationship Id="rId317" Type="http://schemas.openxmlformats.org/officeDocument/2006/relationships/slide" Target="slides/slide313.xml"/><Relationship Id="rId438" Type="http://schemas.openxmlformats.org/officeDocument/2006/relationships/slide" Target="slides/slide434.xml"/><Relationship Id="rId312" Type="http://schemas.openxmlformats.org/officeDocument/2006/relationships/slide" Target="slides/slide308.xml"/><Relationship Id="rId433" Type="http://schemas.openxmlformats.org/officeDocument/2006/relationships/slide" Target="slides/slide429.xml"/><Relationship Id="rId311" Type="http://schemas.openxmlformats.org/officeDocument/2006/relationships/slide" Target="slides/slide307.xml"/><Relationship Id="rId432" Type="http://schemas.openxmlformats.org/officeDocument/2006/relationships/slide" Target="slides/slide428.xml"/><Relationship Id="rId310" Type="http://schemas.openxmlformats.org/officeDocument/2006/relationships/slide" Target="slides/slide306.xml"/><Relationship Id="rId431" Type="http://schemas.openxmlformats.org/officeDocument/2006/relationships/slide" Target="slides/slide427.xml"/><Relationship Id="rId430" Type="http://schemas.openxmlformats.org/officeDocument/2006/relationships/slide" Target="slides/slide4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46b48f67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6b48f67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5dfc9eea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95dfc9eea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5b1e8b59a1_0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5b1e8b59a1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5b1e8b59a1_0_1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5b1e8b59a1_0_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5b1e8b59a1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5b1e8b59a1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5b1e8b59a1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5b1e8b59a1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5b1e8b59a1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5b1e8b59a1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5b1e8b59a1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5b1e8b59a1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5b1e8b59a1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5b1e8b59a1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5b1e8b59a1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5b1e8b59a1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5b1e8b59a1_0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b1e8b59a1_0_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5b1e8b59a1_0_1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5b1e8b59a1_0_1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5dfc9eea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5dfc9eea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5b1e8b59a1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5b1e8b59a1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5b1e8b59a1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5b1e8b59a1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5b1e8b59a1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5b1e8b59a1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5b1e8b59a1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5b1e8b59a1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45aafaad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45aafaad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45aafaad6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45aafaad6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45aafaad68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45aafaad68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5b30d65f4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5b30d65f4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5b30d65f4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5b30d65f4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5b30d65f4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5b30d65f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5dfc9eea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5dfc9eea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5b30d65f4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5b30d65f4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5b30d65f4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5b30d65f4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5b30d65f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b30d65f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5b30d65f4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5b30d65f4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5b30d65f4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b30d65f4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5b30d65f4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5b30d65f4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5b30d65f4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b30d65f4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45aafaad68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45aafaad68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45aafaad6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45aafaad6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45aafaad68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45aafaad68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5dfc9eea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5dfc9eea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5b30d65f4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b30d65f4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5b30d65f4b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5b30d65f4b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5b30d65f4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5b30d65f4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5b30d65f4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b30d65f4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5b30d65f4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5b30d65f4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5b30d65f4b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b30d65f4b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5b30d65f4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b30d65f4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5b30d65f4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5b30d65f4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5b30d65f4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5b30d65f4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5b30d65f4b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5b30d65f4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95dfc9eea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95dfc9eea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5b30d65f4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b30d65f4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5b30d65f4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5b30d65f4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5b30d65f4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5b30d65f4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5b30d65f4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5b30d65f4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5b30d65f4b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5b30d65f4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5b30d65f4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5b30d65f4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5b30d65f4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5b30d65f4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5b30d65f4b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5b30d65f4b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5b30d65f4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5b30d65f4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5b30d65f4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5b30d65f4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5dfc9eea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95dfc9eea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5b30d65f4b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5b30d65f4b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5b30d65f4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b30d65f4b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5b30d65f4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b30d65f4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5b30d65f4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5b30d65f4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5b30d65f4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5b30d65f4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5b30d65f4b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5b30d65f4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5b30d65f4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b30d65f4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5b30d65f4b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b30d65f4b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5b30d65f4b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5b30d65f4b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5b30d65f4b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5b30d65f4b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5dfc9eea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5dfc9eea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5b30d65f4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5b30d65f4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5b30d65f4b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5b30d65f4b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5b30d65f4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5b30d65f4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5b30d65f4b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5b30d65f4b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45aafaad68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45aafaad68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95dfc9eea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95dfc9eea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95dfc9eea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95dfc9eea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95dfc9eea1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95dfc9eea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95dfc9eea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95dfc9eea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95dfc9eea1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95dfc9eea1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5dfc9eea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5dfc9eea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95dfc9eea1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95dfc9eea1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95dfc9eea1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95dfc9eea1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95dfc9eea1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95dfc9eea1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95dfc9eea1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95dfc9eea1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95dfc9eea1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95dfc9eea1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95dfc9eea1_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95dfc9eea1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95dfc9eea1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95dfc9eea1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95dfc9eea1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95dfc9eea1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95dfc9eea1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95dfc9eea1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95dfc9eea1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95dfc9eea1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5dfc9eea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5dfc9eea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95dfc9eea1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95dfc9eea1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95dfc9eea1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95dfc9eea1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95dfc9eea1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95dfc9eea1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95dfc9eea1_3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95dfc9eea1_3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95dfc9eea1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95dfc9eea1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95dfc9eea1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95dfc9eea1_3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95dfc9eea1_3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95dfc9eea1_3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95dfc9eea1_3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95dfc9eea1_3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95dfc9eea1_3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95dfc9eea1_3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95dfc9eea1_3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95dfc9eea1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5dfc9ee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5dfc9ee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95dfc9eea1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95dfc9eea1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95dfc9eea1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95dfc9eea1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95dfc9eea1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95dfc9eea1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95dfc9eea1_3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95dfc9eea1_3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95dfc9eea1_3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95dfc9eea1_3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95dfc9eea1_3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95dfc9eea1_3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95dfc9eea1_3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95dfc9eea1_3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95dfc9eea1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95dfc9eea1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95dfc9eea1_3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95dfc9eea1_3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95dfc9eea1_3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95dfc9eea1_3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5dfc9eea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5dfc9eea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5dfc9eea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5dfc9eea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95dfc9eea1_3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95dfc9eea1_3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46d812cf65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46d812cf65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46d812cf65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46d812cf65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46d812cf65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46d812cf65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46d812cf65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46d812cf65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46d812cf65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46d812cf65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471a204f60_1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471a204f60_1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5b1e8b59a1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5b1e8b59a1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5b1e8b59a1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5b1e8b59a1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5b1e8b59a1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5b1e8b59a1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5dfc9eea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5dfc9eea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5b1e8b59a1_0_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5b1e8b59a1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5b1e8b59a1_0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5b1e8b59a1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5b1e8b59a1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5b1e8b59a1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5b1e8b59a1_0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5b1e8b59a1_0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5b1e8b59a1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5b1e8b59a1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5b1e8b59a1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5b1e8b59a1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5b1e8b59a1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5b1e8b59a1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5b1e8b59a1_0_1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5b1e8b59a1_0_1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5b1e8b59a1_0_1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5b1e8b59a1_0_1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5b1e8b59a1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5b1e8b59a1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5dfc9eea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5dfc9eea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5b1e8b59a1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5b1e8b59a1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5b1e8b59a1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5b1e8b59a1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5b1e8b59a1_0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5b1e8b59a1_0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5b1e8b59a1_0_1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5b1e8b59a1_0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5b1e8b59a1_0_1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5b1e8b59a1_0_1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45aafaad68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45aafaad68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5b1e8b59a1_0_1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5b1e8b59a1_0_1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471a204f60_1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471a204f60_1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5b30d65f4b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5b30d65f4b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5b30d65f4b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5b30d65f4b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5dfc9eea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95dfc9eea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471a204f60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471a204f60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5b30d65f4b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5b30d65f4b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5b30d65f4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5b30d65f4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5b30d65f4b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5b30d65f4b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5b30d65f4b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5b30d65f4b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5b30d65f4b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5b30d65f4b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5b30d65f4b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5b30d65f4b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5b30d65f4b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5b30d65f4b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5b30d65f4b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5b30d65f4b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5b30d65f4b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5b30d65f4b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5dfc9eea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5dfc9eea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5b30d65f4b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5b30d65f4b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5b30d65f4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5b30d65f4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5b30d65f4b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5b30d65f4b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5b30d65f4b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5b30d65f4b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5b30d65f4b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5b30d65f4b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4" name="Shape 1914"/>
        <p:cNvGrpSpPr/>
        <p:nvPr/>
      </p:nvGrpSpPr>
      <p:grpSpPr>
        <a:xfrm>
          <a:off x="0" y="0"/>
          <a:ext cx="0" cy="0"/>
          <a:chOff x="0" y="0"/>
          <a:chExt cx="0" cy="0"/>
        </a:xfrm>
      </p:grpSpPr>
      <p:sp>
        <p:nvSpPr>
          <p:cNvPr id="1915" name="Google Shape;1915;g5b30d65f4b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6" name="Google Shape;1916;g5b30d65f4b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5b30d65f4b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5b30d65f4b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5b30d65f4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5b30d65f4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5b30d65f4b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5b30d65f4b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5b30d65f4b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5b30d65f4b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5dfc9eea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5dfc9eea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5b30d65f4b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5b30d65f4b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5b30d65f4b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5b30d65f4b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471a204f60_1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471a204f60_1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5b30d65f4b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5b30d65f4b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5b30d65f4b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5b30d65f4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5b30d65f4b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5b30d65f4b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5" name="Shape 1995"/>
        <p:cNvGrpSpPr/>
        <p:nvPr/>
      </p:nvGrpSpPr>
      <p:grpSpPr>
        <a:xfrm>
          <a:off x="0" y="0"/>
          <a:ext cx="0" cy="0"/>
          <a:chOff x="0" y="0"/>
          <a:chExt cx="0" cy="0"/>
        </a:xfrm>
      </p:grpSpPr>
      <p:sp>
        <p:nvSpPr>
          <p:cNvPr id="1996" name="Google Shape;1996;g471a204f60_1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7" name="Google Shape;1997;g471a204f60_1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49b8c8621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49b8c8621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49b8c8621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49b8c8621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g49b8c8621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49b8c8621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2aa5df5f2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2aa5df5f2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5ad859ad9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5ad859ad9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5ad859ad9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5ad859ad9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g471a204f60_1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471a204f60_1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45aafaad68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45aafaad68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5aaae4420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5aaae4420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5aaae4420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5aaae4420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5aaae4420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1" name="Google Shape;2071;g5aaae4420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5aaae4420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5aaae4420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5aaae4420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5aaae4420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5aaae4420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5aaae4420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5b1e8b59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b1e8b59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45aafaad68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45aafaad68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471a204f60_1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471a204f60_1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5ad859ad9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5ad859ad9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5ad859ad9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5ad859ad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5ad859ad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5ad859ad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5ad859ad9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5ad859ad9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45aafaad6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45aafaad6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471a204f60_1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471a204f60_1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5ad859ad9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5ad859ad9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5aaae4420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5aaae4420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5b1e8b59a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b1e8b59a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3" name="Shape 2163"/>
        <p:cNvGrpSpPr/>
        <p:nvPr/>
      </p:nvGrpSpPr>
      <p:grpSpPr>
        <a:xfrm>
          <a:off x="0" y="0"/>
          <a:ext cx="0" cy="0"/>
          <a:chOff x="0" y="0"/>
          <a:chExt cx="0" cy="0"/>
        </a:xfrm>
      </p:grpSpPr>
      <p:sp>
        <p:nvSpPr>
          <p:cNvPr id="2164" name="Google Shape;2164;g471a204f60_1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5" name="Google Shape;2165;g471a204f60_1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g471a204f60_1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1" name="Google Shape;2171;g471a204f60_1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471a204f60_1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471a204f60_1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g471a204f60_1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471a204f60_1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471a204f60_1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471a204f60_1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471a204f60_1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5" name="Google Shape;2195;g471a204f60_1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5aaae4420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5aaae4420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471a204f60_1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471a204f60_1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471a204f60_1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471a204f60_1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95dfc9eea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95dfc9eea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5b1e8b59a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b1e8b59a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2" name="Shape 2222"/>
        <p:cNvGrpSpPr/>
        <p:nvPr/>
      </p:nvGrpSpPr>
      <p:grpSpPr>
        <a:xfrm>
          <a:off x="0" y="0"/>
          <a:ext cx="0" cy="0"/>
          <a:chOff x="0" y="0"/>
          <a:chExt cx="0" cy="0"/>
        </a:xfrm>
      </p:grpSpPr>
      <p:sp>
        <p:nvSpPr>
          <p:cNvPr id="2223" name="Google Shape;2223;g95dfc9eea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4" name="Google Shape;2224;g95dfc9eea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95dfc9eea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1" name="Google Shape;2231;g95dfc9eea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95dfc9eea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95dfc9eea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g95dfc9eea1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95dfc9eea1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g95dfc9eea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0" name="Google Shape;2250;g95dfc9eea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95dfc9eea1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95dfc9eea1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95dfc9eea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95dfc9eea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95dfc9eea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95dfc9eea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95dfc9eea1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95dfc9eea1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95dfc9eea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95dfc9eea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95dfc9ee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95dfc9ee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b1e8b59a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b1e8b59a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g95dfc9eea1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8" name="Google Shape;2298;g95dfc9eea1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95dfc9eea1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95dfc9eea1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95dfc9eea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95dfc9eea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8" name="Shape 2318"/>
        <p:cNvGrpSpPr/>
        <p:nvPr/>
      </p:nvGrpSpPr>
      <p:grpSpPr>
        <a:xfrm>
          <a:off x="0" y="0"/>
          <a:ext cx="0" cy="0"/>
          <a:chOff x="0" y="0"/>
          <a:chExt cx="0" cy="0"/>
        </a:xfrm>
      </p:grpSpPr>
      <p:sp>
        <p:nvSpPr>
          <p:cNvPr id="2319" name="Google Shape;2319;g95dfc9eea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0" name="Google Shape;2320;g95dfc9eea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95dfc9eea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95dfc9eea1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95dfc9eea1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95dfc9eea1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95dfc9eea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95dfc9eea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95dfc9eea1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95dfc9eea1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95dfc9ee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95dfc9ee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95dfc9eea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95dfc9eea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5b1e8b59a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b1e8b59a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95dfc9eea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95dfc9eea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95dfc9eea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95dfc9eea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95dfc9ee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95dfc9ee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95dfc9eea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95dfc9eea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3" name="Shape 2403"/>
        <p:cNvGrpSpPr/>
        <p:nvPr/>
      </p:nvGrpSpPr>
      <p:grpSpPr>
        <a:xfrm>
          <a:off x="0" y="0"/>
          <a:ext cx="0" cy="0"/>
          <a:chOff x="0" y="0"/>
          <a:chExt cx="0" cy="0"/>
        </a:xfrm>
      </p:grpSpPr>
      <p:sp>
        <p:nvSpPr>
          <p:cNvPr id="2404" name="Google Shape;2404;g95dfc9eea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5" name="Google Shape;2405;g95dfc9eea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0" name="Shape 2410"/>
        <p:cNvGrpSpPr/>
        <p:nvPr/>
      </p:nvGrpSpPr>
      <p:grpSpPr>
        <a:xfrm>
          <a:off x="0" y="0"/>
          <a:ext cx="0" cy="0"/>
          <a:chOff x="0" y="0"/>
          <a:chExt cx="0" cy="0"/>
        </a:xfrm>
      </p:grpSpPr>
      <p:sp>
        <p:nvSpPr>
          <p:cNvPr id="2411" name="Google Shape;2411;g95dfc9eea1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2" name="Google Shape;2412;g95dfc9eea1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95dfc9eea1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95dfc9eea1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5" name="Shape 2425"/>
        <p:cNvGrpSpPr/>
        <p:nvPr/>
      </p:nvGrpSpPr>
      <p:grpSpPr>
        <a:xfrm>
          <a:off x="0" y="0"/>
          <a:ext cx="0" cy="0"/>
          <a:chOff x="0" y="0"/>
          <a:chExt cx="0" cy="0"/>
        </a:xfrm>
      </p:grpSpPr>
      <p:sp>
        <p:nvSpPr>
          <p:cNvPr id="2426" name="Google Shape;2426;g95dfc9eea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7" name="Google Shape;2427;g95dfc9eea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95dfc9eea1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95dfc9eea1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95dfc9eea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95dfc9eea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b1e8b59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b1e8b59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95dfc9eea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95dfc9eea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95dfc9eea1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95dfc9eea1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0" name="Shape 2460"/>
        <p:cNvGrpSpPr/>
        <p:nvPr/>
      </p:nvGrpSpPr>
      <p:grpSpPr>
        <a:xfrm>
          <a:off x="0" y="0"/>
          <a:ext cx="0" cy="0"/>
          <a:chOff x="0" y="0"/>
          <a:chExt cx="0" cy="0"/>
        </a:xfrm>
      </p:grpSpPr>
      <p:sp>
        <p:nvSpPr>
          <p:cNvPr id="2461" name="Google Shape;2461;g95dfc9eea1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2" name="Google Shape;2462;g95dfc9eea1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95dfc9eea1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95dfc9eea1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4" name="Shape 2474"/>
        <p:cNvGrpSpPr/>
        <p:nvPr/>
      </p:nvGrpSpPr>
      <p:grpSpPr>
        <a:xfrm>
          <a:off x="0" y="0"/>
          <a:ext cx="0" cy="0"/>
          <a:chOff x="0" y="0"/>
          <a:chExt cx="0" cy="0"/>
        </a:xfrm>
      </p:grpSpPr>
      <p:sp>
        <p:nvSpPr>
          <p:cNvPr id="2475" name="Google Shape;2475;g95dfc9eea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6" name="Google Shape;2476;g95dfc9eea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0" name="Shape 2480"/>
        <p:cNvGrpSpPr/>
        <p:nvPr/>
      </p:nvGrpSpPr>
      <p:grpSpPr>
        <a:xfrm>
          <a:off x="0" y="0"/>
          <a:ext cx="0" cy="0"/>
          <a:chOff x="0" y="0"/>
          <a:chExt cx="0" cy="0"/>
        </a:xfrm>
      </p:grpSpPr>
      <p:sp>
        <p:nvSpPr>
          <p:cNvPr id="2481" name="Google Shape;2481;g95dfc9eea1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2" name="Google Shape;2482;g95dfc9eea1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95dfc9eea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95dfc9eea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6" name="Shape 2496"/>
        <p:cNvGrpSpPr/>
        <p:nvPr/>
      </p:nvGrpSpPr>
      <p:grpSpPr>
        <a:xfrm>
          <a:off x="0" y="0"/>
          <a:ext cx="0" cy="0"/>
          <a:chOff x="0" y="0"/>
          <a:chExt cx="0" cy="0"/>
        </a:xfrm>
      </p:grpSpPr>
      <p:sp>
        <p:nvSpPr>
          <p:cNvPr id="2497" name="Google Shape;2497;g95dfc9eea1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8" name="Google Shape;2498;g95dfc9eea1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95dfc9eea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95dfc9eea1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95dfc9eea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95dfc9eea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b1e8b59a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b1e8b59a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9" name="Shape 2519"/>
        <p:cNvGrpSpPr/>
        <p:nvPr/>
      </p:nvGrpSpPr>
      <p:grpSpPr>
        <a:xfrm>
          <a:off x="0" y="0"/>
          <a:ext cx="0" cy="0"/>
          <a:chOff x="0" y="0"/>
          <a:chExt cx="0" cy="0"/>
        </a:xfrm>
      </p:grpSpPr>
      <p:sp>
        <p:nvSpPr>
          <p:cNvPr id="2520" name="Google Shape;2520;g95dfc9eea1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1" name="Google Shape;2521;g95dfc9eea1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95dfc9eea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95dfc9eea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6" name="Shape 2536"/>
        <p:cNvGrpSpPr/>
        <p:nvPr/>
      </p:nvGrpSpPr>
      <p:grpSpPr>
        <a:xfrm>
          <a:off x="0" y="0"/>
          <a:ext cx="0" cy="0"/>
          <a:chOff x="0" y="0"/>
          <a:chExt cx="0" cy="0"/>
        </a:xfrm>
      </p:grpSpPr>
      <p:sp>
        <p:nvSpPr>
          <p:cNvPr id="2537" name="Google Shape;2537;g95dfc9eea1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8" name="Google Shape;2538;g95dfc9eea1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95dfc9eea1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95dfc9eea1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1" name="Shape 2551"/>
        <p:cNvGrpSpPr/>
        <p:nvPr/>
      </p:nvGrpSpPr>
      <p:grpSpPr>
        <a:xfrm>
          <a:off x="0" y="0"/>
          <a:ext cx="0" cy="0"/>
          <a:chOff x="0" y="0"/>
          <a:chExt cx="0" cy="0"/>
        </a:xfrm>
      </p:grpSpPr>
      <p:sp>
        <p:nvSpPr>
          <p:cNvPr id="2552" name="Google Shape;2552;g95dfc9eea1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3" name="Google Shape;2553;g95dfc9eea1_0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95dfc9eea1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95dfc9eea1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g95dfc9eea1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5" name="Google Shape;2565;g95dfc9eea1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45aafaad68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45aafaad68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49372f210e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49372f210e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g45aafaad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g45aafaad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2aa5df5f2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2aa5df5f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473fd0be5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473fd0be5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473fd0be5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473fd0be5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49372f210e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49372f210e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7" name="Shape 2607"/>
        <p:cNvGrpSpPr/>
        <p:nvPr/>
      </p:nvGrpSpPr>
      <p:grpSpPr>
        <a:xfrm>
          <a:off x="0" y="0"/>
          <a:ext cx="0" cy="0"/>
          <a:chOff x="0" y="0"/>
          <a:chExt cx="0" cy="0"/>
        </a:xfrm>
      </p:grpSpPr>
      <p:sp>
        <p:nvSpPr>
          <p:cNvPr id="2608" name="Google Shape;2608;g473fd0be5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9" name="Google Shape;2609;g473fd0be5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49372f210e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49372f210e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1" name="Shape 2621"/>
        <p:cNvGrpSpPr/>
        <p:nvPr/>
      </p:nvGrpSpPr>
      <p:grpSpPr>
        <a:xfrm>
          <a:off x="0" y="0"/>
          <a:ext cx="0" cy="0"/>
          <a:chOff x="0" y="0"/>
          <a:chExt cx="0" cy="0"/>
        </a:xfrm>
      </p:grpSpPr>
      <p:sp>
        <p:nvSpPr>
          <p:cNvPr id="2622" name="Google Shape;2622;g473fd0be5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3" name="Google Shape;2623;g473fd0be5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7" name="Shape 2627"/>
        <p:cNvGrpSpPr/>
        <p:nvPr/>
      </p:nvGrpSpPr>
      <p:grpSpPr>
        <a:xfrm>
          <a:off x="0" y="0"/>
          <a:ext cx="0" cy="0"/>
          <a:chOff x="0" y="0"/>
          <a:chExt cx="0" cy="0"/>
        </a:xfrm>
      </p:grpSpPr>
      <p:sp>
        <p:nvSpPr>
          <p:cNvPr id="2628" name="Google Shape;2628;g5b30d65f4b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9" name="Google Shape;2629;g5b30d65f4b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473fd0be5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473fd0be5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5b30d65f4b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5b30d65f4b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g5b30d65f4b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5b30d65f4b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5b1e8b59a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b1e8b59a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5b30d65f4b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5b30d65f4b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5b30d65f4b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5b30d65f4b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5b30d65f4b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5b30d65f4b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g5b30d65f4b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3" name="Google Shape;2683;g5b30d65f4b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5b30d65f4b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5b30d65f4b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5b30d65f4b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5b30d65f4b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5b30d65f4b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5b30d65f4b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5b30d65f4b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5b30d65f4b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0" name="Shape 2720"/>
        <p:cNvGrpSpPr/>
        <p:nvPr/>
      </p:nvGrpSpPr>
      <p:grpSpPr>
        <a:xfrm>
          <a:off x="0" y="0"/>
          <a:ext cx="0" cy="0"/>
          <a:chOff x="0" y="0"/>
          <a:chExt cx="0" cy="0"/>
        </a:xfrm>
      </p:grpSpPr>
      <p:sp>
        <p:nvSpPr>
          <p:cNvPr id="2721" name="Google Shape;2721;g49b8c8621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49b8c8621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7" name="Shape 2727"/>
        <p:cNvGrpSpPr/>
        <p:nvPr/>
      </p:nvGrpSpPr>
      <p:grpSpPr>
        <a:xfrm>
          <a:off x="0" y="0"/>
          <a:ext cx="0" cy="0"/>
          <a:chOff x="0" y="0"/>
          <a:chExt cx="0" cy="0"/>
        </a:xfrm>
      </p:grpSpPr>
      <p:sp>
        <p:nvSpPr>
          <p:cNvPr id="2728" name="Google Shape;2728;g473fd0be5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9" name="Google Shape;2729;g473fd0be5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45a16d265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5a16d265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3" name="Shape 2733"/>
        <p:cNvGrpSpPr/>
        <p:nvPr/>
      </p:nvGrpSpPr>
      <p:grpSpPr>
        <a:xfrm>
          <a:off x="0" y="0"/>
          <a:ext cx="0" cy="0"/>
          <a:chOff x="0" y="0"/>
          <a:chExt cx="0" cy="0"/>
        </a:xfrm>
      </p:grpSpPr>
      <p:sp>
        <p:nvSpPr>
          <p:cNvPr id="2734" name="Google Shape;2734;g49372f210e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5" name="Google Shape;2735;g49372f210e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49372f210e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49372f210e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5b30d65f4b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5b30d65f4b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3" name="Shape 2753"/>
        <p:cNvGrpSpPr/>
        <p:nvPr/>
      </p:nvGrpSpPr>
      <p:grpSpPr>
        <a:xfrm>
          <a:off x="0" y="0"/>
          <a:ext cx="0" cy="0"/>
          <a:chOff x="0" y="0"/>
          <a:chExt cx="0" cy="0"/>
        </a:xfrm>
      </p:grpSpPr>
      <p:sp>
        <p:nvSpPr>
          <p:cNvPr id="2754" name="Google Shape;2754;g5b30d65f4b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5" name="Google Shape;2755;g5b30d65f4b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0" name="Shape 2760"/>
        <p:cNvGrpSpPr/>
        <p:nvPr/>
      </p:nvGrpSpPr>
      <p:grpSpPr>
        <a:xfrm>
          <a:off x="0" y="0"/>
          <a:ext cx="0" cy="0"/>
          <a:chOff x="0" y="0"/>
          <a:chExt cx="0" cy="0"/>
        </a:xfrm>
      </p:grpSpPr>
      <p:sp>
        <p:nvSpPr>
          <p:cNvPr id="2761" name="Google Shape;2761;g5b30d65f4b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2" name="Google Shape;2762;g5b30d65f4b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5b30d65f4b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5b30d65f4b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5b30d65f4b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5b30d65f4b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5b30d65f4b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2" name="Google Shape;2782;g5b30d65f4b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45aafaad68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45aafaad68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1" name="Shape 2791"/>
        <p:cNvGrpSpPr/>
        <p:nvPr/>
      </p:nvGrpSpPr>
      <p:grpSpPr>
        <a:xfrm>
          <a:off x="0" y="0"/>
          <a:ext cx="0" cy="0"/>
          <a:chOff x="0" y="0"/>
          <a:chExt cx="0" cy="0"/>
        </a:xfrm>
      </p:grpSpPr>
      <p:sp>
        <p:nvSpPr>
          <p:cNvPr id="2792" name="Google Shape;2792;g45c274f4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3" name="Google Shape;2793;g45c274f4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46be2fb5ca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6be2fb5ca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g5b30d65f4b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2" name="Google Shape;2802;g5b30d65f4b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5b30d65f4b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5b30d65f4b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7" name="Shape 2817"/>
        <p:cNvGrpSpPr/>
        <p:nvPr/>
      </p:nvGrpSpPr>
      <p:grpSpPr>
        <a:xfrm>
          <a:off x="0" y="0"/>
          <a:ext cx="0" cy="0"/>
          <a:chOff x="0" y="0"/>
          <a:chExt cx="0" cy="0"/>
        </a:xfrm>
      </p:grpSpPr>
      <p:sp>
        <p:nvSpPr>
          <p:cNvPr id="2818" name="Google Shape;2818;g5b30d65f4b_0_1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5b30d65f4b_0_1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5" name="Shape 2825"/>
        <p:cNvGrpSpPr/>
        <p:nvPr/>
      </p:nvGrpSpPr>
      <p:grpSpPr>
        <a:xfrm>
          <a:off x="0" y="0"/>
          <a:ext cx="0" cy="0"/>
          <a:chOff x="0" y="0"/>
          <a:chExt cx="0" cy="0"/>
        </a:xfrm>
      </p:grpSpPr>
      <p:sp>
        <p:nvSpPr>
          <p:cNvPr id="2826" name="Google Shape;2826;g5b30d65f4b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7" name="Google Shape;2827;g5b30d65f4b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5b30d65f4b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5b30d65f4b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5b30d65f4b_0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5b30d65f4b_0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5b30d65f4b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5b30d65f4b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5b30d65f4b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5b30d65f4b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5b30d65f4b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5b30d65f4b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g5b30d65f4b_0_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5" name="Google Shape;2885;g5b30d65f4b_0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45a4331cd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45a4331cd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2" name="Shape 2892"/>
        <p:cNvGrpSpPr/>
        <p:nvPr/>
      </p:nvGrpSpPr>
      <p:grpSpPr>
        <a:xfrm>
          <a:off x="0" y="0"/>
          <a:ext cx="0" cy="0"/>
          <a:chOff x="0" y="0"/>
          <a:chExt cx="0" cy="0"/>
        </a:xfrm>
      </p:grpSpPr>
      <p:sp>
        <p:nvSpPr>
          <p:cNvPr id="2893" name="Google Shape;2893;g5b30d65f4b_0_1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4" name="Google Shape;2894;g5b30d65f4b_0_1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5b30d65f4b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g5b30d65f4b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5b30d65f4b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5b30d65f4b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g5b30d65f4b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3" name="Google Shape;2923;g5b30d65f4b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9" name="Shape 2929"/>
        <p:cNvGrpSpPr/>
        <p:nvPr/>
      </p:nvGrpSpPr>
      <p:grpSpPr>
        <a:xfrm>
          <a:off x="0" y="0"/>
          <a:ext cx="0" cy="0"/>
          <a:chOff x="0" y="0"/>
          <a:chExt cx="0" cy="0"/>
        </a:xfrm>
      </p:grpSpPr>
      <p:sp>
        <p:nvSpPr>
          <p:cNvPr id="2930" name="Google Shape;2930;g5b30d65f4b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1" name="Google Shape;2931;g5b30d65f4b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5b30d65f4b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9" name="Google Shape;2939;g5b30d65f4b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6" name="Shape 2946"/>
        <p:cNvGrpSpPr/>
        <p:nvPr/>
      </p:nvGrpSpPr>
      <p:grpSpPr>
        <a:xfrm>
          <a:off x="0" y="0"/>
          <a:ext cx="0" cy="0"/>
          <a:chOff x="0" y="0"/>
          <a:chExt cx="0" cy="0"/>
        </a:xfrm>
      </p:grpSpPr>
      <p:sp>
        <p:nvSpPr>
          <p:cNvPr id="2947" name="Google Shape;2947;g5b30d65f4b_0_1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5b30d65f4b_0_1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5" name="Shape 2955"/>
        <p:cNvGrpSpPr/>
        <p:nvPr/>
      </p:nvGrpSpPr>
      <p:grpSpPr>
        <a:xfrm>
          <a:off x="0" y="0"/>
          <a:ext cx="0" cy="0"/>
          <a:chOff x="0" y="0"/>
          <a:chExt cx="0" cy="0"/>
        </a:xfrm>
      </p:grpSpPr>
      <p:sp>
        <p:nvSpPr>
          <p:cNvPr id="2956" name="Google Shape;2956;g5b30d65f4b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7" name="Google Shape;2957;g5b30d65f4b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5b30d65f4b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5b30d65f4b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5b30d65f4b_0_1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5b30d65f4b_0_1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46be2fb5ca_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6be2fb5ca_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0" name="Shape 2980"/>
        <p:cNvGrpSpPr/>
        <p:nvPr/>
      </p:nvGrpSpPr>
      <p:grpSpPr>
        <a:xfrm>
          <a:off x="0" y="0"/>
          <a:ext cx="0" cy="0"/>
          <a:chOff x="0" y="0"/>
          <a:chExt cx="0" cy="0"/>
        </a:xfrm>
      </p:grpSpPr>
      <p:sp>
        <p:nvSpPr>
          <p:cNvPr id="2981" name="Google Shape;2981;g5b30d65f4b_0_1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2" name="Google Shape;2982;g5b30d65f4b_0_1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8" name="Shape 2988"/>
        <p:cNvGrpSpPr/>
        <p:nvPr/>
      </p:nvGrpSpPr>
      <p:grpSpPr>
        <a:xfrm>
          <a:off x="0" y="0"/>
          <a:ext cx="0" cy="0"/>
          <a:chOff x="0" y="0"/>
          <a:chExt cx="0" cy="0"/>
        </a:xfrm>
      </p:grpSpPr>
      <p:sp>
        <p:nvSpPr>
          <p:cNvPr id="2989" name="Google Shape;2989;g5b30d65f4b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0" name="Google Shape;2990;g5b30d65f4b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7" name="Shape 2997"/>
        <p:cNvGrpSpPr/>
        <p:nvPr/>
      </p:nvGrpSpPr>
      <p:grpSpPr>
        <a:xfrm>
          <a:off x="0" y="0"/>
          <a:ext cx="0" cy="0"/>
          <a:chOff x="0" y="0"/>
          <a:chExt cx="0" cy="0"/>
        </a:xfrm>
      </p:grpSpPr>
      <p:sp>
        <p:nvSpPr>
          <p:cNvPr id="2998" name="Google Shape;2998;g5b30d65f4b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9" name="Google Shape;2999;g5b30d65f4b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5" name="Shape 3005"/>
        <p:cNvGrpSpPr/>
        <p:nvPr/>
      </p:nvGrpSpPr>
      <p:grpSpPr>
        <a:xfrm>
          <a:off x="0" y="0"/>
          <a:ext cx="0" cy="0"/>
          <a:chOff x="0" y="0"/>
          <a:chExt cx="0" cy="0"/>
        </a:xfrm>
      </p:grpSpPr>
      <p:sp>
        <p:nvSpPr>
          <p:cNvPr id="3006" name="Google Shape;3006;g5bcbb828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7" name="Google Shape;3007;g5bcbb828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g5b30d65f4b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5" name="Google Shape;3015;g5b30d65f4b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45c274f4d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45c274f4d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45aafaad6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7" name="Google Shape;3027;g45aafaad6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g5b30d65f4b_0_1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3" name="Google Shape;3033;g5b30d65f4b_0_1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7" name="Shape 3037"/>
        <p:cNvGrpSpPr/>
        <p:nvPr/>
      </p:nvGrpSpPr>
      <p:grpSpPr>
        <a:xfrm>
          <a:off x="0" y="0"/>
          <a:ext cx="0" cy="0"/>
          <a:chOff x="0" y="0"/>
          <a:chExt cx="0" cy="0"/>
        </a:xfrm>
      </p:grpSpPr>
      <p:sp>
        <p:nvSpPr>
          <p:cNvPr id="3038" name="Google Shape;3038;g5b30d65f4b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9" name="Google Shape;3039;g5b30d65f4b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4" name="Shape 3044"/>
        <p:cNvGrpSpPr/>
        <p:nvPr/>
      </p:nvGrpSpPr>
      <p:grpSpPr>
        <a:xfrm>
          <a:off x="0" y="0"/>
          <a:ext cx="0" cy="0"/>
          <a:chOff x="0" y="0"/>
          <a:chExt cx="0" cy="0"/>
        </a:xfrm>
      </p:grpSpPr>
      <p:sp>
        <p:nvSpPr>
          <p:cNvPr id="3045" name="Google Shape;3045;g5b30d65f4b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6" name="Google Shape;3046;g5b30d65f4b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5dfc9eea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5dfc9eea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c1e882dd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c1e882dd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g5b30d65f4b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3" name="Google Shape;3053;g5b30d65f4b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8" name="Shape 3058"/>
        <p:cNvGrpSpPr/>
        <p:nvPr/>
      </p:nvGrpSpPr>
      <p:grpSpPr>
        <a:xfrm>
          <a:off x="0" y="0"/>
          <a:ext cx="0" cy="0"/>
          <a:chOff x="0" y="0"/>
          <a:chExt cx="0" cy="0"/>
        </a:xfrm>
      </p:grpSpPr>
      <p:sp>
        <p:nvSpPr>
          <p:cNvPr id="3059" name="Google Shape;3059;g5b30d65f4b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0" name="Google Shape;3060;g5b30d65f4b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5b30d65f4b_0_1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5b30d65f4b_0_1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5b30d65f4b_0_1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5b30d65f4b_0_1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7" name="Shape 3077"/>
        <p:cNvGrpSpPr/>
        <p:nvPr/>
      </p:nvGrpSpPr>
      <p:grpSpPr>
        <a:xfrm>
          <a:off x="0" y="0"/>
          <a:ext cx="0" cy="0"/>
          <a:chOff x="0" y="0"/>
          <a:chExt cx="0" cy="0"/>
        </a:xfrm>
      </p:grpSpPr>
      <p:sp>
        <p:nvSpPr>
          <p:cNvPr id="3078" name="Google Shape;3078;g5b30d65f4b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5b30d65f4b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5b30d65f4b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5b30d65f4b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0" name="Shape 3090"/>
        <p:cNvGrpSpPr/>
        <p:nvPr/>
      </p:nvGrpSpPr>
      <p:grpSpPr>
        <a:xfrm>
          <a:off x="0" y="0"/>
          <a:ext cx="0" cy="0"/>
          <a:chOff x="0" y="0"/>
          <a:chExt cx="0" cy="0"/>
        </a:xfrm>
      </p:grpSpPr>
      <p:sp>
        <p:nvSpPr>
          <p:cNvPr id="3091" name="Google Shape;3091;g5b30d65f4b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2" name="Google Shape;3092;g5b30d65f4b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5b30d65f4b_0_1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5b30d65f4b_0_1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g5b30d65f4b_0_2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5" name="Google Shape;3105;g5b30d65f4b_0_2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g5b30d65f4b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2" name="Google Shape;3112;g5b30d65f4b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471a204f6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71a204f6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7" name="Shape 3117"/>
        <p:cNvGrpSpPr/>
        <p:nvPr/>
      </p:nvGrpSpPr>
      <p:grpSpPr>
        <a:xfrm>
          <a:off x="0" y="0"/>
          <a:ext cx="0" cy="0"/>
          <a:chOff x="0" y="0"/>
          <a:chExt cx="0" cy="0"/>
        </a:xfrm>
      </p:grpSpPr>
      <p:sp>
        <p:nvSpPr>
          <p:cNvPr id="3118" name="Google Shape;3118;g5b30d65f4b_0_2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9" name="Google Shape;3119;g5b30d65f4b_0_2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g5b30d65f4b_0_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6" name="Google Shape;3126;g5b30d65f4b_0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g5b30d65f4b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4" name="Google Shape;3134;g5b30d65f4b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g5b30d65f4b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1" name="Google Shape;3141;g5b30d65f4b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5" name="Shape 3145"/>
        <p:cNvGrpSpPr/>
        <p:nvPr/>
      </p:nvGrpSpPr>
      <p:grpSpPr>
        <a:xfrm>
          <a:off x="0" y="0"/>
          <a:ext cx="0" cy="0"/>
          <a:chOff x="0" y="0"/>
          <a:chExt cx="0" cy="0"/>
        </a:xfrm>
      </p:grpSpPr>
      <p:sp>
        <p:nvSpPr>
          <p:cNvPr id="3146" name="Google Shape;3146;g5b30d65f4b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7" name="Google Shape;3147;g5b30d65f4b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g5b30d65f4b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3" name="Google Shape;3153;g5b30d65f4b_0_2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5b30d65f4b_0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0" name="Google Shape;3160;g5b30d65f4b_0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5" name="Shape 3165"/>
        <p:cNvGrpSpPr/>
        <p:nvPr/>
      </p:nvGrpSpPr>
      <p:grpSpPr>
        <a:xfrm>
          <a:off x="0" y="0"/>
          <a:ext cx="0" cy="0"/>
          <a:chOff x="0" y="0"/>
          <a:chExt cx="0" cy="0"/>
        </a:xfrm>
      </p:grpSpPr>
      <p:sp>
        <p:nvSpPr>
          <p:cNvPr id="3166" name="Google Shape;3166;g5b30d65f4b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5b30d65f4b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5b30d65f4b_0_2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5b30d65f4b_0_2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5b30d65f4b_0_2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5b30d65f4b_0_2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46be2fb5ca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6be2fb5ca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g5b30d65f4b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5b30d65f4b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5b30d65f4b_0_2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5b30d65f4b_0_2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g5b30d65f4b_0_2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9" name="Google Shape;3199;g5b30d65f4b_0_2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5b30d65f4b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5b30d65f4b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g5b30d65f4b_0_2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5b30d65f4b_0_2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g5b30d65f4b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8" name="Google Shape;3218;g5b30d65f4b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2" name="Shape 3222"/>
        <p:cNvGrpSpPr/>
        <p:nvPr/>
      </p:nvGrpSpPr>
      <p:grpSpPr>
        <a:xfrm>
          <a:off x="0" y="0"/>
          <a:ext cx="0" cy="0"/>
          <a:chOff x="0" y="0"/>
          <a:chExt cx="0" cy="0"/>
        </a:xfrm>
      </p:grpSpPr>
      <p:sp>
        <p:nvSpPr>
          <p:cNvPr id="3223" name="Google Shape;3223;g5b30d65f4b_0_2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4" name="Google Shape;3224;g5b30d65f4b_0_2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9" name="Shape 3229"/>
        <p:cNvGrpSpPr/>
        <p:nvPr/>
      </p:nvGrpSpPr>
      <p:grpSpPr>
        <a:xfrm>
          <a:off x="0" y="0"/>
          <a:ext cx="0" cy="0"/>
          <a:chOff x="0" y="0"/>
          <a:chExt cx="0" cy="0"/>
        </a:xfrm>
      </p:grpSpPr>
      <p:sp>
        <p:nvSpPr>
          <p:cNvPr id="3230" name="Google Shape;3230;g5b30d65f4b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1" name="Google Shape;3231;g5b30d65f4b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g5b30d65f4b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7" name="Google Shape;3237;g5b30d65f4b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g5b30d65f4b_0_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3" name="Google Shape;3243;g5b30d65f4b_0_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46be2fb5ca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6be2fb5ca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8" name="Shape 3248"/>
        <p:cNvGrpSpPr/>
        <p:nvPr/>
      </p:nvGrpSpPr>
      <p:grpSpPr>
        <a:xfrm>
          <a:off x="0" y="0"/>
          <a:ext cx="0" cy="0"/>
          <a:chOff x="0" y="0"/>
          <a:chExt cx="0" cy="0"/>
        </a:xfrm>
      </p:grpSpPr>
      <p:sp>
        <p:nvSpPr>
          <p:cNvPr id="3249" name="Google Shape;3249;g5b30d65f4b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0" name="Google Shape;3250;g5b30d65f4b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4" name="Shape 3254"/>
        <p:cNvGrpSpPr/>
        <p:nvPr/>
      </p:nvGrpSpPr>
      <p:grpSpPr>
        <a:xfrm>
          <a:off x="0" y="0"/>
          <a:ext cx="0" cy="0"/>
          <a:chOff x="0" y="0"/>
          <a:chExt cx="0" cy="0"/>
        </a:xfrm>
      </p:grpSpPr>
      <p:sp>
        <p:nvSpPr>
          <p:cNvPr id="3255" name="Google Shape;3255;g5b30d65f4b_0_2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6" name="Google Shape;3256;g5b30d65f4b_0_2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0" name="Shape 3260"/>
        <p:cNvGrpSpPr/>
        <p:nvPr/>
      </p:nvGrpSpPr>
      <p:grpSpPr>
        <a:xfrm>
          <a:off x="0" y="0"/>
          <a:ext cx="0" cy="0"/>
          <a:chOff x="0" y="0"/>
          <a:chExt cx="0" cy="0"/>
        </a:xfrm>
      </p:grpSpPr>
      <p:sp>
        <p:nvSpPr>
          <p:cNvPr id="3261" name="Google Shape;3261;g5b30d65f4b_0_2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2" name="Google Shape;3262;g5b30d65f4b_0_2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6" name="Shape 3266"/>
        <p:cNvGrpSpPr/>
        <p:nvPr/>
      </p:nvGrpSpPr>
      <p:grpSpPr>
        <a:xfrm>
          <a:off x="0" y="0"/>
          <a:ext cx="0" cy="0"/>
          <a:chOff x="0" y="0"/>
          <a:chExt cx="0" cy="0"/>
        </a:xfrm>
      </p:grpSpPr>
      <p:sp>
        <p:nvSpPr>
          <p:cNvPr id="3267" name="Google Shape;3267;g5b30d65f4b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8" name="Google Shape;3268;g5b30d65f4b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3" name="Shape 3273"/>
        <p:cNvGrpSpPr/>
        <p:nvPr/>
      </p:nvGrpSpPr>
      <p:grpSpPr>
        <a:xfrm>
          <a:off x="0" y="0"/>
          <a:ext cx="0" cy="0"/>
          <a:chOff x="0" y="0"/>
          <a:chExt cx="0" cy="0"/>
        </a:xfrm>
      </p:grpSpPr>
      <p:sp>
        <p:nvSpPr>
          <p:cNvPr id="3274" name="Google Shape;3274;g5b30d65f4b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5" name="Google Shape;3275;g5b30d65f4b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0" name="Shape 3280"/>
        <p:cNvGrpSpPr/>
        <p:nvPr/>
      </p:nvGrpSpPr>
      <p:grpSpPr>
        <a:xfrm>
          <a:off x="0" y="0"/>
          <a:ext cx="0" cy="0"/>
          <a:chOff x="0" y="0"/>
          <a:chExt cx="0" cy="0"/>
        </a:xfrm>
      </p:grpSpPr>
      <p:sp>
        <p:nvSpPr>
          <p:cNvPr id="3281" name="Google Shape;3281;g5b30d65f4b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2" name="Google Shape;3282;g5b30d65f4b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5b30d65f4b_0_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0" name="Google Shape;3290;g5b30d65f4b_0_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g5b30d65f4b_0_2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8" name="Google Shape;3298;g5b30d65f4b_0_2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4" name="Shape 3304"/>
        <p:cNvGrpSpPr/>
        <p:nvPr/>
      </p:nvGrpSpPr>
      <p:grpSpPr>
        <a:xfrm>
          <a:off x="0" y="0"/>
          <a:ext cx="0" cy="0"/>
          <a:chOff x="0" y="0"/>
          <a:chExt cx="0" cy="0"/>
        </a:xfrm>
      </p:grpSpPr>
      <p:sp>
        <p:nvSpPr>
          <p:cNvPr id="3305" name="Google Shape;3305;g5b30d65f4b_0_2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6" name="Google Shape;3306;g5b30d65f4b_0_2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5b30d65f4b_0_2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5b30d65f4b_0_2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46be2fb5ca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6be2fb5ca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7" name="Shape 3317"/>
        <p:cNvGrpSpPr/>
        <p:nvPr/>
      </p:nvGrpSpPr>
      <p:grpSpPr>
        <a:xfrm>
          <a:off x="0" y="0"/>
          <a:ext cx="0" cy="0"/>
          <a:chOff x="0" y="0"/>
          <a:chExt cx="0" cy="0"/>
        </a:xfrm>
      </p:grpSpPr>
      <p:sp>
        <p:nvSpPr>
          <p:cNvPr id="3318" name="Google Shape;3318;g5b30d65f4b_0_2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9" name="Google Shape;3319;g5b30d65f4b_0_2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5b30d65f4b_0_2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5b30d65f4b_0_2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0" name="Shape 3330"/>
        <p:cNvGrpSpPr/>
        <p:nvPr/>
      </p:nvGrpSpPr>
      <p:grpSpPr>
        <a:xfrm>
          <a:off x="0" y="0"/>
          <a:ext cx="0" cy="0"/>
          <a:chOff x="0" y="0"/>
          <a:chExt cx="0" cy="0"/>
        </a:xfrm>
      </p:grpSpPr>
      <p:sp>
        <p:nvSpPr>
          <p:cNvPr id="3331" name="Google Shape;3331;g5b30d65f4b_0_2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2" name="Google Shape;3332;g5b30d65f4b_0_2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6" name="Shape 3336"/>
        <p:cNvGrpSpPr/>
        <p:nvPr/>
      </p:nvGrpSpPr>
      <p:grpSpPr>
        <a:xfrm>
          <a:off x="0" y="0"/>
          <a:ext cx="0" cy="0"/>
          <a:chOff x="0" y="0"/>
          <a:chExt cx="0" cy="0"/>
        </a:xfrm>
      </p:grpSpPr>
      <p:sp>
        <p:nvSpPr>
          <p:cNvPr id="3337" name="Google Shape;3337;g5b30d65f4b_0_2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8" name="Google Shape;3338;g5b30d65f4b_0_2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5b30d65f4b_0_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5b30d65f4b_0_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0" name="Shape 3350"/>
        <p:cNvGrpSpPr/>
        <p:nvPr/>
      </p:nvGrpSpPr>
      <p:grpSpPr>
        <a:xfrm>
          <a:off x="0" y="0"/>
          <a:ext cx="0" cy="0"/>
          <a:chOff x="0" y="0"/>
          <a:chExt cx="0" cy="0"/>
        </a:xfrm>
      </p:grpSpPr>
      <p:sp>
        <p:nvSpPr>
          <p:cNvPr id="3351" name="Google Shape;3351;g5b30d65f4b_0_2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2" name="Google Shape;3352;g5b30d65f4b_0_2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6" name="Shape 3356"/>
        <p:cNvGrpSpPr/>
        <p:nvPr/>
      </p:nvGrpSpPr>
      <p:grpSpPr>
        <a:xfrm>
          <a:off x="0" y="0"/>
          <a:ext cx="0" cy="0"/>
          <a:chOff x="0" y="0"/>
          <a:chExt cx="0" cy="0"/>
        </a:xfrm>
      </p:grpSpPr>
      <p:sp>
        <p:nvSpPr>
          <p:cNvPr id="3357" name="Google Shape;3357;g5b30d65f4b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8" name="Google Shape;3358;g5b30d65f4b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g5b30d65f4b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5" name="Google Shape;3365;g5b30d65f4b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g5b30d65f4b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2" name="Google Shape;3372;g5b30d65f4b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8" name="Shape 3378"/>
        <p:cNvGrpSpPr/>
        <p:nvPr/>
      </p:nvGrpSpPr>
      <p:grpSpPr>
        <a:xfrm>
          <a:off x="0" y="0"/>
          <a:ext cx="0" cy="0"/>
          <a:chOff x="0" y="0"/>
          <a:chExt cx="0" cy="0"/>
        </a:xfrm>
      </p:grpSpPr>
      <p:sp>
        <p:nvSpPr>
          <p:cNvPr id="3379" name="Google Shape;3379;g5b30d65f4b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0" name="Google Shape;3380;g5b30d65f4b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46be2fb5ca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6be2fb5ca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5b30d65f4b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0" name="Google Shape;3390;g5b30d65f4b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5" name="Shape 3395"/>
        <p:cNvGrpSpPr/>
        <p:nvPr/>
      </p:nvGrpSpPr>
      <p:grpSpPr>
        <a:xfrm>
          <a:off x="0" y="0"/>
          <a:ext cx="0" cy="0"/>
          <a:chOff x="0" y="0"/>
          <a:chExt cx="0" cy="0"/>
        </a:xfrm>
      </p:grpSpPr>
      <p:sp>
        <p:nvSpPr>
          <p:cNvPr id="3396" name="Google Shape;3396;g5b30d65f4b_0_2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7" name="Google Shape;3397;g5b30d65f4b_0_2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0" name="Shape 3400"/>
        <p:cNvGrpSpPr/>
        <p:nvPr/>
      </p:nvGrpSpPr>
      <p:grpSpPr>
        <a:xfrm>
          <a:off x="0" y="0"/>
          <a:ext cx="0" cy="0"/>
          <a:chOff x="0" y="0"/>
          <a:chExt cx="0" cy="0"/>
        </a:xfrm>
      </p:grpSpPr>
      <p:sp>
        <p:nvSpPr>
          <p:cNvPr id="3401" name="Google Shape;3401;g5b30d65f4b_0_2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2" name="Google Shape;3402;g5b30d65f4b_0_2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6" name="Shape 3406"/>
        <p:cNvGrpSpPr/>
        <p:nvPr/>
      </p:nvGrpSpPr>
      <p:grpSpPr>
        <a:xfrm>
          <a:off x="0" y="0"/>
          <a:ext cx="0" cy="0"/>
          <a:chOff x="0" y="0"/>
          <a:chExt cx="0" cy="0"/>
        </a:xfrm>
      </p:grpSpPr>
      <p:sp>
        <p:nvSpPr>
          <p:cNvPr id="3407" name="Google Shape;3407;g5b30d65f4b_0_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8" name="Google Shape;3408;g5b30d65f4b_0_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2" name="Shape 3412"/>
        <p:cNvGrpSpPr/>
        <p:nvPr/>
      </p:nvGrpSpPr>
      <p:grpSpPr>
        <a:xfrm>
          <a:off x="0" y="0"/>
          <a:ext cx="0" cy="0"/>
          <a:chOff x="0" y="0"/>
          <a:chExt cx="0" cy="0"/>
        </a:xfrm>
      </p:grpSpPr>
      <p:sp>
        <p:nvSpPr>
          <p:cNvPr id="3413" name="Google Shape;3413;g5b30d65f4b_0_2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4" name="Google Shape;3414;g5b30d65f4b_0_2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g5b30d65f4b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1" name="Google Shape;3421;g5b30d65f4b_0_2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5" name="Shape 3425"/>
        <p:cNvGrpSpPr/>
        <p:nvPr/>
      </p:nvGrpSpPr>
      <p:grpSpPr>
        <a:xfrm>
          <a:off x="0" y="0"/>
          <a:ext cx="0" cy="0"/>
          <a:chOff x="0" y="0"/>
          <a:chExt cx="0" cy="0"/>
        </a:xfrm>
      </p:grpSpPr>
      <p:sp>
        <p:nvSpPr>
          <p:cNvPr id="3426" name="Google Shape;3426;g5b30d65f4b_0_2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7" name="Google Shape;3427;g5b30d65f4b_0_2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5b30d65f4b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5b30d65f4b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g5b30d65f4b_0_2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9" name="Google Shape;3439;g5b30d65f4b_0_2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5b30d65f4b_0_2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5b30d65f4b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46be2fb5ca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6be2fb5ca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9" name="Shape 3449"/>
        <p:cNvGrpSpPr/>
        <p:nvPr/>
      </p:nvGrpSpPr>
      <p:grpSpPr>
        <a:xfrm>
          <a:off x="0" y="0"/>
          <a:ext cx="0" cy="0"/>
          <a:chOff x="0" y="0"/>
          <a:chExt cx="0" cy="0"/>
        </a:xfrm>
      </p:grpSpPr>
      <p:sp>
        <p:nvSpPr>
          <p:cNvPr id="3450" name="Google Shape;3450;g5b30d65f4b_0_2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1" name="Google Shape;3451;g5b30d65f4b_0_2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45c274f4d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7" name="Google Shape;3457;g45c274f4d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g5b30d65f4b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3" name="Google Shape;3463;g5b30d65f4b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6" name="Shape 3466"/>
        <p:cNvGrpSpPr/>
        <p:nvPr/>
      </p:nvGrpSpPr>
      <p:grpSpPr>
        <a:xfrm>
          <a:off x="0" y="0"/>
          <a:ext cx="0" cy="0"/>
          <a:chOff x="0" y="0"/>
          <a:chExt cx="0" cy="0"/>
        </a:xfrm>
      </p:grpSpPr>
      <p:sp>
        <p:nvSpPr>
          <p:cNvPr id="3467" name="Google Shape;3467;g5b30d65f4b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8" name="Google Shape;3468;g5b30d65f4b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5b30d65f4b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5" name="Google Shape;3475;g5b30d65f4b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1" name="Shape 3481"/>
        <p:cNvGrpSpPr/>
        <p:nvPr/>
      </p:nvGrpSpPr>
      <p:grpSpPr>
        <a:xfrm>
          <a:off x="0" y="0"/>
          <a:ext cx="0" cy="0"/>
          <a:chOff x="0" y="0"/>
          <a:chExt cx="0" cy="0"/>
        </a:xfrm>
      </p:grpSpPr>
      <p:sp>
        <p:nvSpPr>
          <p:cNvPr id="3482" name="Google Shape;3482;g5b30d65f4b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3" name="Google Shape;3483;g5b30d65f4b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1" name="Shape 3491"/>
        <p:cNvGrpSpPr/>
        <p:nvPr/>
      </p:nvGrpSpPr>
      <p:grpSpPr>
        <a:xfrm>
          <a:off x="0" y="0"/>
          <a:ext cx="0" cy="0"/>
          <a:chOff x="0" y="0"/>
          <a:chExt cx="0" cy="0"/>
        </a:xfrm>
      </p:grpSpPr>
      <p:sp>
        <p:nvSpPr>
          <p:cNvPr id="3492" name="Google Shape;3492;g5b30d65f4b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3" name="Google Shape;3493;g5b30d65f4b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5b30d65f4b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5b30d65f4b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6" name="Shape 3506"/>
        <p:cNvGrpSpPr/>
        <p:nvPr/>
      </p:nvGrpSpPr>
      <p:grpSpPr>
        <a:xfrm>
          <a:off x="0" y="0"/>
          <a:ext cx="0" cy="0"/>
          <a:chOff x="0" y="0"/>
          <a:chExt cx="0" cy="0"/>
        </a:xfrm>
      </p:grpSpPr>
      <p:sp>
        <p:nvSpPr>
          <p:cNvPr id="3507" name="Google Shape;3507;g5b30d65f4b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8" name="Google Shape;3508;g5b30d65f4b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3" name="Shape 3513"/>
        <p:cNvGrpSpPr/>
        <p:nvPr/>
      </p:nvGrpSpPr>
      <p:grpSpPr>
        <a:xfrm>
          <a:off x="0" y="0"/>
          <a:ext cx="0" cy="0"/>
          <a:chOff x="0" y="0"/>
          <a:chExt cx="0" cy="0"/>
        </a:xfrm>
      </p:grpSpPr>
      <p:sp>
        <p:nvSpPr>
          <p:cNvPr id="3514" name="Google Shape;3514;g5b30d65f4b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5" name="Google Shape;3515;g5b30d65f4b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46be2fb5ca_2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6be2fb5ca_2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g5b30d65f4b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3" name="Google Shape;3523;g5b30d65f4b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g5b30d65f4b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0" name="Google Shape;3530;g5b30d65f4b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g5b30d65f4b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8" name="Google Shape;3538;g5b30d65f4b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3" name="Shape 3543"/>
        <p:cNvGrpSpPr/>
        <p:nvPr/>
      </p:nvGrpSpPr>
      <p:grpSpPr>
        <a:xfrm>
          <a:off x="0" y="0"/>
          <a:ext cx="0" cy="0"/>
          <a:chOff x="0" y="0"/>
          <a:chExt cx="0" cy="0"/>
        </a:xfrm>
      </p:grpSpPr>
      <p:sp>
        <p:nvSpPr>
          <p:cNvPr id="3544" name="Google Shape;3544;g5b30d65f4b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5" name="Google Shape;3545;g5b30d65f4b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g5b30d65f4b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5b30d65f4b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5" name="Shape 3555"/>
        <p:cNvGrpSpPr/>
        <p:nvPr/>
      </p:nvGrpSpPr>
      <p:grpSpPr>
        <a:xfrm>
          <a:off x="0" y="0"/>
          <a:ext cx="0" cy="0"/>
          <a:chOff x="0" y="0"/>
          <a:chExt cx="0" cy="0"/>
        </a:xfrm>
      </p:grpSpPr>
      <p:sp>
        <p:nvSpPr>
          <p:cNvPr id="3556" name="Google Shape;3556;g5b30d65f4b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7" name="Google Shape;3557;g5b30d65f4b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2" name="Shape 3562"/>
        <p:cNvGrpSpPr/>
        <p:nvPr/>
      </p:nvGrpSpPr>
      <p:grpSpPr>
        <a:xfrm>
          <a:off x="0" y="0"/>
          <a:ext cx="0" cy="0"/>
          <a:chOff x="0" y="0"/>
          <a:chExt cx="0" cy="0"/>
        </a:xfrm>
      </p:grpSpPr>
      <p:sp>
        <p:nvSpPr>
          <p:cNvPr id="3563" name="Google Shape;3563;g5b30d65f4b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4" name="Google Shape;3564;g5b30d65f4b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5b30d65f4b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1" name="Google Shape;3571;g5b30d65f4b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6" name="Shape 3576"/>
        <p:cNvGrpSpPr/>
        <p:nvPr/>
      </p:nvGrpSpPr>
      <p:grpSpPr>
        <a:xfrm>
          <a:off x="0" y="0"/>
          <a:ext cx="0" cy="0"/>
          <a:chOff x="0" y="0"/>
          <a:chExt cx="0" cy="0"/>
        </a:xfrm>
      </p:grpSpPr>
      <p:sp>
        <p:nvSpPr>
          <p:cNvPr id="3577" name="Google Shape;3577;g5b30d65f4b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8" name="Google Shape;3578;g5b30d65f4b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g5b30d65f4b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5b30d65f4b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46be2fb5ca_2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6be2fb5ca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0" name="Shape 3590"/>
        <p:cNvGrpSpPr/>
        <p:nvPr/>
      </p:nvGrpSpPr>
      <p:grpSpPr>
        <a:xfrm>
          <a:off x="0" y="0"/>
          <a:ext cx="0" cy="0"/>
          <a:chOff x="0" y="0"/>
          <a:chExt cx="0" cy="0"/>
        </a:xfrm>
      </p:grpSpPr>
      <p:sp>
        <p:nvSpPr>
          <p:cNvPr id="3591" name="Google Shape;3591;g5b30d65f4b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2" name="Google Shape;3592;g5b30d65f4b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6" name="Shape 3596"/>
        <p:cNvGrpSpPr/>
        <p:nvPr/>
      </p:nvGrpSpPr>
      <p:grpSpPr>
        <a:xfrm>
          <a:off x="0" y="0"/>
          <a:ext cx="0" cy="0"/>
          <a:chOff x="0" y="0"/>
          <a:chExt cx="0" cy="0"/>
        </a:xfrm>
      </p:grpSpPr>
      <p:sp>
        <p:nvSpPr>
          <p:cNvPr id="3597" name="Google Shape;3597;g5b30d65f4b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8" name="Google Shape;3598;g5b30d65f4b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g4bfbfc70df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3" name="Google Shape;3603;g4bfbfc70df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g4bfbfc70d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0" name="Google Shape;3610;g4bfbfc70d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5" name="Shape 3615"/>
        <p:cNvGrpSpPr/>
        <p:nvPr/>
      </p:nvGrpSpPr>
      <p:grpSpPr>
        <a:xfrm>
          <a:off x="0" y="0"/>
          <a:ext cx="0" cy="0"/>
          <a:chOff x="0" y="0"/>
          <a:chExt cx="0" cy="0"/>
        </a:xfrm>
      </p:grpSpPr>
      <p:sp>
        <p:nvSpPr>
          <p:cNvPr id="3616" name="Google Shape;3616;g4bfbfc70d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7" name="Google Shape;3617;g4bfbfc70d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g4bfbfc70d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4" name="Google Shape;3624;g4bfbfc70d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9" name="Shape 3629"/>
        <p:cNvGrpSpPr/>
        <p:nvPr/>
      </p:nvGrpSpPr>
      <p:grpSpPr>
        <a:xfrm>
          <a:off x="0" y="0"/>
          <a:ext cx="0" cy="0"/>
          <a:chOff x="0" y="0"/>
          <a:chExt cx="0" cy="0"/>
        </a:xfrm>
      </p:grpSpPr>
      <p:sp>
        <p:nvSpPr>
          <p:cNvPr id="3630" name="Google Shape;3630;g4bfbfc70d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4bfbfc70d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6" name="Shape 3636"/>
        <p:cNvGrpSpPr/>
        <p:nvPr/>
      </p:nvGrpSpPr>
      <p:grpSpPr>
        <a:xfrm>
          <a:off x="0" y="0"/>
          <a:ext cx="0" cy="0"/>
          <a:chOff x="0" y="0"/>
          <a:chExt cx="0" cy="0"/>
        </a:xfrm>
      </p:grpSpPr>
      <p:sp>
        <p:nvSpPr>
          <p:cNvPr id="3637" name="Google Shape;3637;g4bfbfc70d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8" name="Google Shape;3638;g4bfbfc70d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g4bfbfc70d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4" name="Google Shape;3644;g4bfbfc70d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46be2fb5ca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6be2fb5ca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95dfc9eea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95dfc9eea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5b1e8b59a1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b1e8b59a1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5b1e8b59a1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b1e8b59a1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46fce7d33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46fce7d33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46fce7d335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6fce7d335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5b1e8b59a1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b1e8b59a1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46be2fb5ca_2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6be2fb5ca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98748364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98748364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acbff3f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acbff3f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46fce7d335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6fce7d335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46d812cf6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46d812cf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5dfc9eea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95dfc9eea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46fce7d335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46fce7d335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46fce7d335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6fce7d335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46d812cf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46d812cf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46d812cf6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6d812cf6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46be2fb5ca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46be2fb5ca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5b1e8b59a1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b1e8b59a1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5b1e8b59a1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b1e8b59a1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5b1e8b59a1_0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b1e8b59a1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5b1e8b59a1_0_1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b1e8b59a1_0_1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5b1e8b59a1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b1e8b59a1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5dfc9eea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95dfc9eea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5b1e8b59a1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5b1e8b59a1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5b1e8b59a1_0_1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b1e8b59a1_0_1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5b1e8b59a1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b1e8b59a1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5b1e8b59a1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b1e8b59a1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5b1e8b59a1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5b1e8b59a1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5b1e8b59a1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5b1e8b59a1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5b1e8b59a1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5b1e8b59a1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1e8b59a1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1e8b59a1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5b1e8b59a1_0_1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b1e8b59a1_0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5b1e8b59a1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b1e8b59a1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5dfc9eea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5dfc9eea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5b1e8b59a1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5b1e8b59a1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5b1e8b59a1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5b1e8b59a1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5b1e8b59a1_0_1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b1e8b59a1_0_1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5b1e8b59a1_0_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b1e8b59a1_0_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5b1e8b59a1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b1e8b59a1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5b1e8b59a1_0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5b1e8b59a1_0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5b1e8b59a1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5b1e8b59a1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5b1e8b59a1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5b1e8b59a1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5b1e8b59a1_0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b1e8b59a1_0_1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5b1e8b59a1_0_1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5b1e8b59a1_0_1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5dfc9eea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5dfc9eea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5b1e8b59a1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5b1e8b59a1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5b1e8b59a1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5b1e8b59a1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5b1e8b59a1_0_1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5b1e8b59a1_0_1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5b1e8b59a1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b1e8b59a1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5b1e8b59a1_0_1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b1e8b59a1_0_1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5b1e8b59a1_0_1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5b1e8b59a1_0_1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5b1e8b59a1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5b1e8b59a1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5b1e8b59a1_0_1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5b1e8b59a1_0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5b1e8b59a1_0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5b1e8b59a1_0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5b1e8b59a1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5b1e8b59a1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hyperlink" Target="https://d1.awsstatic.com/whitepapers/Storage/Backup_and_Recovery_Approaches_Using_AWS.pdf"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0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0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0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00.png"/><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00.png"/><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0.png"/><Relationship Id="rId4" Type="http://schemas.openxmlformats.org/officeDocument/2006/relationships/image" Target="../media/image119.png"/><Relationship Id="rId5" Type="http://schemas.openxmlformats.org/officeDocument/2006/relationships/image" Target="../media/image118.png"/><Relationship Id="rId6" Type="http://schemas.openxmlformats.org/officeDocument/2006/relationships/image" Target="../media/image1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00.png"/><Relationship Id="rId4" Type="http://schemas.openxmlformats.org/officeDocument/2006/relationships/image" Target="../media/image1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24.png"/><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00.png"/><Relationship Id="rId4" Type="http://schemas.openxmlformats.org/officeDocument/2006/relationships/image" Target="../media/image1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0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00.png"/><Relationship Id="rId4" Type="http://schemas.openxmlformats.org/officeDocument/2006/relationships/image" Target="../media/image12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26.png"/><Relationship Id="rId4" Type="http://schemas.openxmlformats.org/officeDocument/2006/relationships/image" Target="../media/image10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134.png"/><Relationship Id="rId4" Type="http://schemas.openxmlformats.org/officeDocument/2006/relationships/image" Target="../media/image12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35.png"/><Relationship Id="rId4" Type="http://schemas.openxmlformats.org/officeDocument/2006/relationships/image" Target="../media/image129.png"/><Relationship Id="rId5" Type="http://schemas.openxmlformats.org/officeDocument/2006/relationships/hyperlink" Target="https://d0.awsstatic.com/whitepapers/performance-at-scale-with-amazon-elasticache.pdf"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135.png"/><Relationship Id="rId4" Type="http://schemas.openxmlformats.org/officeDocument/2006/relationships/hyperlink" Target="https://d0.awsstatic.com/whitepapers/performance-at-scale-with-amazon-elasticache.pdf"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1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13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13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1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14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138.png"/><Relationship Id="rId4" Type="http://schemas.openxmlformats.org/officeDocument/2006/relationships/hyperlink" Target="https://medium.com/@jeeyoungk/how-sharding-works-b4dec46b3f6"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1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4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5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45.png"/><Relationship Id="rId4" Type="http://schemas.openxmlformats.org/officeDocument/2006/relationships/image" Target="../media/image150.png"/><Relationship Id="rId5" Type="http://schemas.openxmlformats.org/officeDocument/2006/relationships/hyperlink" Target="https://aws.amazon.com/about-aws/whats-new/2017/11/sign-up-for-the-preview-of-amazon-aurora-multi-master/"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140.png"/><Relationship Id="rId4" Type="http://schemas.openxmlformats.org/officeDocument/2006/relationships/hyperlink" Target="https://aws.amazon.com/rds/aurora/faq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148.png"/><Relationship Id="rId4" Type="http://schemas.openxmlformats.org/officeDocument/2006/relationships/image" Target="../media/image13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14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148.png"/><Relationship Id="rId4" Type="http://schemas.openxmlformats.org/officeDocument/2006/relationships/hyperlink" Target="https://github.com/awslabs/dynamodb-cross-region-library" TargetMode="External"/><Relationship Id="rId5" Type="http://schemas.openxmlformats.org/officeDocument/2006/relationships/image" Target="../media/image14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14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51.png"/><Relationship Id="rId4" Type="http://schemas.openxmlformats.org/officeDocument/2006/relationships/image" Target="../media/image14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143.png"/><Relationship Id="rId4" Type="http://schemas.openxmlformats.org/officeDocument/2006/relationships/image" Target="../media/image15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1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15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15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158.png"/><Relationship Id="rId4" Type="http://schemas.openxmlformats.org/officeDocument/2006/relationships/image" Target="../media/image16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167.png"/><Relationship Id="rId4" Type="http://schemas.openxmlformats.org/officeDocument/2006/relationships/image" Target="../media/image15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166.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5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163.png"/><Relationship Id="rId4" Type="http://schemas.openxmlformats.org/officeDocument/2006/relationships/image" Target="../media/image161.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164.png"/><Relationship Id="rId4" Type="http://schemas.openxmlformats.org/officeDocument/2006/relationships/image" Target="../media/image16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160.png"/><Relationship Id="rId4" Type="http://schemas.openxmlformats.org/officeDocument/2006/relationships/image" Target="../media/image1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172.png"/><Relationship Id="rId4" Type="http://schemas.openxmlformats.org/officeDocument/2006/relationships/image" Target="../media/image170.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173.png"/><Relationship Id="rId4" Type="http://schemas.openxmlformats.org/officeDocument/2006/relationships/image" Target="../media/image17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171.png"/><Relationship Id="rId4" Type="http://schemas.openxmlformats.org/officeDocument/2006/relationships/image" Target="../media/image1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76.png"/><Relationship Id="rId4" Type="http://schemas.openxmlformats.org/officeDocument/2006/relationships/image" Target="../media/image16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17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hyperlink" Target="https://docs.aws.amazon.com/IAM/latest/UserGuide/id_roles_providers.html" TargetMode="External"/><Relationship Id="rId4" Type="http://schemas.openxmlformats.org/officeDocument/2006/relationships/image" Target="../media/image17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hyperlink" Target="https://docs.aws.amazon.com/IAM/latest/UserGuide/id_roles_providers.html" TargetMode="External"/><Relationship Id="rId4" Type="http://schemas.openxmlformats.org/officeDocument/2006/relationships/image" Target="../media/image17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180.png"/><Relationship Id="rId4" Type="http://schemas.openxmlformats.org/officeDocument/2006/relationships/image" Target="../media/image18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hyperlink" Target="https://aws.amazon.com/architecture/"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hyperlink" Target="https://d1.awsstatic.com/whitepapers/managing-your-aws-infrastructure-at-scale.pdf"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182.png"/><Relationship Id="rId4" Type="http://schemas.openxmlformats.org/officeDocument/2006/relationships/hyperlink" Target="https://docs.aws.amazon.com/autoscaling/ec2/userguide/auto-scaling-benefits.html" TargetMode="External"/><Relationship Id="rId5" Type="http://schemas.openxmlformats.org/officeDocument/2006/relationships/image" Target="../media/image18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185.png"/><Relationship Id="rId4" Type="http://schemas.openxmlformats.org/officeDocument/2006/relationships/image" Target="../media/image18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1.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8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86.png"/><Relationship Id="rId4" Type="http://schemas.openxmlformats.org/officeDocument/2006/relationships/image" Target="../media/image18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85.png"/><Relationship Id="rId4" Type="http://schemas.openxmlformats.org/officeDocument/2006/relationships/image" Target="../media/image23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hyperlink" Target="https://docs.aws.amazon.com/AWSEC2/latest/UserGuide/ec2-instance-metadata.html" TargetMode="External"/><Relationship Id="rId4" Type="http://schemas.openxmlformats.org/officeDocument/2006/relationships/image" Target="../media/image189.png"/><Relationship Id="rId5" Type="http://schemas.openxmlformats.org/officeDocument/2006/relationships/image" Target="../media/image18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190.png"/><Relationship Id="rId4" Type="http://schemas.openxmlformats.org/officeDocument/2006/relationships/hyperlink" Target="https://docs.aws.amazon.com/AWSEC2/latest/UserGuide/EC2_Resources.html"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19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18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185.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185.png"/><Relationship Id="rId4" Type="http://schemas.openxmlformats.org/officeDocument/2006/relationships/image" Target="../media/image19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185.png"/><Relationship Id="rId4" Type="http://schemas.openxmlformats.org/officeDocument/2006/relationships/image" Target="../media/image19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2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185.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185.png"/><Relationship Id="rId4" Type="http://schemas.openxmlformats.org/officeDocument/2006/relationships/image" Target="../media/image199.png"/><Relationship Id="rId5" Type="http://schemas.openxmlformats.org/officeDocument/2006/relationships/image" Target="../media/image19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185.png"/><Relationship Id="rId4" Type="http://schemas.openxmlformats.org/officeDocument/2006/relationships/image" Target="../media/image19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185.png"/><Relationship Id="rId4" Type="http://schemas.openxmlformats.org/officeDocument/2006/relationships/image" Target="../media/image20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00.png"/><Relationship Id="rId4" Type="http://schemas.openxmlformats.org/officeDocument/2006/relationships/hyperlink" Target="https://aws.amazon.com/blogs/aws/new-aws-load-balancing-automatic-scaling-and-cloud-monitoring-services/"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hyperlink" Target="https://aws.amazon.com/elasticloadbalancing/details/" TargetMode="External"/><Relationship Id="rId4" Type="http://schemas.openxmlformats.org/officeDocument/2006/relationships/image" Target="../media/image197.png"/><Relationship Id="rId5" Type="http://schemas.openxmlformats.org/officeDocument/2006/relationships/image" Target="../media/image19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20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20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20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2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20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hyperlink" Target="https://aws.amazon.com/lightsail/" TargetMode="External"/><Relationship Id="rId4" Type="http://schemas.openxmlformats.org/officeDocument/2006/relationships/image" Target="../media/image207.png"/><Relationship Id="rId5" Type="http://schemas.openxmlformats.org/officeDocument/2006/relationships/image" Target="../media/image20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206.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21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211.png"/><Relationship Id="rId4" Type="http://schemas.openxmlformats.org/officeDocument/2006/relationships/image" Target="../media/image21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21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21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 Id="rId3" Type="http://schemas.openxmlformats.org/officeDocument/2006/relationships/image" Target="../media/image219.png"/><Relationship Id="rId4" Type="http://schemas.openxmlformats.org/officeDocument/2006/relationships/image" Target="../media/image21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22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216.png"/><Relationship Id="rId4" Type="http://schemas.openxmlformats.org/officeDocument/2006/relationships/image" Target="../media/image2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9.png"/><Relationship Id="rId5" Type="http://schemas.openxmlformats.org/officeDocument/2006/relationships/image" Target="../media/image4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 Id="rId3" Type="http://schemas.openxmlformats.org/officeDocument/2006/relationships/image" Target="../media/image21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222.jpg"/><Relationship Id="rId4" Type="http://schemas.openxmlformats.org/officeDocument/2006/relationships/image" Target="../media/image13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223.jpg"/><Relationship Id="rId4" Type="http://schemas.openxmlformats.org/officeDocument/2006/relationships/image" Target="../media/image13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 Id="rId3" Type="http://schemas.openxmlformats.org/officeDocument/2006/relationships/image" Target="../media/image221.jpg"/><Relationship Id="rId4" Type="http://schemas.openxmlformats.org/officeDocument/2006/relationships/image" Target="../media/image13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25.jpg"/><Relationship Id="rId4" Type="http://schemas.openxmlformats.org/officeDocument/2006/relationships/image" Target="../media/image13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226.jpg"/><Relationship Id="rId4" Type="http://schemas.openxmlformats.org/officeDocument/2006/relationships/image" Target="../media/image13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hyperlink" Target="https://d1.awsstatic.com/whitepapers/AWS_Blue_Green_Deployments.pdf"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224.png"/><Relationship Id="rId4" Type="http://schemas.openxmlformats.org/officeDocument/2006/relationships/image" Target="../media/image22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224.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228.png"/><Relationship Id="rId4" Type="http://schemas.openxmlformats.org/officeDocument/2006/relationships/image" Target="../media/image2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0.png"/><Relationship Id="rId5" Type="http://schemas.openxmlformats.org/officeDocument/2006/relationships/image" Target="../media/image19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 Id="rId3" Type="http://schemas.openxmlformats.org/officeDocument/2006/relationships/image" Target="../media/image229.png"/><Relationship Id="rId4" Type="http://schemas.openxmlformats.org/officeDocument/2006/relationships/image" Target="../media/image22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224.png"/><Relationship Id="rId4" Type="http://schemas.openxmlformats.org/officeDocument/2006/relationships/image" Target="../media/image231.png"/><Relationship Id="rId5" Type="http://schemas.openxmlformats.org/officeDocument/2006/relationships/hyperlink" Target="http://docs.aws.amazon.com/autoscaling/latest/userguide/as-enter-exit-standby.html"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230.png"/><Relationship Id="rId4" Type="http://schemas.openxmlformats.org/officeDocument/2006/relationships/image" Target="../media/image22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241.png"/><Relationship Id="rId4" Type="http://schemas.openxmlformats.org/officeDocument/2006/relationships/image" Target="../media/image22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 Id="rId3" Type="http://schemas.openxmlformats.org/officeDocument/2006/relationships/image" Target="../media/image233.png"/><Relationship Id="rId4" Type="http://schemas.openxmlformats.org/officeDocument/2006/relationships/image" Target="../media/image224.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234.png"/><Relationship Id="rId4" Type="http://schemas.openxmlformats.org/officeDocument/2006/relationships/image" Target="../media/image224.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235.png"/><Relationship Id="rId4" Type="http://schemas.openxmlformats.org/officeDocument/2006/relationships/image" Target="../media/image22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7.xml"/><Relationship Id="rId3" Type="http://schemas.openxmlformats.org/officeDocument/2006/relationships/image" Target="../media/image236.png"/><Relationship Id="rId4" Type="http://schemas.openxmlformats.org/officeDocument/2006/relationships/image" Target="../media/image22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242.png"/><Relationship Id="rId4" Type="http://schemas.openxmlformats.org/officeDocument/2006/relationships/image" Target="../media/image22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224.png"/><Relationship Id="rId4" Type="http://schemas.openxmlformats.org/officeDocument/2006/relationships/image" Target="../media/image2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12.png"/><Relationship Id="rId5" Type="http://schemas.openxmlformats.org/officeDocument/2006/relationships/image" Target="../media/image35.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237.png"/><Relationship Id="rId4" Type="http://schemas.openxmlformats.org/officeDocument/2006/relationships/image" Target="../media/image224.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1.xml"/><Relationship Id="rId3" Type="http://schemas.openxmlformats.org/officeDocument/2006/relationships/image" Target="../media/image240.png"/><Relationship Id="rId4" Type="http://schemas.openxmlformats.org/officeDocument/2006/relationships/image" Target="../media/image22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23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3.xml"/><Relationship Id="rId3" Type="http://schemas.openxmlformats.org/officeDocument/2006/relationships/image" Target="../media/image239.png"/><Relationship Id="rId4" Type="http://schemas.openxmlformats.org/officeDocument/2006/relationships/image" Target="../media/image24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4.xml"/><Relationship Id="rId3" Type="http://schemas.openxmlformats.org/officeDocument/2006/relationships/image" Target="../media/image23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 Id="rId3" Type="http://schemas.openxmlformats.org/officeDocument/2006/relationships/image" Target="../media/image23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7.xml"/><Relationship Id="rId3" Type="http://schemas.openxmlformats.org/officeDocument/2006/relationships/image" Target="../media/image24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8.xml"/><Relationship Id="rId3" Type="http://schemas.openxmlformats.org/officeDocument/2006/relationships/image" Target="../media/image246.png"/><Relationship Id="rId4" Type="http://schemas.openxmlformats.org/officeDocument/2006/relationships/image" Target="../media/image25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9.xml"/><Relationship Id="rId3" Type="http://schemas.openxmlformats.org/officeDocument/2006/relationships/image" Target="../media/image244.png"/><Relationship Id="rId4" Type="http://schemas.openxmlformats.org/officeDocument/2006/relationships/image" Target="../media/image2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37.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 Id="rId3" Type="http://schemas.openxmlformats.org/officeDocument/2006/relationships/image" Target="../media/image24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2.xml"/><Relationship Id="rId3" Type="http://schemas.openxmlformats.org/officeDocument/2006/relationships/image" Target="../media/image247.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hyperlink" Target="https://docs.aws.amazon.com/AmazonS3/latest/dev/optimizing-performance.html" TargetMode="External"/><Relationship Id="rId4" Type="http://schemas.openxmlformats.org/officeDocument/2006/relationships/image" Target="../media/image24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250.png"/><Relationship Id="rId4" Type="http://schemas.openxmlformats.org/officeDocument/2006/relationships/image" Target="../media/image253.png"/><Relationship Id="rId5" Type="http://schemas.openxmlformats.org/officeDocument/2006/relationships/hyperlink" Target="https://docs.aws.amazon.com/AmazonS3/latest/dev/optimizing-perforance-design-patterns.html"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hyperlink" Target="https://docs.aws.amazon.com/AmazonS3/latest/API/ErrorResponses.html" TargetMode="External"/><Relationship Id="rId4" Type="http://schemas.openxmlformats.org/officeDocument/2006/relationships/image" Target="../media/image25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6.xml"/><Relationship Id="rId3" Type="http://schemas.openxmlformats.org/officeDocument/2006/relationships/image" Target="../media/image255.png"/><Relationship Id="rId4" Type="http://schemas.openxmlformats.org/officeDocument/2006/relationships/hyperlink" Target="https://docs.aws.amazon.com/AmazonS3/latest/dev/how-to-page-redirect.html"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7.xml"/><Relationship Id="rId3" Type="http://schemas.openxmlformats.org/officeDocument/2006/relationships/image" Target="../media/image263.png"/><Relationship Id="rId4" Type="http://schemas.openxmlformats.org/officeDocument/2006/relationships/image" Target="../media/image25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2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3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 Id="rId3" Type="http://schemas.openxmlformats.org/officeDocument/2006/relationships/image" Target="../media/image258.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1.xml"/><Relationship Id="rId3" Type="http://schemas.openxmlformats.org/officeDocument/2006/relationships/image" Target="../media/image26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2.xml"/><Relationship Id="rId3" Type="http://schemas.openxmlformats.org/officeDocument/2006/relationships/hyperlink" Target="https://docs.aws.amazon.com/AmazonS3/latest/dev/example-bucket-policies.html" TargetMode="External"/><Relationship Id="rId4" Type="http://schemas.openxmlformats.org/officeDocument/2006/relationships/image" Target="../media/image259.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 Id="rId3" Type="http://schemas.openxmlformats.org/officeDocument/2006/relationships/hyperlink" Target="https://docs.aws.amazon.com/AmazonS3/latest/dev/example-bucket-policies.html" TargetMode="External"/><Relationship Id="rId4" Type="http://schemas.openxmlformats.org/officeDocument/2006/relationships/image" Target="../media/image261.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4.xml"/><Relationship Id="rId3" Type="http://schemas.openxmlformats.org/officeDocument/2006/relationships/hyperlink" Target="https://docs.aws.amazon.com/AmazonS3/latest/dev/ObjectVersioning.html" TargetMode="External"/><Relationship Id="rId4" Type="http://schemas.openxmlformats.org/officeDocument/2006/relationships/image" Target="../media/image26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5.xml"/><Relationship Id="rId3" Type="http://schemas.openxmlformats.org/officeDocument/2006/relationships/hyperlink" Target="https://docs.aws.amazon.com/AmazonS3/latest/dev/ObjectVersioning.html" TargetMode="External"/><Relationship Id="rId4" Type="http://schemas.openxmlformats.org/officeDocument/2006/relationships/image" Target="../media/image260.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6.xml"/><Relationship Id="rId3" Type="http://schemas.openxmlformats.org/officeDocument/2006/relationships/hyperlink" Target="https://docs.aws.amazon.com/AmazonS3/latest/dev/ObjectVersioning.html" TargetMode="External"/><Relationship Id="rId4" Type="http://schemas.openxmlformats.org/officeDocument/2006/relationships/image" Target="../media/image265.png"/><Relationship Id="rId5" Type="http://schemas.openxmlformats.org/officeDocument/2006/relationships/image" Target="../media/image267.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7.xml"/><Relationship Id="rId3" Type="http://schemas.openxmlformats.org/officeDocument/2006/relationships/hyperlink" Target="https://docs.aws.amazon.com/AmazonS3/latest/dev/ObjectVersioning.html" TargetMode="External"/><Relationship Id="rId4" Type="http://schemas.openxmlformats.org/officeDocument/2006/relationships/image" Target="../media/image27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8.xml"/><Relationship Id="rId3" Type="http://schemas.openxmlformats.org/officeDocument/2006/relationships/image" Target="../media/image273.png"/><Relationship Id="rId4" Type="http://schemas.openxmlformats.org/officeDocument/2006/relationships/image" Target="../media/image266.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hyperlink" Target="https://docs.aws.amazon.com/AmazonS3/latest/dev/UsingClientSideEncryption.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41.png"/><Relationship Id="rId5" Type="http://schemas.openxmlformats.org/officeDocument/2006/relationships/image" Target="../media/image4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hyperlink" Target="https://docs.aws.amazon.com/AmazonS3/latest/dev/UsingClientSideEncryption.html"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hyperlink" Target="https://docs.aws.amazon.com/AmazonS3/latest/dev/serv-side-encryption.html"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 Id="rId3" Type="http://schemas.openxmlformats.org/officeDocument/2006/relationships/image" Target="../media/image269.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4.xml"/><Relationship Id="rId3" Type="http://schemas.openxmlformats.org/officeDocument/2006/relationships/image" Target="../media/image268.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6.xml"/><Relationship Id="rId3" Type="http://schemas.openxmlformats.org/officeDocument/2006/relationships/image" Target="../media/image275.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7.xml"/><Relationship Id="rId3" Type="http://schemas.openxmlformats.org/officeDocument/2006/relationships/image" Target="../media/image27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8.xml"/><Relationship Id="rId3" Type="http://schemas.openxmlformats.org/officeDocument/2006/relationships/image" Target="../media/image272.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9.xml"/><Relationship Id="rId3" Type="http://schemas.openxmlformats.org/officeDocument/2006/relationships/image" Target="../media/image2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1.xml"/><Relationship Id="rId3" Type="http://schemas.openxmlformats.org/officeDocument/2006/relationships/image" Target="../media/image27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2.xml"/><Relationship Id="rId3" Type="http://schemas.openxmlformats.org/officeDocument/2006/relationships/image" Target="../media/image281.png"/><Relationship Id="rId4" Type="http://schemas.openxmlformats.org/officeDocument/2006/relationships/image" Target="../media/image277.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4.xml"/><Relationship Id="rId3" Type="http://schemas.openxmlformats.org/officeDocument/2006/relationships/image" Target="../media/image278.png"/><Relationship Id="rId4" Type="http://schemas.openxmlformats.org/officeDocument/2006/relationships/image" Target="../media/image276.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5.xml"/><Relationship Id="rId3" Type="http://schemas.openxmlformats.org/officeDocument/2006/relationships/image" Target="../media/image278.png"/><Relationship Id="rId4" Type="http://schemas.openxmlformats.org/officeDocument/2006/relationships/image" Target="../media/image284.png"/><Relationship Id="rId5" Type="http://schemas.openxmlformats.org/officeDocument/2006/relationships/image" Target="../media/image286.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6.xml"/><Relationship Id="rId3" Type="http://schemas.openxmlformats.org/officeDocument/2006/relationships/image" Target="../media/image285.png"/><Relationship Id="rId4" Type="http://schemas.openxmlformats.org/officeDocument/2006/relationships/image" Target="../media/image278.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7.xml"/><Relationship Id="rId3" Type="http://schemas.openxmlformats.org/officeDocument/2006/relationships/image" Target="../media/image278.png"/><Relationship Id="rId4" Type="http://schemas.openxmlformats.org/officeDocument/2006/relationships/image" Target="../media/image292.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8.xml"/><Relationship Id="rId3" Type="http://schemas.openxmlformats.org/officeDocument/2006/relationships/image" Target="../media/image278.png"/><Relationship Id="rId4" Type="http://schemas.openxmlformats.org/officeDocument/2006/relationships/image" Target="../media/image290.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9.xml"/><Relationship Id="rId3" Type="http://schemas.openxmlformats.org/officeDocument/2006/relationships/image" Target="../media/image278.png"/><Relationship Id="rId4" Type="http://schemas.openxmlformats.org/officeDocument/2006/relationships/image" Target="../media/image282.png"/><Relationship Id="rId5" Type="http://schemas.openxmlformats.org/officeDocument/2006/relationships/image" Target="../media/image2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9.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0.xml"/><Relationship Id="rId3" Type="http://schemas.openxmlformats.org/officeDocument/2006/relationships/hyperlink" Target="https://docs.aws.amazon.com/aws-technical-content/latest/aws-vpc-connectivity-options/aws-vpc-connectivity-options.pdf#introduction" TargetMode="External"/><Relationship Id="rId4" Type="http://schemas.openxmlformats.org/officeDocument/2006/relationships/image" Target="../media/image291.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1.xml"/><Relationship Id="rId3" Type="http://schemas.openxmlformats.org/officeDocument/2006/relationships/hyperlink" Target="https://docs.aws.amazon.com/aws-technical-content/latest/aws-vpc-connectivity-options/aws-vpc-connectivity-options.pdf#introduction" TargetMode="External"/><Relationship Id="rId4" Type="http://schemas.openxmlformats.org/officeDocument/2006/relationships/image" Target="../media/image287.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283.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288.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hyperlink" Target="https://docs.aws.amazon.com/aws-technical-content/latest/aws-vpc-connectivity-options/aws-vpc-connectivity-options.pdf#introduction" TargetMode="Externa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289.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6.xml"/><Relationship Id="rId3" Type="http://schemas.openxmlformats.org/officeDocument/2006/relationships/image" Target="../media/image294.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296.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8.xml"/><Relationship Id="rId3" Type="http://schemas.openxmlformats.org/officeDocument/2006/relationships/image" Target="../media/image295.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hyperlink" Target="https://docs.aws.amazon.com/aws-technical-content/latest/aws-vpc-connectivity-options/aws-vpc-connectivity-options.pdf#introduct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47.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0.xml"/><Relationship Id="rId3" Type="http://schemas.openxmlformats.org/officeDocument/2006/relationships/image" Target="../media/image293.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1.xml"/><Relationship Id="rId3" Type="http://schemas.openxmlformats.org/officeDocument/2006/relationships/image" Target="../media/image300.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2.xml"/><Relationship Id="rId3" Type="http://schemas.openxmlformats.org/officeDocument/2006/relationships/image" Target="../media/image297.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3.xml"/><Relationship Id="rId3" Type="http://schemas.openxmlformats.org/officeDocument/2006/relationships/image" Target="../media/image298.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4.xml"/><Relationship Id="rId3" Type="http://schemas.openxmlformats.org/officeDocument/2006/relationships/image" Target="../media/image299.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5.xml"/><Relationship Id="rId3" Type="http://schemas.openxmlformats.org/officeDocument/2006/relationships/image" Target="../media/image308.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6.xml"/><Relationship Id="rId3" Type="http://schemas.openxmlformats.org/officeDocument/2006/relationships/hyperlink" Target="https://docs.aws.amazon.com/aws-technical-content/latest/aws-vpc-connectivity-options/aws-vpc-connectivity-options.pdf#introduction" TargetMode="Externa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7.xml"/><Relationship Id="rId3" Type="http://schemas.openxmlformats.org/officeDocument/2006/relationships/image" Target="../media/image301.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8.xml"/><Relationship Id="rId3" Type="http://schemas.openxmlformats.org/officeDocument/2006/relationships/image" Target="../media/image307.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50.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0.xml"/><Relationship Id="rId3" Type="http://schemas.openxmlformats.org/officeDocument/2006/relationships/image" Target="../media/image70.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1.xml"/><Relationship Id="rId3" Type="http://schemas.openxmlformats.org/officeDocument/2006/relationships/image" Target="../media/image314.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2.xml"/><Relationship Id="rId3" Type="http://schemas.openxmlformats.org/officeDocument/2006/relationships/image" Target="../media/image7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3.xml"/><Relationship Id="rId3" Type="http://schemas.openxmlformats.org/officeDocument/2006/relationships/image" Target="../media/image70.png"/><Relationship Id="rId4" Type="http://schemas.openxmlformats.org/officeDocument/2006/relationships/image" Target="../media/image302.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4.xml"/><Relationship Id="rId3" Type="http://schemas.openxmlformats.org/officeDocument/2006/relationships/image" Target="../media/image70.png"/><Relationship Id="rId4" Type="http://schemas.openxmlformats.org/officeDocument/2006/relationships/image" Target="../media/image305.png"/><Relationship Id="rId5" Type="http://schemas.openxmlformats.org/officeDocument/2006/relationships/image" Target="../media/image303.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5.xml"/><Relationship Id="rId3" Type="http://schemas.openxmlformats.org/officeDocument/2006/relationships/image" Target="../media/image70.png"/><Relationship Id="rId4" Type="http://schemas.openxmlformats.org/officeDocument/2006/relationships/image" Target="../media/image315.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6.xml"/><Relationship Id="rId3" Type="http://schemas.openxmlformats.org/officeDocument/2006/relationships/image" Target="../media/image309.png"/><Relationship Id="rId4" Type="http://schemas.openxmlformats.org/officeDocument/2006/relationships/image" Target="../media/image306.png"/><Relationship Id="rId5" Type="http://schemas.openxmlformats.org/officeDocument/2006/relationships/hyperlink" Target="https://docs.aws.amazon.com/kms/latest/developerguide/concepts.html#data-keys" TargetMode="Externa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7.xml"/><Relationship Id="rId3" Type="http://schemas.openxmlformats.org/officeDocument/2006/relationships/image" Target="../media/image311.png"/><Relationship Id="rId4" Type="http://schemas.openxmlformats.org/officeDocument/2006/relationships/image" Target="../media/image7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8.xml"/><Relationship Id="rId3" Type="http://schemas.openxmlformats.org/officeDocument/2006/relationships/image" Target="../media/image70.png"/><Relationship Id="rId4" Type="http://schemas.openxmlformats.org/officeDocument/2006/relationships/image" Target="../media/image304.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9.xml"/><Relationship Id="rId3" Type="http://schemas.openxmlformats.org/officeDocument/2006/relationships/image" Target="../media/image70.png"/><Relationship Id="rId4" Type="http://schemas.openxmlformats.org/officeDocument/2006/relationships/image" Target="../media/image3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46.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0.xml"/><Relationship Id="rId3" Type="http://schemas.openxmlformats.org/officeDocument/2006/relationships/image" Target="../media/image70.png"/><Relationship Id="rId4" Type="http://schemas.openxmlformats.org/officeDocument/2006/relationships/image" Target="../media/image32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1.xml"/><Relationship Id="rId3" Type="http://schemas.openxmlformats.org/officeDocument/2006/relationships/image" Target="../media/image70.png"/><Relationship Id="rId4" Type="http://schemas.openxmlformats.org/officeDocument/2006/relationships/image" Target="../media/image310.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2.xml"/><Relationship Id="rId3" Type="http://schemas.openxmlformats.org/officeDocument/2006/relationships/image" Target="../media/image70.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3.xml"/><Relationship Id="rId3" Type="http://schemas.openxmlformats.org/officeDocument/2006/relationships/image" Target="../media/image70.png"/><Relationship Id="rId4" Type="http://schemas.openxmlformats.org/officeDocument/2006/relationships/image" Target="../media/image312.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4.xml"/><Relationship Id="rId3" Type="http://schemas.openxmlformats.org/officeDocument/2006/relationships/image" Target="../media/image70.png"/><Relationship Id="rId4" Type="http://schemas.openxmlformats.org/officeDocument/2006/relationships/image" Target="../media/image313.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5.xml"/><Relationship Id="rId3" Type="http://schemas.openxmlformats.org/officeDocument/2006/relationships/image" Target="../media/image70.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6.xml"/><Relationship Id="rId3" Type="http://schemas.openxmlformats.org/officeDocument/2006/relationships/image" Target="../media/image7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7.xml"/><Relationship Id="rId3" Type="http://schemas.openxmlformats.org/officeDocument/2006/relationships/image" Target="../media/image70.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8.xml"/><Relationship Id="rId3" Type="http://schemas.openxmlformats.org/officeDocument/2006/relationships/image" Target="../media/image70.png"/><Relationship Id="rId4" Type="http://schemas.openxmlformats.org/officeDocument/2006/relationships/image" Target="../media/image318.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9.xml"/><Relationship Id="rId3" Type="http://schemas.openxmlformats.org/officeDocument/2006/relationships/image" Target="../media/image70.png"/><Relationship Id="rId4" Type="http://schemas.openxmlformats.org/officeDocument/2006/relationships/image" Target="../media/image3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4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0.xml"/><Relationship Id="rId3" Type="http://schemas.openxmlformats.org/officeDocument/2006/relationships/image" Target="../media/image70.png"/><Relationship Id="rId4" Type="http://schemas.openxmlformats.org/officeDocument/2006/relationships/image" Target="../media/image327.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1.xml"/><Relationship Id="rId3" Type="http://schemas.openxmlformats.org/officeDocument/2006/relationships/image" Target="../media/image70.png"/><Relationship Id="rId4" Type="http://schemas.openxmlformats.org/officeDocument/2006/relationships/image" Target="../media/image345.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2.xml"/><Relationship Id="rId3" Type="http://schemas.openxmlformats.org/officeDocument/2006/relationships/image" Target="../media/image70.png"/><Relationship Id="rId4" Type="http://schemas.openxmlformats.org/officeDocument/2006/relationships/image" Target="../media/image322.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3.xml"/><Relationship Id="rId3" Type="http://schemas.openxmlformats.org/officeDocument/2006/relationships/image" Target="../media/image70.png"/><Relationship Id="rId4" Type="http://schemas.openxmlformats.org/officeDocument/2006/relationships/image" Target="../media/image321.png"/><Relationship Id="rId5" Type="http://schemas.openxmlformats.org/officeDocument/2006/relationships/image" Target="../media/image319.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4.xml"/><Relationship Id="rId3" Type="http://schemas.openxmlformats.org/officeDocument/2006/relationships/image" Target="../media/image70.png"/><Relationship Id="rId4" Type="http://schemas.openxmlformats.org/officeDocument/2006/relationships/image" Target="../media/image320.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5.xml"/><Relationship Id="rId3" Type="http://schemas.openxmlformats.org/officeDocument/2006/relationships/image" Target="../media/image70.png"/><Relationship Id="rId4" Type="http://schemas.openxmlformats.org/officeDocument/2006/relationships/image" Target="../media/image325.png"/><Relationship Id="rId5" Type="http://schemas.openxmlformats.org/officeDocument/2006/relationships/image" Target="../media/image323.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6.xml"/><Relationship Id="rId3" Type="http://schemas.openxmlformats.org/officeDocument/2006/relationships/image" Target="../media/image70.png"/><Relationship Id="rId4" Type="http://schemas.openxmlformats.org/officeDocument/2006/relationships/image" Target="../media/image326.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7.xml"/><Relationship Id="rId3" Type="http://schemas.openxmlformats.org/officeDocument/2006/relationships/image" Target="../media/image70.png"/><Relationship Id="rId4" Type="http://schemas.openxmlformats.org/officeDocument/2006/relationships/image" Target="../media/image334.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8.xml"/><Relationship Id="rId3" Type="http://schemas.openxmlformats.org/officeDocument/2006/relationships/image" Target="../media/image70.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3.png"/><Relationship Id="rId4" Type="http://schemas.openxmlformats.org/officeDocument/2006/relationships/image" Target="../media/image53.png"/><Relationship Id="rId5" Type="http://schemas.openxmlformats.org/officeDocument/2006/relationships/image" Target="../media/image48.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0.xml"/><Relationship Id="rId3" Type="http://schemas.openxmlformats.org/officeDocument/2006/relationships/image" Target="../media/image7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1.xml"/><Relationship Id="rId3" Type="http://schemas.openxmlformats.org/officeDocument/2006/relationships/image" Target="../media/image70.png"/><Relationship Id="rId4" Type="http://schemas.openxmlformats.org/officeDocument/2006/relationships/image" Target="../media/image333.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2.xml"/><Relationship Id="rId3" Type="http://schemas.openxmlformats.org/officeDocument/2006/relationships/image" Target="../media/image70.png"/><Relationship Id="rId4" Type="http://schemas.openxmlformats.org/officeDocument/2006/relationships/image" Target="../media/image328.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3.xml"/><Relationship Id="rId3" Type="http://schemas.openxmlformats.org/officeDocument/2006/relationships/image" Target="../media/image70.png"/><Relationship Id="rId4" Type="http://schemas.openxmlformats.org/officeDocument/2006/relationships/image" Target="../media/image34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5.xml"/><Relationship Id="rId3" Type="http://schemas.openxmlformats.org/officeDocument/2006/relationships/image" Target="../media/image336.png"/><Relationship Id="rId4" Type="http://schemas.openxmlformats.org/officeDocument/2006/relationships/image" Target="../media/image335.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6.xml"/><Relationship Id="rId3" Type="http://schemas.openxmlformats.org/officeDocument/2006/relationships/image" Target="../media/image341.png"/><Relationship Id="rId4" Type="http://schemas.openxmlformats.org/officeDocument/2006/relationships/image" Target="../media/image339.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7.xml"/><Relationship Id="rId3" Type="http://schemas.openxmlformats.org/officeDocument/2006/relationships/image" Target="../media/image330.png"/><Relationship Id="rId4" Type="http://schemas.openxmlformats.org/officeDocument/2006/relationships/image" Target="../media/image329.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8.xml"/><Relationship Id="rId3" Type="http://schemas.openxmlformats.org/officeDocument/2006/relationships/image" Target="../media/image343.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9.xml"/><Relationship Id="rId3" Type="http://schemas.openxmlformats.org/officeDocument/2006/relationships/hyperlink" Target="http://docs.aws.amazon.com/IAM/latest/UserGuide/reference_aws-services-that-work-with-iam.html" TargetMode="External"/><Relationship Id="rId4" Type="http://schemas.openxmlformats.org/officeDocument/2006/relationships/image" Target="../media/image337.png"/><Relationship Id="rId5"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54.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44.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0.xml"/><Relationship Id="rId3" Type="http://schemas.openxmlformats.org/officeDocument/2006/relationships/hyperlink" Target="http://docs.aws.amazon.com/IAM/latest/UserGuide/reference_aws-services-that-work-with-iam.html" TargetMode="External"/><Relationship Id="rId4" Type="http://schemas.openxmlformats.org/officeDocument/2006/relationships/image" Target="../media/image332.png"/><Relationship Id="rId5" Type="http://schemas.openxmlformats.org/officeDocument/2006/relationships/image" Target="../media/image70.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1.xml"/><Relationship Id="rId3" Type="http://schemas.openxmlformats.org/officeDocument/2006/relationships/image" Target="../media/image70.png"/><Relationship Id="rId4" Type="http://schemas.openxmlformats.org/officeDocument/2006/relationships/image" Target="../media/image331.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2.xml"/><Relationship Id="rId3" Type="http://schemas.openxmlformats.org/officeDocument/2006/relationships/image" Target="../media/image70.png"/><Relationship Id="rId4" Type="http://schemas.openxmlformats.org/officeDocument/2006/relationships/image" Target="../media/image340.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3.xml"/><Relationship Id="rId3" Type="http://schemas.openxmlformats.org/officeDocument/2006/relationships/image" Target="../media/image338.png"/><Relationship Id="rId4" Type="http://schemas.openxmlformats.org/officeDocument/2006/relationships/hyperlink" Target="https://docs.aws.amazon.com/organizations/index.html" TargetMode="Externa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4.xml"/><Relationship Id="rId3" Type="http://schemas.openxmlformats.org/officeDocument/2006/relationships/image" Target="../media/image34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5.xml"/><Relationship Id="rId3" Type="http://schemas.openxmlformats.org/officeDocument/2006/relationships/hyperlink" Target="https://docs.aws.amazon.com/organizations/index.html" TargetMode="External"/><Relationship Id="rId4" Type="http://schemas.openxmlformats.org/officeDocument/2006/relationships/image" Target="../media/image350.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6.xml"/><Relationship Id="rId3" Type="http://schemas.openxmlformats.org/officeDocument/2006/relationships/image" Target="../media/image348.png"/><Relationship Id="rId4" Type="http://schemas.openxmlformats.org/officeDocument/2006/relationships/hyperlink" Target="https://aws.amazon.com/blogs/security/how-to-use-aws-organizations-to-automate-end-to-end-account-creation/" TargetMode="Externa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8.xml"/><Relationship Id="rId3" Type="http://schemas.openxmlformats.org/officeDocument/2006/relationships/image" Target="../media/image347.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9.xml"/><Relationship Id="rId3" Type="http://schemas.openxmlformats.org/officeDocument/2006/relationships/image" Target="../media/image3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0.xml"/><Relationship Id="rId3" Type="http://schemas.openxmlformats.org/officeDocument/2006/relationships/image" Target="../media/image349.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1.xml"/><Relationship Id="rId3" Type="http://schemas.openxmlformats.org/officeDocument/2006/relationships/image" Target="../media/image346.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2.xml"/><Relationship Id="rId3" Type="http://schemas.openxmlformats.org/officeDocument/2006/relationships/image" Target="../media/image352.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3.xml"/><Relationship Id="rId3" Type="http://schemas.openxmlformats.org/officeDocument/2006/relationships/image" Target="../media/image351.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4.xml"/><Relationship Id="rId3" Type="http://schemas.openxmlformats.org/officeDocument/2006/relationships/hyperlink" Target="http://pragmaticnotes.com/2017/11/20/amazon-sqs-long-polling-versus-short-polling/" TargetMode="External"/><Relationship Id="rId4" Type="http://schemas.openxmlformats.org/officeDocument/2006/relationships/image" Target="../media/image357.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5.xml"/><Relationship Id="rId3" Type="http://schemas.openxmlformats.org/officeDocument/2006/relationships/image" Target="../media/image354.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6.xml"/><Relationship Id="rId3" Type="http://schemas.openxmlformats.org/officeDocument/2006/relationships/hyperlink" Target="https://docs.aws.amazon.com/AWSSimpleQueueService/latest/SQSDeveloperGuide/sqs-limits.html" TargetMode="Externa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7.xml"/><Relationship Id="rId3" Type="http://schemas.openxmlformats.org/officeDocument/2006/relationships/image" Target="../media/image359.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8.xml"/><Relationship Id="rId3" Type="http://schemas.openxmlformats.org/officeDocument/2006/relationships/image" Target="../media/image355.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9.xml"/><Relationship Id="rId3" Type="http://schemas.openxmlformats.org/officeDocument/2006/relationships/image" Target="../media/image3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33.png"/><Relationship Id="rId5" Type="http://schemas.openxmlformats.org/officeDocument/2006/relationships/hyperlink" Target="https://aws.amazon.com/compliance/data-center/" TargetMode="Externa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0.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1.xml"/><Relationship Id="rId3" Type="http://schemas.openxmlformats.org/officeDocument/2006/relationships/image" Target="../media/image356.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3.xml"/><Relationship Id="rId3" Type="http://schemas.openxmlformats.org/officeDocument/2006/relationships/image" Target="../media/image358.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4.xml"/><Relationship Id="rId3" Type="http://schemas.openxmlformats.org/officeDocument/2006/relationships/image" Target="../media/image372.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5.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6.xml"/><Relationship Id="rId3" Type="http://schemas.openxmlformats.org/officeDocument/2006/relationships/image" Target="../media/image361.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7.xml"/><Relationship Id="rId3" Type="http://schemas.openxmlformats.org/officeDocument/2006/relationships/image" Target="../media/image364.png"/><Relationship Id="rId4" Type="http://schemas.openxmlformats.org/officeDocument/2006/relationships/hyperlink" Target="https://docs.aws.amazon.com/sns/latest/dg/mobile-push-send.html" TargetMode="Externa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8.xml"/><Relationship Id="rId3" Type="http://schemas.openxmlformats.org/officeDocument/2006/relationships/image" Target="../media/image362.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9.xml"/><Relationship Id="rId3" Type="http://schemas.openxmlformats.org/officeDocument/2006/relationships/image" Target="../media/image3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2.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0.xml"/><Relationship Id="rId3" Type="http://schemas.openxmlformats.org/officeDocument/2006/relationships/image" Target="../media/image370.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1.xml"/><Relationship Id="rId3" Type="http://schemas.openxmlformats.org/officeDocument/2006/relationships/hyperlink" Target="http://activemq.apache.org/" TargetMode="External"/><Relationship Id="rId4" Type="http://schemas.openxmlformats.org/officeDocument/2006/relationships/image" Target="../media/image360.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5.xml"/><Relationship Id="rId3" Type="http://schemas.openxmlformats.org/officeDocument/2006/relationships/image" Target="../media/image371.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6.xml"/><Relationship Id="rId3" Type="http://schemas.openxmlformats.org/officeDocument/2006/relationships/image" Target="../media/image365.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7.xml"/><Relationship Id="rId3" Type="http://schemas.openxmlformats.org/officeDocument/2006/relationships/image" Target="../media/image368.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9.xml"/><Relationship Id="rId3" Type="http://schemas.openxmlformats.org/officeDocument/2006/relationships/hyperlink" Target="https://aws.amazon.com/serverless/" TargetMode="External"/><Relationship Id="rId4" Type="http://schemas.openxmlformats.org/officeDocument/2006/relationships/image" Target="../media/image3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0.xml"/><Relationship Id="rId3" Type="http://schemas.openxmlformats.org/officeDocument/2006/relationships/image" Target="../media/image388.png"/><Relationship Id="rId4" Type="http://schemas.openxmlformats.org/officeDocument/2006/relationships/hyperlink" Target="https://www.youtube.com/watch?v=xJcm9V2jagc" TargetMode="Externa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1.xml"/><Relationship Id="rId3" Type="http://schemas.openxmlformats.org/officeDocument/2006/relationships/image" Target="../media/image367.png"/><Relationship Id="rId4" Type="http://schemas.openxmlformats.org/officeDocument/2006/relationships/image" Target="../media/image38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2.xml"/><Relationship Id="rId3" Type="http://schemas.openxmlformats.org/officeDocument/2006/relationships/image" Target="../media/image376.png"/><Relationship Id="rId4" Type="http://schemas.openxmlformats.org/officeDocument/2006/relationships/image" Target="../media/image367.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3.xml"/><Relationship Id="rId3" Type="http://schemas.openxmlformats.org/officeDocument/2006/relationships/image" Target="../media/image367.png"/><Relationship Id="rId4" Type="http://schemas.openxmlformats.org/officeDocument/2006/relationships/image" Target="../media/image382.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4.xml"/><Relationship Id="rId3" Type="http://schemas.openxmlformats.org/officeDocument/2006/relationships/image" Target="../media/image367.png"/><Relationship Id="rId4" Type="http://schemas.openxmlformats.org/officeDocument/2006/relationships/image" Target="../media/image39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5.xml"/><Relationship Id="rId3" Type="http://schemas.openxmlformats.org/officeDocument/2006/relationships/image" Target="../media/image405.png"/><Relationship Id="rId4" Type="http://schemas.openxmlformats.org/officeDocument/2006/relationships/hyperlink" Target="https://www.youtube.com/watch?v=xJcm9V2jagc" TargetMode="Externa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6.xml"/><Relationship Id="rId3" Type="http://schemas.openxmlformats.org/officeDocument/2006/relationships/image" Target="../media/image367.png"/><Relationship Id="rId4" Type="http://schemas.openxmlformats.org/officeDocument/2006/relationships/hyperlink" Target="https://docs.aws.amazon.com/lambda/latest/dg/advanced.html" TargetMode="External"/><Relationship Id="rId5" Type="http://schemas.openxmlformats.org/officeDocument/2006/relationships/image" Target="../media/image380.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7.xml"/><Relationship Id="rId3" Type="http://schemas.openxmlformats.org/officeDocument/2006/relationships/image" Target="../media/image367.png"/><Relationship Id="rId4" Type="http://schemas.openxmlformats.org/officeDocument/2006/relationships/hyperlink" Target="https://docs.aws.amazon.com/lambda/latest/dg/versioning-aliases.html" TargetMode="External"/><Relationship Id="rId5" Type="http://schemas.openxmlformats.org/officeDocument/2006/relationships/image" Target="../media/image377.png"/><Relationship Id="rId6" Type="http://schemas.openxmlformats.org/officeDocument/2006/relationships/image" Target="../media/image384.png"/><Relationship Id="rId7" Type="http://schemas.openxmlformats.org/officeDocument/2006/relationships/image" Target="../media/image381.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8.xml"/><Relationship Id="rId3" Type="http://schemas.openxmlformats.org/officeDocument/2006/relationships/image" Target="../media/image367.png"/><Relationship Id="rId4" Type="http://schemas.openxmlformats.org/officeDocument/2006/relationships/hyperlink" Target="https://docs.aws.amazon.com/lambda/latest/dg/versioning-aliases.html" TargetMode="External"/><Relationship Id="rId5" Type="http://schemas.openxmlformats.org/officeDocument/2006/relationships/image" Target="../media/image385.png"/><Relationship Id="rId6" Type="http://schemas.openxmlformats.org/officeDocument/2006/relationships/image" Target="../media/image374.png"/><Relationship Id="rId7" Type="http://schemas.openxmlformats.org/officeDocument/2006/relationships/image" Target="../media/image375.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9.xml"/><Relationship Id="rId3" Type="http://schemas.openxmlformats.org/officeDocument/2006/relationships/image" Target="../media/image367.png"/><Relationship Id="rId4" Type="http://schemas.openxmlformats.org/officeDocument/2006/relationships/hyperlink" Target="https://docs.aws.amazon.com/lambda/latest/dg/versioning-aliases.html" TargetMode="External"/><Relationship Id="rId5" Type="http://schemas.openxmlformats.org/officeDocument/2006/relationships/image" Target="../media/image3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0.xml"/><Relationship Id="rId3" Type="http://schemas.openxmlformats.org/officeDocument/2006/relationships/image" Target="../media/image367.png"/><Relationship Id="rId4" Type="http://schemas.openxmlformats.org/officeDocument/2006/relationships/image" Target="../media/image379.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1.xml"/><Relationship Id="rId3" Type="http://schemas.openxmlformats.org/officeDocument/2006/relationships/image" Target="../media/image373.png"/><Relationship Id="rId4" Type="http://schemas.openxmlformats.org/officeDocument/2006/relationships/hyperlink" Target="https://github.com/awslabs/serverless-application-model" TargetMode="External"/><Relationship Id="rId5" Type="http://schemas.openxmlformats.org/officeDocument/2006/relationships/image" Target="../media/image386.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2.xml"/><Relationship Id="rId3" Type="http://schemas.openxmlformats.org/officeDocument/2006/relationships/image" Target="../media/image373.png"/><Relationship Id="rId4" Type="http://schemas.openxmlformats.org/officeDocument/2006/relationships/hyperlink" Target="https://github.com/awslabs/serverless-application-model" TargetMode="External"/><Relationship Id="rId5" Type="http://schemas.openxmlformats.org/officeDocument/2006/relationships/image" Target="../media/image390.png"/><Relationship Id="rId6" Type="http://schemas.openxmlformats.org/officeDocument/2006/relationships/image" Target="../media/image387.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3.xml"/><Relationship Id="rId3" Type="http://schemas.openxmlformats.org/officeDocument/2006/relationships/image" Target="../media/image367.png"/><Relationship Id="rId4" Type="http://schemas.openxmlformats.org/officeDocument/2006/relationships/image" Target="../media/image392.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4.xml"/><Relationship Id="rId3" Type="http://schemas.openxmlformats.org/officeDocument/2006/relationships/image" Target="../media/image367.png"/><Relationship Id="rId4" Type="http://schemas.openxmlformats.org/officeDocument/2006/relationships/image" Target="../media/image389.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5.xml"/><Relationship Id="rId3" Type="http://schemas.openxmlformats.org/officeDocument/2006/relationships/image" Target="../media/image367.png"/><Relationship Id="rId4" Type="http://schemas.openxmlformats.org/officeDocument/2006/relationships/image" Target="../media/image402.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6.xml"/><Relationship Id="rId3" Type="http://schemas.openxmlformats.org/officeDocument/2006/relationships/image" Target="../media/image367.png"/><Relationship Id="rId4" Type="http://schemas.openxmlformats.org/officeDocument/2006/relationships/image" Target="../media/image403.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7.xml"/><Relationship Id="rId3" Type="http://schemas.openxmlformats.org/officeDocument/2006/relationships/image" Target="../media/image401.png"/><Relationship Id="rId4" Type="http://schemas.openxmlformats.org/officeDocument/2006/relationships/image" Target="../media/image367.png"/><Relationship Id="rId5" Type="http://schemas.openxmlformats.org/officeDocument/2006/relationships/hyperlink" Target="https://docs.aws.amazon.com/apigateway/latest/developerguide/set-up-stages.html" TargetMode="Externa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8.xml"/><Relationship Id="rId3" Type="http://schemas.openxmlformats.org/officeDocument/2006/relationships/image" Target="../media/image399.png"/><Relationship Id="rId4" Type="http://schemas.openxmlformats.org/officeDocument/2006/relationships/image" Target="../media/image367.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9.xml"/><Relationship Id="rId3" Type="http://schemas.openxmlformats.org/officeDocument/2006/relationships/image" Target="../media/image398.png"/><Relationship Id="rId4" Type="http://schemas.openxmlformats.org/officeDocument/2006/relationships/image" Target="../media/image3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9.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0.xml"/><Relationship Id="rId3" Type="http://schemas.openxmlformats.org/officeDocument/2006/relationships/image" Target="../media/image395.png"/><Relationship Id="rId4" Type="http://schemas.openxmlformats.org/officeDocument/2006/relationships/image" Target="../media/image367.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1.xml"/><Relationship Id="rId3" Type="http://schemas.openxmlformats.org/officeDocument/2006/relationships/image" Target="../media/image396.png"/><Relationship Id="rId4" Type="http://schemas.openxmlformats.org/officeDocument/2006/relationships/image" Target="../media/image367.png"/><Relationship Id="rId5" Type="http://schemas.openxmlformats.org/officeDocument/2006/relationships/hyperlink" Target="https://www.youtube.com/watch?v=VZqG7HjT2AQ" TargetMode="Externa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2.xml"/><Relationship Id="rId3" Type="http://schemas.openxmlformats.org/officeDocument/2006/relationships/image" Target="../media/image397.png"/><Relationship Id="rId4" Type="http://schemas.openxmlformats.org/officeDocument/2006/relationships/image" Target="../media/image391.png"/><Relationship Id="rId5" Type="http://schemas.openxmlformats.org/officeDocument/2006/relationships/hyperlink" Target="https://viblo.asia/p/aws-cognito-m68Z0NJ25kG" TargetMode="Externa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3.xml"/><Relationship Id="rId3" Type="http://schemas.openxmlformats.org/officeDocument/2006/relationships/image" Target="../media/image393.png"/><Relationship Id="rId4" Type="http://schemas.openxmlformats.org/officeDocument/2006/relationships/hyperlink" Target="https://viblo.asia/p/aws-cognito-m68Z0NJ25kG" TargetMode="External"/><Relationship Id="rId5" Type="http://schemas.openxmlformats.org/officeDocument/2006/relationships/image" Target="../media/image404.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4.xml"/><Relationship Id="rId3" Type="http://schemas.openxmlformats.org/officeDocument/2006/relationships/image" Target="../media/image400.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5.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7.xml"/><Relationship Id="rId3" Type="http://schemas.openxmlformats.org/officeDocument/2006/relationships/image" Target="../media/image410.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8.xml"/><Relationship Id="rId3" Type="http://schemas.openxmlformats.org/officeDocument/2006/relationships/image" Target="../media/image409.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9.xml"/><Relationship Id="rId3" Type="http://schemas.openxmlformats.org/officeDocument/2006/relationships/image" Target="../media/image4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0.xml"/><Relationship Id="rId3" Type="http://schemas.openxmlformats.org/officeDocument/2006/relationships/image" Target="../media/image412.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1.xml"/><Relationship Id="rId3" Type="http://schemas.openxmlformats.org/officeDocument/2006/relationships/image" Target="../media/image406.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2.xml"/><Relationship Id="rId3" Type="http://schemas.openxmlformats.org/officeDocument/2006/relationships/image" Target="../media/image407.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3.xml"/><Relationship Id="rId3" Type="http://schemas.openxmlformats.org/officeDocument/2006/relationships/image" Target="../media/image416.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4.xml"/><Relationship Id="rId3" Type="http://schemas.openxmlformats.org/officeDocument/2006/relationships/image" Target="../media/image419.png"/><Relationship Id="rId4" Type="http://schemas.openxmlformats.org/officeDocument/2006/relationships/image" Target="../media/image429.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5.xml"/><Relationship Id="rId3" Type="http://schemas.openxmlformats.org/officeDocument/2006/relationships/hyperlink" Target="https://docs.aws.amazon.com/AWSCloudFormation/latest/UserGuide/intrinsic-function-reference-findinmap.html" TargetMode="External"/><Relationship Id="rId4" Type="http://schemas.openxmlformats.org/officeDocument/2006/relationships/hyperlink" Target="https://docs.aws.amazon.com/AWSCloudFormation/latest/UserGuide/resources-section-structure.html" TargetMode="Externa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6.xml"/><Relationship Id="rId3" Type="http://schemas.openxmlformats.org/officeDocument/2006/relationships/image" Target="../media/image417.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7.xml"/><Relationship Id="rId3" Type="http://schemas.openxmlformats.org/officeDocument/2006/relationships/image" Target="../media/image413.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8.xml"/><Relationship Id="rId3" Type="http://schemas.openxmlformats.org/officeDocument/2006/relationships/hyperlink" Target="http://d0.awsstatic.com/whitepapers/managing-multi-tiered-web-applications-with-opsworks.pdf" TargetMode="External"/><Relationship Id="rId4" Type="http://schemas.openxmlformats.org/officeDocument/2006/relationships/image" Target="../media/image408.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9.xml"/><Relationship Id="rId3" Type="http://schemas.openxmlformats.org/officeDocument/2006/relationships/image" Target="../media/image4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6.png"/><Relationship Id="rId4" Type="http://schemas.openxmlformats.org/officeDocument/2006/relationships/image" Target="../media/image61.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0.xml"/><Relationship Id="rId3" Type="http://schemas.openxmlformats.org/officeDocument/2006/relationships/image" Target="../media/image421.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1.xml"/><Relationship Id="rId3" Type="http://schemas.openxmlformats.org/officeDocument/2006/relationships/image" Target="../media/image414.png"/><Relationship Id="rId4" Type="http://schemas.openxmlformats.org/officeDocument/2006/relationships/image" Target="../media/image411.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2.xml"/><Relationship Id="rId3" Type="http://schemas.openxmlformats.org/officeDocument/2006/relationships/image" Target="../media/image433.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3.xml"/><Relationship Id="rId3" Type="http://schemas.openxmlformats.org/officeDocument/2006/relationships/image" Target="../media/image420.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4.xml"/><Relationship Id="rId3" Type="http://schemas.openxmlformats.org/officeDocument/2006/relationships/image" Target="../media/image426.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5.xml"/><Relationship Id="rId3" Type="http://schemas.openxmlformats.org/officeDocument/2006/relationships/image" Target="../media/image424.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6.xml"/><Relationship Id="rId3" Type="http://schemas.openxmlformats.org/officeDocument/2006/relationships/image" Target="../media/image411.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7.xml"/><Relationship Id="rId3" Type="http://schemas.openxmlformats.org/officeDocument/2006/relationships/image" Target="../media/image430.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8.xml"/><Relationship Id="rId3" Type="http://schemas.openxmlformats.org/officeDocument/2006/relationships/image" Target="../media/image423.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9.xml"/><Relationship Id="rId3" Type="http://schemas.openxmlformats.org/officeDocument/2006/relationships/image" Target="../media/image4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7.png"/><Relationship Id="rId4" Type="http://schemas.openxmlformats.org/officeDocument/2006/relationships/hyperlink" Target="https://docs.aws.amazon.com/AWSEC2/latest/UserGuide/EBSVolumeTypes.html" TargetMode="External"/><Relationship Id="rId5" Type="http://schemas.openxmlformats.org/officeDocument/2006/relationships/image" Target="../media/image6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0.xml"/><Relationship Id="rId3" Type="http://schemas.openxmlformats.org/officeDocument/2006/relationships/image" Target="../media/image422.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1.xml"/><Relationship Id="rId3" Type="http://schemas.openxmlformats.org/officeDocument/2006/relationships/image" Target="../media/image427.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2.xml"/><Relationship Id="rId3" Type="http://schemas.openxmlformats.org/officeDocument/2006/relationships/image" Target="../media/image443.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3.xml"/><Relationship Id="rId3" Type="http://schemas.openxmlformats.org/officeDocument/2006/relationships/image" Target="../media/image431.png"/><Relationship Id="rId4" Type="http://schemas.openxmlformats.org/officeDocument/2006/relationships/hyperlink" Target="https://docs.aws.amazon.com/elasticbeanstalk/latest/dg/single-container-docker.html" TargetMode="Externa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4.xml"/><Relationship Id="rId3" Type="http://schemas.openxmlformats.org/officeDocument/2006/relationships/image" Target="../media/image425.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5.xml"/><Relationship Id="rId3" Type="http://schemas.openxmlformats.org/officeDocument/2006/relationships/image" Target="../media/image437.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6.xml"/><Relationship Id="rId3" Type="http://schemas.openxmlformats.org/officeDocument/2006/relationships/image" Target="../media/image438.png"/><Relationship Id="rId4" Type="http://schemas.openxmlformats.org/officeDocument/2006/relationships/image" Target="../media/image411.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7.xml"/><Relationship Id="rId3" Type="http://schemas.openxmlformats.org/officeDocument/2006/relationships/image" Target="../media/image436.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8.xml"/><Relationship Id="rId3" Type="http://schemas.openxmlformats.org/officeDocument/2006/relationships/image" Target="../media/image428.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9.xml"/><Relationship Id="rId3" Type="http://schemas.openxmlformats.org/officeDocument/2006/relationships/image" Target="../media/image432.png"/><Relationship Id="rId4" Type="http://schemas.openxmlformats.org/officeDocument/2006/relationships/image" Target="../media/image4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docs.aws.amazon.com/AWSEC2/latest/UserGuide/raid-config.html" TargetMode="External"/><Relationship Id="rId4" Type="http://schemas.openxmlformats.org/officeDocument/2006/relationships/image" Target="../media/image63.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0.xml"/><Relationship Id="rId3" Type="http://schemas.openxmlformats.org/officeDocument/2006/relationships/image" Target="../media/image439.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1.xml"/><Relationship Id="rId3" Type="http://schemas.openxmlformats.org/officeDocument/2006/relationships/image" Target="../media/image441.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2.xml"/><Relationship Id="rId3" Type="http://schemas.openxmlformats.org/officeDocument/2006/relationships/image" Target="../media/image434.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3.xml"/><Relationship Id="rId3" Type="http://schemas.openxmlformats.org/officeDocument/2006/relationships/image" Target="../media/image440.png"/><Relationship Id="rId4" Type="http://schemas.openxmlformats.org/officeDocument/2006/relationships/image" Target="../media/image442.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4.xml"/><Relationship Id="rId3" Type="http://schemas.openxmlformats.org/officeDocument/2006/relationships/image" Target="../media/image444.png"/><Relationship Id="rId4" Type="http://schemas.openxmlformats.org/officeDocument/2006/relationships/image" Target="../media/image411.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5.xml"/><Relationship Id="rId3" Type="http://schemas.openxmlformats.org/officeDocument/2006/relationships/image" Target="../media/image455.png"/><Relationship Id="rId4" Type="http://schemas.openxmlformats.org/officeDocument/2006/relationships/image" Target="../media/image447.png"/><Relationship Id="rId5" Type="http://schemas.openxmlformats.org/officeDocument/2006/relationships/image" Target="../media/image411.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6.xml"/><Relationship Id="rId3" Type="http://schemas.openxmlformats.org/officeDocument/2006/relationships/hyperlink" Target="https://medium.com/docker-captain/creating-the-first-docker-image-and-pushing-it-to-docker-hub-4e02bea48e81" TargetMode="External"/><Relationship Id="rId4" Type="http://schemas.openxmlformats.org/officeDocument/2006/relationships/image" Target="../media/image445.png"/><Relationship Id="rId5" Type="http://schemas.openxmlformats.org/officeDocument/2006/relationships/image" Target="../media/image411.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7.xml"/><Relationship Id="rId3" Type="http://schemas.openxmlformats.org/officeDocument/2006/relationships/image" Target="../media/image446.png"/><Relationship Id="rId4" Type="http://schemas.openxmlformats.org/officeDocument/2006/relationships/hyperlink" Target="https://cloudavail.com/2014/10/26/elasticbeanstalk-docker/" TargetMode="External"/><Relationship Id="rId5" Type="http://schemas.openxmlformats.org/officeDocument/2006/relationships/image" Target="../media/image411.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8.xml"/><Relationship Id="rId3" Type="http://schemas.openxmlformats.org/officeDocument/2006/relationships/image" Target="../media/image456.png"/><Relationship Id="rId4" Type="http://schemas.openxmlformats.org/officeDocument/2006/relationships/image" Target="../media/image454.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9.xml"/><Relationship Id="rId3" Type="http://schemas.openxmlformats.org/officeDocument/2006/relationships/image" Target="../media/image4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0.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0.xml"/><Relationship Id="rId3" Type="http://schemas.openxmlformats.org/officeDocument/2006/relationships/image" Target="../media/image460.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1.xml"/><Relationship Id="rId3" Type="http://schemas.openxmlformats.org/officeDocument/2006/relationships/image" Target="../media/image408.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2.xml"/><Relationship Id="rId3" Type="http://schemas.openxmlformats.org/officeDocument/2006/relationships/image" Target="../media/image457.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3.xml"/><Relationship Id="rId3" Type="http://schemas.openxmlformats.org/officeDocument/2006/relationships/image" Target="../media/image452.png"/><Relationship Id="rId4" Type="http://schemas.openxmlformats.org/officeDocument/2006/relationships/hyperlink" Target="https://docs.aws.amazon.com/AmazonECS/latest/developerguide/ecs-tutorials.html" TargetMode="Externa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6.xml"/><Relationship Id="rId3" Type="http://schemas.openxmlformats.org/officeDocument/2006/relationships/image" Target="../media/image453.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7.xml"/><Relationship Id="rId3" Type="http://schemas.openxmlformats.org/officeDocument/2006/relationships/image" Target="../media/image451.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8.xml"/><Relationship Id="rId3" Type="http://schemas.openxmlformats.org/officeDocument/2006/relationships/image" Target="../media/image449.png"/><Relationship Id="rId4" Type="http://schemas.openxmlformats.org/officeDocument/2006/relationships/image" Target="../media/image450.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9.xml"/><Relationship Id="rId3" Type="http://schemas.openxmlformats.org/officeDocument/2006/relationships/image" Target="../media/image458.png"/><Relationship Id="rId4" Type="http://schemas.openxmlformats.org/officeDocument/2006/relationships/image" Target="../media/image459.png"/><Relationship Id="rId5" Type="http://schemas.openxmlformats.org/officeDocument/2006/relationships/image" Target="../media/image461.png"/><Relationship Id="rId6" Type="http://schemas.openxmlformats.org/officeDocument/2006/relationships/image" Target="../media/image4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docs.aws.amazon.com/AWSEC2/latest/UserGuide/ec2-instance-metadata.html" TargetMode="External"/><Relationship Id="rId4" Type="http://schemas.openxmlformats.org/officeDocument/2006/relationships/image" Target="../media/image67.png"/><Relationship Id="rId5" Type="http://schemas.openxmlformats.org/officeDocument/2006/relationships/image" Target="../media/image66.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0.xml"/><Relationship Id="rId3" Type="http://schemas.openxmlformats.org/officeDocument/2006/relationships/image" Target="../media/image472.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1.xml"/><Relationship Id="rId3" Type="http://schemas.openxmlformats.org/officeDocument/2006/relationships/image" Target="../media/image467.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2.xml"/><Relationship Id="rId3" Type="http://schemas.openxmlformats.org/officeDocument/2006/relationships/image" Target="../media/image466.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3.xml"/><Relationship Id="rId3" Type="http://schemas.openxmlformats.org/officeDocument/2006/relationships/image" Target="../media/image463.png"/><Relationship Id="rId4" Type="http://schemas.openxmlformats.org/officeDocument/2006/relationships/hyperlink" Target="https://s3.amazonaws.com/aws-quickstart/quickstart-amazon-eks/doc/amazon-eks-architecture.pdf" TargetMode="Externa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4.xml"/><Relationship Id="rId3" Type="http://schemas.openxmlformats.org/officeDocument/2006/relationships/image" Target="../media/image462.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5.xml"/><Relationship Id="rId3" Type="http://schemas.openxmlformats.org/officeDocument/2006/relationships/image" Target="../media/image465.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6.xml"/><Relationship Id="rId3" Type="http://schemas.openxmlformats.org/officeDocument/2006/relationships/image" Target="../media/image468.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7.xml"/><Relationship Id="rId3" Type="http://schemas.openxmlformats.org/officeDocument/2006/relationships/image" Target="../media/image473.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8.xml"/><Relationship Id="rId3" Type="http://schemas.openxmlformats.org/officeDocument/2006/relationships/image" Target="../media/image470.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9.xml"/><Relationship Id="rId3" Type="http://schemas.openxmlformats.org/officeDocument/2006/relationships/image" Target="../media/image4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73.png"/><Relationship Id="rId4" Type="http://schemas.openxmlformats.org/officeDocument/2006/relationships/hyperlink" Target="https://docs.aws.amazon.com/AWSEC2/latest/UserGuide/EC2_Resources.html" TargetMode="Externa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0.xml"/><Relationship Id="rId3" Type="http://schemas.openxmlformats.org/officeDocument/2006/relationships/image" Target="../media/image462.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2.xml"/><Relationship Id="rId3" Type="http://schemas.openxmlformats.org/officeDocument/2006/relationships/image" Target="../media/image478.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3.xml"/><Relationship Id="rId3" Type="http://schemas.openxmlformats.org/officeDocument/2006/relationships/image" Target="../media/image471.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4.xml"/><Relationship Id="rId3" Type="http://schemas.openxmlformats.org/officeDocument/2006/relationships/image" Target="../media/image476.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5.xml"/><Relationship Id="rId3" Type="http://schemas.openxmlformats.org/officeDocument/2006/relationships/image" Target="../media/image475.png"/><Relationship Id="rId4" Type="http://schemas.openxmlformats.org/officeDocument/2006/relationships/image" Target="../media/image474.pn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6.xml"/><Relationship Id="rId3" Type="http://schemas.openxmlformats.org/officeDocument/2006/relationships/image" Target="../media/image479.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7.xml"/><Relationship Id="rId3" Type="http://schemas.openxmlformats.org/officeDocument/2006/relationships/image" Target="../media/image477.png"/><Relationship Id="rId4" Type="http://schemas.openxmlformats.org/officeDocument/2006/relationships/image" Target="../media/image482.png"/><Relationship Id="rId5" Type="http://schemas.openxmlformats.org/officeDocument/2006/relationships/hyperlink" Target="https://docs.aws.amazon.com/kinesis/latest/dev/developing-producers-with-kpl.html" TargetMode="External"/><Relationship Id="rId6" Type="http://schemas.openxmlformats.org/officeDocument/2006/relationships/hyperlink" Target="https://docs.aws.amazon.com/kinesis/latest/dev/writing-with-agents.html" TargetMode="Externa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8.xml"/><Relationship Id="rId3" Type="http://schemas.openxmlformats.org/officeDocument/2006/relationships/image" Target="../media/image487.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9.xml"/><Relationship Id="rId3" Type="http://schemas.openxmlformats.org/officeDocument/2006/relationships/image" Target="../media/image480.png"/><Relationship Id="rId4" Type="http://schemas.openxmlformats.org/officeDocument/2006/relationships/image" Target="../media/image49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75.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0.xml"/><Relationship Id="rId3" Type="http://schemas.openxmlformats.org/officeDocument/2006/relationships/image" Target="../media/image481.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1.xml"/><Relationship Id="rId3" Type="http://schemas.openxmlformats.org/officeDocument/2006/relationships/image" Target="../media/image485.png"/><Relationship Id="rId4" Type="http://schemas.openxmlformats.org/officeDocument/2006/relationships/image" Target="../media/image483.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2.xml"/><Relationship Id="rId3" Type="http://schemas.openxmlformats.org/officeDocument/2006/relationships/image" Target="../media/image486.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3.xml"/><Relationship Id="rId3" Type="http://schemas.openxmlformats.org/officeDocument/2006/relationships/image" Target="../media/image484.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4.xml"/><Relationship Id="rId3" Type="http://schemas.openxmlformats.org/officeDocument/2006/relationships/image" Target="../media/image494.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5.xml"/><Relationship Id="rId3" Type="http://schemas.openxmlformats.org/officeDocument/2006/relationships/image" Target="../media/image488.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6.xml"/><Relationship Id="rId3" Type="http://schemas.openxmlformats.org/officeDocument/2006/relationships/image" Target="../media/image489.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7.xml"/><Relationship Id="rId3" Type="http://schemas.openxmlformats.org/officeDocument/2006/relationships/image" Target="../media/image491.png"/><Relationship Id="rId4" Type="http://schemas.openxmlformats.org/officeDocument/2006/relationships/image" Target="../media/image492.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8.xml"/><Relationship Id="rId3" Type="http://schemas.openxmlformats.org/officeDocument/2006/relationships/image" Target="../media/image498.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9.xml"/><Relationship Id="rId3" Type="http://schemas.openxmlformats.org/officeDocument/2006/relationships/image" Target="../media/image4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aws.amazon.com/elasticloadbalancing/details/" TargetMode="External"/><Relationship Id="rId4" Type="http://schemas.openxmlformats.org/officeDocument/2006/relationships/image" Target="../media/image76.png"/><Relationship Id="rId5" Type="http://schemas.openxmlformats.org/officeDocument/2006/relationships/image" Target="../media/image69.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0.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1.xml"/><Relationship Id="rId3" Type="http://schemas.openxmlformats.org/officeDocument/2006/relationships/image" Target="../media/image502.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2.xml"/><Relationship Id="rId3" Type="http://schemas.openxmlformats.org/officeDocument/2006/relationships/image" Target="../media/image495.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3.xml"/><Relationship Id="rId3" Type="http://schemas.openxmlformats.org/officeDocument/2006/relationships/image" Target="../media/image496.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4.xml"/><Relationship Id="rId3" Type="http://schemas.openxmlformats.org/officeDocument/2006/relationships/image" Target="../media/image500.png"/><Relationship Id="rId4" Type="http://schemas.openxmlformats.org/officeDocument/2006/relationships/image" Target="../media/image497.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5.xml"/><Relationship Id="rId3" Type="http://schemas.openxmlformats.org/officeDocument/2006/relationships/image" Target="../media/image505.png"/><Relationship Id="rId4" Type="http://schemas.openxmlformats.org/officeDocument/2006/relationships/image" Target="../media/image499.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6.xml"/><Relationship Id="rId3" Type="http://schemas.openxmlformats.org/officeDocument/2006/relationships/image" Target="../media/image501.png"/><Relationship Id="rId4" Type="http://schemas.openxmlformats.org/officeDocument/2006/relationships/image" Target="../media/image503.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7.xml"/><Relationship Id="rId3" Type="http://schemas.openxmlformats.org/officeDocument/2006/relationships/image" Target="../media/image504.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8.xml"/><Relationship Id="rId3" Type="http://schemas.openxmlformats.org/officeDocument/2006/relationships/image" Target="../media/image50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docs.aws.amazon.com/elasticloadbalancing/latest/userguide/migrate-to-application-load-balancer.html" TargetMode="Externa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2.png"/><Relationship Id="rId4" Type="http://schemas.openxmlformats.org/officeDocument/2006/relationships/image" Target="../media/image72.png"/><Relationship Id="rId5"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4.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70.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4.png"/><Relationship Id="rId5"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9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hyperlink" Target="https://docs.aws.amazon.com/vpc/latest/userguide/vpc-peering.html" TargetMode="External"/><Relationship Id="rId4" Type="http://schemas.openxmlformats.org/officeDocument/2006/relationships/image" Target="../media/image83.png"/><Relationship Id="rId5"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9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9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hyperlink" Target="https://www.howtogeek.com/117371/how-to-find-your-computers-private-public-ip-addresses/" TargetMode="External"/><Relationship Id="rId6"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9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9.png"/><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hyperlink" Target="https://aws.amazon.com/elasticloadbalancing/details/" TargetMode="External"/><Relationship Id="rId4" Type="http://schemas.openxmlformats.org/officeDocument/2006/relationships/image" Target="../media/image90.png"/><Relationship Id="rId5" Type="http://schemas.openxmlformats.org/officeDocument/2006/relationships/image" Target="../media/image9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9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0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hyperlink" Target="https://d1.awsstatic.com/whitepapers/aws-building-fault-tolerant-applications.pdf"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00.png"/><Relationship Id="rId4" Type="http://schemas.openxmlformats.org/officeDocument/2006/relationships/image" Target="../media/image10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00.png"/><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00.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0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00.png"/><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00.png"/><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00.png"/><Relationship Id="rId4" Type="http://schemas.openxmlformats.org/officeDocument/2006/relationships/image" Target="../media/image10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0.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hyperlink" Target="https://d1.awsstatic.com/whitepapers/aws-disaster-recovery.pdf"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hyperlink" Target="https://d1.awsstatic.com/whitepapers/aws-disaster-recovery.pdf" TargetMode="External"/><Relationship Id="rId4"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1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1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2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0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106975" y="830900"/>
            <a:ext cx="2412300" cy="1661025"/>
          </a:xfrm>
          <a:prstGeom prst="rect">
            <a:avLst/>
          </a:prstGeom>
          <a:noFill/>
          <a:ln>
            <a:noFill/>
          </a:ln>
        </p:spPr>
      </p:pic>
      <p:sp>
        <p:nvSpPr>
          <p:cNvPr id="55" name="Google Shape;55;p13"/>
          <p:cNvSpPr txBox="1"/>
          <p:nvPr/>
        </p:nvSpPr>
        <p:spPr>
          <a:xfrm>
            <a:off x="528975" y="695525"/>
            <a:ext cx="5612700" cy="682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sz="3600">
                <a:solidFill>
                  <a:srgbClr val="FF9900"/>
                </a:solidFill>
              </a:rPr>
              <a:t>AWS</a:t>
            </a:r>
            <a:r>
              <a:rPr b="1" lang="en" sz="3600">
                <a:solidFill>
                  <a:schemeClr val="dk1"/>
                </a:solidFill>
              </a:rPr>
              <a:t> </a:t>
            </a:r>
            <a:r>
              <a:rPr lang="en" sz="3600">
                <a:solidFill>
                  <a:schemeClr val="dk1"/>
                </a:solidFill>
              </a:rPr>
              <a:t>Solutions Architect</a:t>
            </a:r>
            <a:endParaRPr sz="3600">
              <a:solidFill>
                <a:schemeClr val="dk1"/>
              </a:solidFill>
            </a:endParaRPr>
          </a:p>
        </p:txBody>
      </p:sp>
      <p:sp>
        <p:nvSpPr>
          <p:cNvPr id="56" name="Google Shape;56;p13"/>
          <p:cNvSpPr txBox="1"/>
          <p:nvPr/>
        </p:nvSpPr>
        <p:spPr>
          <a:xfrm>
            <a:off x="1290975" y="3205625"/>
            <a:ext cx="4438800" cy="10461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0B5394"/>
                </a:solidFill>
                <a:highlight>
                  <a:srgbClr val="FFFFFF"/>
                </a:highlight>
              </a:rPr>
              <a:t>▷ </a:t>
            </a:r>
            <a:r>
              <a:rPr b="1" lang="en" sz="1800">
                <a:solidFill>
                  <a:srgbClr val="0B5394"/>
                </a:solidFill>
                <a:highlight>
                  <a:srgbClr val="FFFFFF"/>
                </a:highlight>
              </a:rPr>
              <a:t>Course Introduction - 3 Month</a:t>
            </a:r>
            <a:endParaRPr b="1" sz="1800">
              <a:solidFill>
                <a:srgbClr val="0B5394"/>
              </a:solidFill>
              <a:highlight>
                <a:srgbClr val="FFFFFF"/>
              </a:highlight>
            </a:endParaRPr>
          </a:p>
        </p:txBody>
      </p:sp>
      <p:pic>
        <p:nvPicPr>
          <p:cNvPr id="57" name="Google Shape;57;p13"/>
          <p:cNvPicPr preferRelativeResize="0"/>
          <p:nvPr/>
        </p:nvPicPr>
        <p:blipFill>
          <a:blip r:embed="rId4">
            <a:alphaModFix/>
          </a:blip>
          <a:stretch>
            <a:fillRect/>
          </a:stretch>
        </p:blipFill>
        <p:spPr>
          <a:xfrm>
            <a:off x="1494800" y="1606325"/>
            <a:ext cx="2426149" cy="1278900"/>
          </a:xfrm>
          <a:prstGeom prst="rect">
            <a:avLst/>
          </a:prstGeom>
          <a:noFill/>
          <a:ln>
            <a:noFill/>
          </a:ln>
        </p:spPr>
      </p:pic>
      <p:sp>
        <p:nvSpPr>
          <p:cNvPr id="58" name="Google Shape;58;p13"/>
          <p:cNvSpPr txBox="1"/>
          <p:nvPr/>
        </p:nvSpPr>
        <p:spPr>
          <a:xfrm>
            <a:off x="584900" y="4499050"/>
            <a:ext cx="25041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sz="1000"/>
              <a:t>Skype: doanda86</a:t>
            </a:r>
            <a:endParaRPr b="1" sz="1000"/>
          </a:p>
          <a:p>
            <a:pPr indent="0" lvl="0" marL="0" marR="0" rtl="0" algn="l">
              <a:lnSpc>
                <a:spcPct val="130000"/>
              </a:lnSpc>
              <a:spcBef>
                <a:spcPts val="0"/>
              </a:spcBef>
              <a:spcAft>
                <a:spcPts val="0"/>
              </a:spcAft>
              <a:buNone/>
            </a:pPr>
            <a:r>
              <a:t/>
            </a:r>
            <a:endParaRPr b="1" sz="1000"/>
          </a:p>
        </p:txBody>
      </p:sp>
      <p:sp>
        <p:nvSpPr>
          <p:cNvPr id="59" name="Google Shape;59;p13"/>
          <p:cNvSpPr txBox="1"/>
          <p:nvPr/>
        </p:nvSpPr>
        <p:spPr>
          <a:xfrm>
            <a:off x="6541425" y="4620100"/>
            <a:ext cx="1292100" cy="2478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sz="1000"/>
              <a:t>Update: 09/2020</a:t>
            </a:r>
            <a:endParaRPr b="1" sz="1000"/>
          </a:p>
        </p:txBody>
      </p:sp>
      <p:pic>
        <p:nvPicPr>
          <p:cNvPr id="60" name="Google Shape;60;p13"/>
          <p:cNvPicPr preferRelativeResize="0"/>
          <p:nvPr/>
        </p:nvPicPr>
        <p:blipFill>
          <a:blip r:embed="rId5">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29" name="Google Shape;129;p2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Port Protocol</a:t>
            </a:r>
            <a:endParaRPr b="1"/>
          </a:p>
        </p:txBody>
      </p:sp>
      <p:pic>
        <p:nvPicPr>
          <p:cNvPr id="130" name="Google Shape;130;p22"/>
          <p:cNvPicPr preferRelativeResize="0"/>
          <p:nvPr/>
        </p:nvPicPr>
        <p:blipFill>
          <a:blip r:embed="rId4">
            <a:alphaModFix/>
          </a:blip>
          <a:stretch>
            <a:fillRect/>
          </a:stretch>
        </p:blipFill>
        <p:spPr>
          <a:xfrm>
            <a:off x="4531550" y="817338"/>
            <a:ext cx="3661276" cy="1351475"/>
          </a:xfrm>
          <a:prstGeom prst="rect">
            <a:avLst/>
          </a:prstGeom>
          <a:noFill/>
          <a:ln>
            <a:noFill/>
          </a:ln>
        </p:spPr>
      </p:pic>
      <p:sp>
        <p:nvSpPr>
          <p:cNvPr id="131" name="Google Shape;131;p22"/>
          <p:cNvSpPr txBox="1"/>
          <p:nvPr/>
        </p:nvSpPr>
        <p:spPr>
          <a:xfrm>
            <a:off x="836800" y="908525"/>
            <a:ext cx="3300600" cy="116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t>
            </a:r>
            <a:r>
              <a:rPr b="1" lang="en" sz="1200">
                <a:solidFill>
                  <a:schemeClr val="dk1"/>
                </a:solidFill>
              </a:rPr>
              <a:t>IP_ADDRESS:PORT_PROTOCOL</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 192.168.1.1:80</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 192.168.1.1:443</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192.168.1.1:3306</a:t>
            </a:r>
            <a:endParaRPr sz="1200">
              <a:solidFill>
                <a:schemeClr val="dk1"/>
              </a:solidFill>
            </a:endParaRPr>
          </a:p>
        </p:txBody>
      </p:sp>
      <p:pic>
        <p:nvPicPr>
          <p:cNvPr id="132" name="Google Shape;132;p22"/>
          <p:cNvPicPr preferRelativeResize="0"/>
          <p:nvPr/>
        </p:nvPicPr>
        <p:blipFill>
          <a:blip r:embed="rId5">
            <a:alphaModFix/>
          </a:blip>
          <a:stretch>
            <a:fillRect/>
          </a:stretch>
        </p:blipFill>
        <p:spPr>
          <a:xfrm>
            <a:off x="4711913" y="2456000"/>
            <a:ext cx="3300550" cy="2475400"/>
          </a:xfrm>
          <a:prstGeom prst="rect">
            <a:avLst/>
          </a:prstGeom>
          <a:noFill/>
          <a:ln>
            <a:noFill/>
          </a:ln>
        </p:spPr>
      </p:pic>
      <p:sp>
        <p:nvSpPr>
          <p:cNvPr id="133" name="Google Shape;133;p22"/>
          <p:cNvSpPr txBox="1"/>
          <p:nvPr/>
        </p:nvSpPr>
        <p:spPr>
          <a:xfrm>
            <a:off x="836800" y="2386275"/>
            <a:ext cx="3578400" cy="69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t>
            </a:r>
            <a:r>
              <a:rPr b="1" lang="en" sz="1200">
                <a:solidFill>
                  <a:schemeClr val="dk1"/>
                </a:solidFill>
              </a:rPr>
              <a:t>Telnet &lt;IP_ADDRESS&gt; &lt;PORT PROTOCOL&gt;</a:t>
            </a:r>
            <a:endParaRPr sz="12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12"/>
          <p:cNvSpPr txBox="1"/>
          <p:nvPr/>
        </p:nvSpPr>
        <p:spPr>
          <a:xfrm>
            <a:off x="2026800" y="1864525"/>
            <a:ext cx="5090400" cy="13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0000FF"/>
                </a:solidFill>
              </a:rPr>
              <a:t>Backup </a:t>
            </a:r>
            <a:r>
              <a:rPr b="1" lang="en" sz="2400">
                <a:solidFill>
                  <a:srgbClr val="FF9900"/>
                </a:solidFill>
              </a:rPr>
              <a:t>and </a:t>
            </a:r>
            <a:r>
              <a:rPr b="1" lang="en" sz="2400">
                <a:solidFill>
                  <a:srgbClr val="0000FF"/>
                </a:solidFill>
              </a:rPr>
              <a:t>Recovery </a:t>
            </a:r>
            <a:r>
              <a:rPr b="1" lang="en" sz="2400">
                <a:solidFill>
                  <a:srgbClr val="FF9900"/>
                </a:solidFill>
              </a:rPr>
              <a:t>Approaches Using AWS</a:t>
            </a:r>
            <a:endParaRPr b="1" sz="2400">
              <a:solidFill>
                <a:srgbClr val="FF9900"/>
              </a:solidFill>
            </a:endParaRPr>
          </a:p>
        </p:txBody>
      </p:sp>
      <p:sp>
        <p:nvSpPr>
          <p:cNvPr id="803" name="Google Shape;803;p112"/>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chemeClr val="hlink"/>
                </a:solidFill>
              </a:rPr>
              <a:t>● </a:t>
            </a:r>
            <a:r>
              <a:rPr lang="en" u="sng">
                <a:solidFill>
                  <a:schemeClr val="hlink"/>
                </a:solidFill>
                <a:hlinkClick r:id="rId3"/>
              </a:rPr>
              <a:t>Backup and Recovery Approaches Using AWS</a:t>
            </a:r>
            <a:r>
              <a:rPr lang="en" u="sng">
                <a:solidFill>
                  <a:schemeClr val="hlink"/>
                </a:solidFill>
              </a:rPr>
              <a:t> </a:t>
            </a:r>
            <a:endParaRPr u="sng">
              <a:solidFill>
                <a:schemeClr val="hlink"/>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11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09" name="Google Shape;809;p11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10" name="Google Shape;810;p113"/>
          <p:cNvSpPr txBox="1"/>
          <p:nvPr/>
        </p:nvSpPr>
        <p:spPr>
          <a:xfrm>
            <a:off x="836800" y="908525"/>
            <a:ext cx="7662900" cy="336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t>Amazon Web Services (AWS) is a secure, high-performance, flexible, cost effective, and easy-to-use cloud computing platform. AWS takes care of the undifferentiated heavy lifting and provides tools and resources you can use to build scalable backup and recovery solutions.</a:t>
            </a:r>
            <a:endParaRPr sz="1200"/>
          </a:p>
          <a:p>
            <a:pPr indent="0" lvl="0" marL="0" rtl="0" algn="l">
              <a:lnSpc>
                <a:spcPct val="150000"/>
              </a:lnSpc>
              <a:spcBef>
                <a:spcPts val="0"/>
              </a:spcBef>
              <a:spcAft>
                <a:spcPts val="0"/>
              </a:spcAft>
              <a:buClr>
                <a:schemeClr val="dk1"/>
              </a:buClr>
              <a:buSzPts val="1100"/>
              <a:buFont typeface="Arial"/>
              <a:buNone/>
            </a:pPr>
            <a:r>
              <a:rPr lang="en" sz="1200"/>
              <a:t>There are many advantages to using AWS as part of your data protection strategy:  </a:t>
            </a:r>
            <a:endParaRPr sz="1200"/>
          </a:p>
          <a:p>
            <a:pPr indent="-304800" lvl="0" marL="457200" rtl="0" algn="l">
              <a:lnSpc>
                <a:spcPct val="150000"/>
              </a:lnSpc>
              <a:spcBef>
                <a:spcPts val="0"/>
              </a:spcBef>
              <a:spcAft>
                <a:spcPts val="0"/>
              </a:spcAft>
              <a:buSzPts val="1200"/>
              <a:buChar char="●"/>
            </a:pPr>
            <a:r>
              <a:rPr lang="en" sz="1200"/>
              <a:t>Durability</a:t>
            </a:r>
            <a:endParaRPr sz="1200"/>
          </a:p>
          <a:p>
            <a:pPr indent="-304800" lvl="0" marL="457200" rtl="0" algn="l">
              <a:lnSpc>
                <a:spcPct val="150000"/>
              </a:lnSpc>
              <a:spcBef>
                <a:spcPts val="0"/>
              </a:spcBef>
              <a:spcAft>
                <a:spcPts val="0"/>
              </a:spcAft>
              <a:buSzPts val="1200"/>
              <a:buChar char="●"/>
            </a:pPr>
            <a:r>
              <a:rPr lang="en" sz="1200"/>
              <a:t>Security</a:t>
            </a:r>
            <a:endParaRPr sz="1200"/>
          </a:p>
          <a:p>
            <a:pPr indent="-304800" lvl="0" marL="457200" rtl="0" algn="l">
              <a:lnSpc>
                <a:spcPct val="150000"/>
              </a:lnSpc>
              <a:spcBef>
                <a:spcPts val="0"/>
              </a:spcBef>
              <a:spcAft>
                <a:spcPts val="0"/>
              </a:spcAft>
              <a:buSzPts val="1200"/>
              <a:buChar char="●"/>
            </a:pPr>
            <a:r>
              <a:rPr lang="en" sz="1200"/>
              <a:t>Global infrastructure</a:t>
            </a:r>
            <a:endParaRPr sz="1200"/>
          </a:p>
          <a:p>
            <a:pPr indent="-304800" lvl="0" marL="457200" rtl="0" algn="l">
              <a:lnSpc>
                <a:spcPct val="150000"/>
              </a:lnSpc>
              <a:spcBef>
                <a:spcPts val="0"/>
              </a:spcBef>
              <a:spcAft>
                <a:spcPts val="0"/>
              </a:spcAft>
              <a:buSzPts val="1200"/>
              <a:buChar char="●"/>
            </a:pPr>
            <a:r>
              <a:rPr lang="en" sz="1200"/>
              <a:t>Compliance</a:t>
            </a:r>
            <a:endParaRPr sz="1200"/>
          </a:p>
          <a:p>
            <a:pPr indent="-304800" lvl="0" marL="457200" rtl="0" algn="l">
              <a:lnSpc>
                <a:spcPct val="150000"/>
              </a:lnSpc>
              <a:spcBef>
                <a:spcPts val="0"/>
              </a:spcBef>
              <a:spcAft>
                <a:spcPts val="0"/>
              </a:spcAft>
              <a:buSzPts val="1200"/>
              <a:buChar char="●"/>
            </a:pPr>
            <a:r>
              <a:rPr lang="en" sz="1200"/>
              <a:t>Scalability</a:t>
            </a:r>
            <a:endParaRPr sz="1200"/>
          </a:p>
          <a:p>
            <a:pPr indent="-304800" lvl="0" marL="457200" rtl="0" algn="l">
              <a:lnSpc>
                <a:spcPct val="150000"/>
              </a:lnSpc>
              <a:spcBef>
                <a:spcPts val="0"/>
              </a:spcBef>
              <a:spcAft>
                <a:spcPts val="0"/>
              </a:spcAft>
              <a:buSzPts val="1200"/>
              <a:buChar char="●"/>
            </a:pPr>
            <a:r>
              <a:rPr lang="en" sz="1200"/>
              <a:t>Lower TCO (Total cost of Ownership)</a:t>
            </a:r>
            <a:endParaRPr sz="1200"/>
          </a:p>
          <a:p>
            <a:pPr indent="-304800" lvl="0" marL="457200" rtl="0" algn="l">
              <a:lnSpc>
                <a:spcPct val="150000"/>
              </a:lnSpc>
              <a:spcBef>
                <a:spcPts val="0"/>
              </a:spcBef>
              <a:spcAft>
                <a:spcPts val="0"/>
              </a:spcAft>
              <a:buSzPts val="1200"/>
              <a:buChar char="●"/>
            </a:pPr>
            <a:r>
              <a:rPr lang="en" sz="1200"/>
              <a:t>Pay-as-you-go pricing</a:t>
            </a:r>
            <a:endParaRPr sz="1200"/>
          </a:p>
        </p:txBody>
      </p:sp>
      <p:sp>
        <p:nvSpPr>
          <p:cNvPr id="811" name="Google Shape;811;p11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Why Use AWS as a Data-Protection Platform? </a:t>
            </a:r>
            <a:endParaRPr b="1">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11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17" name="Google Shape;817;p11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18" name="Google Shape;818;p114"/>
          <p:cNvSpPr txBox="1"/>
          <p:nvPr/>
        </p:nvSpPr>
        <p:spPr>
          <a:xfrm>
            <a:off x="836800" y="908525"/>
            <a:ext cx="7662900" cy="322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t>Amazon S3 and Amazon Glacier are ideal services for </a:t>
            </a:r>
            <a:r>
              <a:rPr b="1" lang="en" sz="1200">
                <a:solidFill>
                  <a:srgbClr val="FF9900"/>
                </a:solidFill>
              </a:rPr>
              <a:t>backup and archival</a:t>
            </a:r>
            <a:r>
              <a:rPr lang="en" sz="1200"/>
              <a:t>. Both are durable, </a:t>
            </a:r>
            <a:r>
              <a:rPr b="1" lang="en" sz="1200">
                <a:solidFill>
                  <a:srgbClr val="FF9900"/>
                </a:solidFill>
              </a:rPr>
              <a:t>low-cost storage platforms</a:t>
            </a:r>
            <a:r>
              <a:rPr lang="en" sz="1200"/>
              <a:t>. Both offer unlimited capacity and require no volume or media management as backup data sets grow. The </a:t>
            </a:r>
            <a:r>
              <a:rPr b="1" lang="en" sz="1200">
                <a:solidFill>
                  <a:srgbClr val="FF9900"/>
                </a:solidFill>
              </a:rPr>
              <a:t>pay-for-what-you-use</a:t>
            </a:r>
            <a:r>
              <a:rPr lang="en" sz="1200"/>
              <a:t> model and low cost per GB/month make these services a good fit for data protection use cases:</a:t>
            </a:r>
            <a:endParaRPr sz="1200"/>
          </a:p>
          <a:p>
            <a:pPr indent="-304800" lvl="0" marL="457200" rtl="0" algn="l">
              <a:lnSpc>
                <a:spcPct val="150000"/>
              </a:lnSpc>
              <a:spcBef>
                <a:spcPts val="0"/>
              </a:spcBef>
              <a:spcAft>
                <a:spcPts val="0"/>
              </a:spcAft>
              <a:buSzPts val="1200"/>
              <a:buChar char="●"/>
            </a:pPr>
            <a:r>
              <a:rPr lang="en" sz="1200"/>
              <a:t>Amazon S3</a:t>
            </a:r>
            <a:endParaRPr sz="1200"/>
          </a:p>
          <a:p>
            <a:pPr indent="-304800" lvl="0" marL="457200" rtl="0" algn="l">
              <a:lnSpc>
                <a:spcPct val="150000"/>
              </a:lnSpc>
              <a:spcBef>
                <a:spcPts val="0"/>
              </a:spcBef>
              <a:spcAft>
                <a:spcPts val="0"/>
              </a:spcAft>
              <a:buSzPts val="1200"/>
              <a:buChar char="●"/>
            </a:pPr>
            <a:r>
              <a:rPr lang="en" sz="1200"/>
              <a:t>Amazon Glacier</a:t>
            </a:r>
            <a:endParaRPr sz="1200"/>
          </a:p>
          <a:p>
            <a:pPr indent="-304800" lvl="0" marL="457200" rtl="0" algn="l">
              <a:lnSpc>
                <a:spcPct val="150000"/>
              </a:lnSpc>
              <a:spcBef>
                <a:spcPts val="0"/>
              </a:spcBef>
              <a:spcAft>
                <a:spcPts val="0"/>
              </a:spcAft>
              <a:buSzPts val="1200"/>
              <a:buChar char="●"/>
            </a:pPr>
            <a:r>
              <a:rPr lang="en" sz="1200"/>
              <a:t>AWS Storage Gateway</a:t>
            </a:r>
            <a:endParaRPr sz="1200"/>
          </a:p>
          <a:p>
            <a:pPr indent="-304800" lvl="0" marL="457200" rtl="0" algn="l">
              <a:lnSpc>
                <a:spcPct val="150000"/>
              </a:lnSpc>
              <a:spcBef>
                <a:spcPts val="0"/>
              </a:spcBef>
              <a:spcAft>
                <a:spcPts val="0"/>
              </a:spcAft>
              <a:buSzPts val="1200"/>
              <a:buChar char="●"/>
            </a:pPr>
            <a:r>
              <a:rPr lang="en" sz="1200"/>
              <a:t>AWS Transfer Services</a:t>
            </a:r>
            <a:endParaRPr sz="1200"/>
          </a:p>
          <a:p>
            <a:pPr indent="0" lvl="0" marL="0" rtl="0" algn="l">
              <a:lnSpc>
                <a:spcPct val="150000"/>
              </a:lnSpc>
              <a:spcBef>
                <a:spcPts val="0"/>
              </a:spcBef>
              <a:spcAft>
                <a:spcPts val="0"/>
              </a:spcAft>
              <a:buClr>
                <a:schemeClr val="dk1"/>
              </a:buClr>
              <a:buSzPts val="1100"/>
              <a:buFont typeface="Arial"/>
              <a:buNone/>
            </a:pPr>
            <a:r>
              <a:t/>
            </a:r>
            <a:endParaRPr sz="1200"/>
          </a:p>
        </p:txBody>
      </p:sp>
      <p:sp>
        <p:nvSpPr>
          <p:cNvPr id="819" name="Google Shape;819;p11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AWS Storage Services for Data Protection  </a:t>
            </a:r>
            <a:endParaRPr b="1">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11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25" name="Google Shape;825;p11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26" name="Google Shape;826;p115"/>
          <p:cNvSpPr txBox="1"/>
          <p:nvPr/>
        </p:nvSpPr>
        <p:spPr>
          <a:xfrm>
            <a:off x="836800" y="908525"/>
            <a:ext cx="7662900" cy="2961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You should implement backup processes that will offer the </a:t>
            </a:r>
            <a:r>
              <a:rPr b="1" lang="en" sz="1200">
                <a:solidFill>
                  <a:srgbClr val="FF9900"/>
                </a:solidFill>
              </a:rPr>
              <a:t>appropriate level of granularity</a:t>
            </a:r>
            <a:r>
              <a:rPr lang="en" sz="1200"/>
              <a:t> to meet the RTO and RPO of the business, including:</a:t>
            </a:r>
            <a:endParaRPr sz="1200"/>
          </a:p>
          <a:p>
            <a:pPr indent="-304800" lvl="1" marL="914400" rtl="0" algn="l">
              <a:lnSpc>
                <a:spcPct val="150000"/>
              </a:lnSpc>
              <a:spcBef>
                <a:spcPts val="0"/>
              </a:spcBef>
              <a:spcAft>
                <a:spcPts val="0"/>
              </a:spcAft>
              <a:buSzPts val="1200"/>
              <a:buChar char="○"/>
            </a:pPr>
            <a:r>
              <a:rPr lang="en" sz="1200"/>
              <a:t>File-level recovery</a:t>
            </a:r>
            <a:endParaRPr sz="1200"/>
          </a:p>
          <a:p>
            <a:pPr indent="-304800" lvl="1" marL="914400" rtl="0" algn="l">
              <a:lnSpc>
                <a:spcPct val="150000"/>
              </a:lnSpc>
              <a:spcBef>
                <a:spcPts val="0"/>
              </a:spcBef>
              <a:spcAft>
                <a:spcPts val="0"/>
              </a:spcAft>
              <a:buSzPts val="1200"/>
              <a:buChar char="○"/>
            </a:pPr>
            <a:r>
              <a:rPr lang="en" sz="1200"/>
              <a:t>Volume-level recovery</a:t>
            </a:r>
            <a:endParaRPr sz="1200"/>
          </a:p>
          <a:p>
            <a:pPr indent="-304800" lvl="1" marL="914400" rtl="0" algn="l">
              <a:lnSpc>
                <a:spcPct val="150000"/>
              </a:lnSpc>
              <a:spcBef>
                <a:spcPts val="0"/>
              </a:spcBef>
              <a:spcAft>
                <a:spcPts val="0"/>
              </a:spcAft>
              <a:buSzPts val="1200"/>
              <a:buChar char="○"/>
            </a:pPr>
            <a:r>
              <a:rPr lang="en" sz="1200"/>
              <a:t>Application-level recovery (for example, databases)</a:t>
            </a:r>
            <a:endParaRPr sz="1200"/>
          </a:p>
          <a:p>
            <a:pPr indent="-304800" lvl="1" marL="914400" rtl="0" algn="l">
              <a:lnSpc>
                <a:spcPct val="150000"/>
              </a:lnSpc>
              <a:spcBef>
                <a:spcPts val="0"/>
              </a:spcBef>
              <a:spcAft>
                <a:spcPts val="0"/>
              </a:spcAft>
              <a:buSzPts val="1200"/>
              <a:buChar char="○"/>
            </a:pPr>
            <a:r>
              <a:rPr lang="en" sz="1200"/>
              <a:t>Image-level recovery</a:t>
            </a:r>
            <a:endParaRPr sz="1200"/>
          </a:p>
          <a:p>
            <a:pPr indent="-304800" lvl="0" marL="457200" rtl="0" algn="l">
              <a:lnSpc>
                <a:spcPct val="150000"/>
              </a:lnSpc>
              <a:spcBef>
                <a:spcPts val="0"/>
              </a:spcBef>
              <a:spcAft>
                <a:spcPts val="0"/>
              </a:spcAft>
              <a:buSzPts val="1200"/>
              <a:buChar char="●"/>
            </a:pPr>
            <a:r>
              <a:rPr lang="en" sz="1200"/>
              <a:t>The following sections describe backup, recovery, and archive approaches based on the organization of your infrastructure. IT infrastructure can broadly be categorized as </a:t>
            </a:r>
            <a:r>
              <a:rPr b="1" lang="en" sz="1200">
                <a:solidFill>
                  <a:srgbClr val="FF9900"/>
                </a:solidFill>
              </a:rPr>
              <a:t>cloud native, on-premises, and hybrid</a:t>
            </a:r>
            <a:r>
              <a:rPr lang="en" sz="1200"/>
              <a:t>.  </a:t>
            </a:r>
            <a:endParaRPr sz="1200"/>
          </a:p>
          <a:p>
            <a:pPr indent="0" lvl="0" marL="0" rtl="0" algn="l">
              <a:lnSpc>
                <a:spcPct val="150000"/>
              </a:lnSpc>
              <a:spcBef>
                <a:spcPts val="0"/>
              </a:spcBef>
              <a:spcAft>
                <a:spcPts val="0"/>
              </a:spcAft>
              <a:buClr>
                <a:schemeClr val="dk1"/>
              </a:buClr>
              <a:buSzPts val="1100"/>
              <a:buFont typeface="Arial"/>
              <a:buNone/>
            </a:pPr>
            <a:r>
              <a:t/>
            </a:r>
            <a:endParaRPr sz="1200"/>
          </a:p>
        </p:txBody>
      </p:sp>
      <p:sp>
        <p:nvSpPr>
          <p:cNvPr id="827" name="Google Shape;827;p11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Designing a Backup and Recovery</a:t>
            </a:r>
            <a:endParaRPr b="1">
              <a:solidFill>
                <a:schemeClr val="dk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11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33" name="Google Shape;833;p11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34" name="Google Shape;834;p11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Cloud-Native Infrastructure  </a:t>
            </a:r>
            <a:endParaRPr b="1">
              <a:solidFill>
                <a:schemeClr val="dk1"/>
              </a:solidFill>
            </a:endParaRPr>
          </a:p>
        </p:txBody>
      </p:sp>
      <p:pic>
        <p:nvPicPr>
          <p:cNvPr id="835" name="Google Shape;835;p116"/>
          <p:cNvPicPr preferRelativeResize="0"/>
          <p:nvPr/>
        </p:nvPicPr>
        <p:blipFill>
          <a:blip r:embed="rId4">
            <a:alphaModFix/>
          </a:blip>
          <a:stretch>
            <a:fillRect/>
          </a:stretch>
        </p:blipFill>
        <p:spPr>
          <a:xfrm>
            <a:off x="1969138" y="772400"/>
            <a:ext cx="5205725" cy="420389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117"/>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41" name="Google Shape;841;p11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42" name="Google Shape;842;p117"/>
          <p:cNvSpPr txBox="1"/>
          <p:nvPr/>
        </p:nvSpPr>
        <p:spPr>
          <a:xfrm>
            <a:off x="836800" y="908525"/>
            <a:ext cx="7662900" cy="645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When you create a snapshot, you protect your data directly to durable disk-based storage. You can use the AWS Management Console, the command line interface (CLI), or the APIs.</a:t>
            </a:r>
            <a:endParaRPr sz="1200"/>
          </a:p>
        </p:txBody>
      </p:sp>
      <p:sp>
        <p:nvSpPr>
          <p:cNvPr id="843" name="Google Shape;843;p11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Cloud-Native Infrastructure - Creating EBS Snapshots</a:t>
            </a:r>
            <a:endParaRPr b="1">
              <a:solidFill>
                <a:schemeClr val="dk1"/>
              </a:solidFill>
            </a:endParaRPr>
          </a:p>
        </p:txBody>
      </p:sp>
      <p:pic>
        <p:nvPicPr>
          <p:cNvPr id="844" name="Google Shape;844;p117"/>
          <p:cNvPicPr preferRelativeResize="0"/>
          <p:nvPr/>
        </p:nvPicPr>
        <p:blipFill>
          <a:blip r:embed="rId4">
            <a:alphaModFix/>
          </a:blip>
          <a:stretch>
            <a:fillRect/>
          </a:stretch>
        </p:blipFill>
        <p:spPr>
          <a:xfrm>
            <a:off x="2078613" y="1813150"/>
            <a:ext cx="4986776" cy="2686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11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50" name="Google Shape;850;p11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51" name="Google Shape;851;p118"/>
          <p:cNvSpPr txBox="1"/>
          <p:nvPr/>
        </p:nvSpPr>
        <p:spPr>
          <a:xfrm>
            <a:off x="528975" y="314525"/>
            <a:ext cx="58059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Cloud-Native Infrastructure - Restoring from an EBS Snapshot </a:t>
            </a:r>
            <a:endParaRPr b="1">
              <a:solidFill>
                <a:schemeClr val="dk1"/>
              </a:solidFill>
            </a:endParaRPr>
          </a:p>
        </p:txBody>
      </p:sp>
      <p:pic>
        <p:nvPicPr>
          <p:cNvPr id="852" name="Google Shape;852;p118"/>
          <p:cNvPicPr preferRelativeResize="0"/>
          <p:nvPr/>
        </p:nvPicPr>
        <p:blipFill>
          <a:blip r:embed="rId4">
            <a:alphaModFix/>
          </a:blip>
          <a:stretch>
            <a:fillRect/>
          </a:stretch>
        </p:blipFill>
        <p:spPr>
          <a:xfrm>
            <a:off x="1585900" y="2516225"/>
            <a:ext cx="5972175" cy="552450"/>
          </a:xfrm>
          <a:prstGeom prst="rect">
            <a:avLst/>
          </a:prstGeom>
          <a:noFill/>
          <a:ln>
            <a:noFill/>
          </a:ln>
        </p:spPr>
      </p:pic>
      <p:pic>
        <p:nvPicPr>
          <p:cNvPr id="853" name="Google Shape;853;p118"/>
          <p:cNvPicPr preferRelativeResize="0"/>
          <p:nvPr/>
        </p:nvPicPr>
        <p:blipFill>
          <a:blip r:embed="rId5">
            <a:alphaModFix/>
          </a:blip>
          <a:stretch>
            <a:fillRect/>
          </a:stretch>
        </p:blipFill>
        <p:spPr>
          <a:xfrm>
            <a:off x="1585913" y="3272875"/>
            <a:ext cx="5629275" cy="581025"/>
          </a:xfrm>
          <a:prstGeom prst="rect">
            <a:avLst/>
          </a:prstGeom>
          <a:noFill/>
          <a:ln>
            <a:noFill/>
          </a:ln>
        </p:spPr>
      </p:pic>
      <p:pic>
        <p:nvPicPr>
          <p:cNvPr id="854" name="Google Shape;854;p118"/>
          <p:cNvPicPr preferRelativeResize="0"/>
          <p:nvPr/>
        </p:nvPicPr>
        <p:blipFill>
          <a:blip r:embed="rId6">
            <a:alphaModFix/>
          </a:blip>
          <a:stretch>
            <a:fillRect/>
          </a:stretch>
        </p:blipFill>
        <p:spPr>
          <a:xfrm>
            <a:off x="1585913" y="4058100"/>
            <a:ext cx="5505450" cy="571500"/>
          </a:xfrm>
          <a:prstGeom prst="rect">
            <a:avLst/>
          </a:prstGeom>
          <a:noFill/>
          <a:ln>
            <a:noFill/>
          </a:ln>
        </p:spPr>
      </p:pic>
      <p:sp>
        <p:nvSpPr>
          <p:cNvPr id="855" name="Google Shape;855;p118"/>
          <p:cNvSpPr txBox="1"/>
          <p:nvPr/>
        </p:nvSpPr>
        <p:spPr>
          <a:xfrm>
            <a:off x="836800" y="908525"/>
            <a:ext cx="7662900" cy="1607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AutoNum type="arabicPeriod"/>
            </a:pPr>
            <a:r>
              <a:rPr lang="en" sz="1200"/>
              <a:t>Create a volume from the backup snapshot  </a:t>
            </a:r>
            <a:endParaRPr sz="1200"/>
          </a:p>
          <a:p>
            <a:pPr indent="-304800" lvl="0" marL="457200" rtl="0" algn="l">
              <a:lnSpc>
                <a:spcPct val="150000"/>
              </a:lnSpc>
              <a:spcBef>
                <a:spcPts val="0"/>
              </a:spcBef>
              <a:spcAft>
                <a:spcPts val="0"/>
              </a:spcAft>
              <a:buSzPts val="1200"/>
              <a:buAutoNum type="arabicPeriod"/>
            </a:pPr>
            <a:r>
              <a:rPr lang="en" sz="1200"/>
              <a:t>Unmount the existing volume</a:t>
            </a:r>
            <a:endParaRPr sz="1200"/>
          </a:p>
          <a:p>
            <a:pPr indent="-304800" lvl="0" marL="457200" rtl="0" algn="l">
              <a:lnSpc>
                <a:spcPct val="150000"/>
              </a:lnSpc>
              <a:spcBef>
                <a:spcPts val="0"/>
              </a:spcBef>
              <a:spcAft>
                <a:spcPts val="0"/>
              </a:spcAft>
              <a:buSzPts val="1200"/>
              <a:buAutoNum type="arabicPeriod"/>
            </a:pPr>
            <a:r>
              <a:rPr lang="en" sz="1200"/>
              <a:t>Detach the existing from the instance</a:t>
            </a:r>
            <a:endParaRPr sz="1200"/>
          </a:p>
          <a:p>
            <a:pPr indent="-304800" lvl="0" marL="457200" rtl="0" algn="l">
              <a:lnSpc>
                <a:spcPct val="150000"/>
              </a:lnSpc>
              <a:spcBef>
                <a:spcPts val="0"/>
              </a:spcBef>
              <a:spcAft>
                <a:spcPts val="0"/>
              </a:spcAft>
              <a:buSzPts val="1200"/>
              <a:buAutoNum type="arabicPeriod"/>
            </a:pPr>
            <a:r>
              <a:rPr lang="en" sz="1200"/>
              <a:t>Attach the volume that was created from the snapshot</a:t>
            </a:r>
            <a:endParaRPr sz="1200"/>
          </a:p>
          <a:p>
            <a:pPr indent="-304800" lvl="0" marL="457200" rtl="0" algn="l">
              <a:lnSpc>
                <a:spcPct val="150000"/>
              </a:lnSpc>
              <a:spcBef>
                <a:spcPts val="0"/>
              </a:spcBef>
              <a:spcAft>
                <a:spcPts val="0"/>
              </a:spcAft>
              <a:buSzPts val="1200"/>
              <a:buAutoNum type="arabicPeriod"/>
            </a:pPr>
            <a:r>
              <a:rPr lang="en" sz="1200"/>
              <a:t>Remount the volume on the running instance</a:t>
            </a:r>
            <a:endParaRPr sz="12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11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61" name="Google Shape;861;p11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62" name="Google Shape;862;p119"/>
          <p:cNvSpPr txBox="1"/>
          <p:nvPr/>
        </p:nvSpPr>
        <p:spPr>
          <a:xfrm>
            <a:off x="836800" y="908525"/>
            <a:ext cx="7662900" cy="299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t>Amazon RDS provides two different methods for backing up and restoring your DB instances:</a:t>
            </a:r>
            <a:endParaRPr sz="1200"/>
          </a:p>
          <a:p>
            <a:pPr indent="-304800" lvl="0" marL="457200" rtl="0" algn="l">
              <a:lnSpc>
                <a:spcPct val="150000"/>
              </a:lnSpc>
              <a:spcBef>
                <a:spcPts val="0"/>
              </a:spcBef>
              <a:spcAft>
                <a:spcPts val="0"/>
              </a:spcAft>
              <a:buSzPts val="1200"/>
              <a:buChar char="●"/>
            </a:pPr>
            <a:r>
              <a:rPr b="1" lang="en" sz="1200">
                <a:solidFill>
                  <a:srgbClr val="FF9900"/>
                </a:solidFill>
              </a:rPr>
              <a:t>Automated backups enable point-in-time recovery of your DB instance</a:t>
            </a:r>
            <a:r>
              <a:rPr lang="en" sz="1200"/>
              <a:t>. Automated backups are turned on by default when you create a new DB instance. Amazon RDS performs a full daily backup of your data during a window that you define when you create the DB instance. You can configure a retention period of up to </a:t>
            </a:r>
            <a:r>
              <a:rPr b="1" lang="en" sz="1200">
                <a:solidFill>
                  <a:srgbClr val="FF9900"/>
                </a:solidFill>
              </a:rPr>
              <a:t>35 days for the automated backup</a:t>
            </a:r>
            <a:r>
              <a:rPr lang="en" sz="1200"/>
              <a:t>.  </a:t>
            </a:r>
            <a:endParaRPr sz="1200"/>
          </a:p>
          <a:p>
            <a:pPr indent="-304800" lvl="0" marL="457200" rtl="0" algn="l">
              <a:lnSpc>
                <a:spcPct val="150000"/>
              </a:lnSpc>
              <a:spcBef>
                <a:spcPts val="0"/>
              </a:spcBef>
              <a:spcAft>
                <a:spcPts val="0"/>
              </a:spcAft>
              <a:buSzPts val="1200"/>
              <a:buChar char="●"/>
            </a:pPr>
            <a:r>
              <a:rPr b="1" lang="en" sz="1200">
                <a:solidFill>
                  <a:srgbClr val="FF9900"/>
                </a:solidFill>
              </a:rPr>
              <a:t>DB snapshots</a:t>
            </a:r>
            <a:r>
              <a:rPr lang="en" sz="1200"/>
              <a:t> are user-initiated backups that enable you to back up your DB instance to a known state as frequently as you like, and then restore to that state at any time.</a:t>
            </a:r>
            <a:endParaRPr sz="1200"/>
          </a:p>
          <a:p>
            <a:pPr indent="0" lvl="0" marL="0" rtl="0" algn="l">
              <a:lnSpc>
                <a:spcPct val="150000"/>
              </a:lnSpc>
              <a:spcBef>
                <a:spcPts val="0"/>
              </a:spcBef>
              <a:spcAft>
                <a:spcPts val="0"/>
              </a:spcAft>
              <a:buNone/>
            </a:pPr>
            <a:r>
              <a:rPr lang="en" sz="1200"/>
              <a:t>When you restore a database to a point in time or from a DB snapshot, </a:t>
            </a:r>
            <a:r>
              <a:rPr b="1" lang="en" sz="1200">
                <a:solidFill>
                  <a:srgbClr val="FF9900"/>
                </a:solidFill>
              </a:rPr>
              <a:t>a new database instance with a new endpoint will be created</a:t>
            </a:r>
            <a:r>
              <a:rPr lang="en" sz="1200"/>
              <a:t>. In this way, you can create multiple database instances from a specific DB snapshot or point in time.</a:t>
            </a:r>
            <a:endParaRPr sz="1200"/>
          </a:p>
        </p:txBody>
      </p:sp>
      <p:sp>
        <p:nvSpPr>
          <p:cNvPr id="863" name="Google Shape;863;p119"/>
          <p:cNvSpPr txBox="1"/>
          <p:nvPr/>
        </p:nvSpPr>
        <p:spPr>
          <a:xfrm>
            <a:off x="528975" y="314525"/>
            <a:ext cx="57615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Cloud-Native Infrastructure - Database Backup Approaches</a:t>
            </a:r>
            <a:endParaRPr b="1">
              <a:solidFill>
                <a:schemeClr val="dk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pic>
        <p:nvPicPr>
          <p:cNvPr id="868" name="Google Shape;868;p12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69" name="Google Shape;869;p12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70" name="Google Shape;870;p120"/>
          <p:cNvSpPr txBox="1"/>
          <p:nvPr/>
        </p:nvSpPr>
        <p:spPr>
          <a:xfrm>
            <a:off x="836800" y="908525"/>
            <a:ext cx="7662900" cy="109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t>AWS stores system images in what are called Amazon Machine Images (AMIs). </a:t>
            </a:r>
            <a:r>
              <a:rPr b="1" lang="en" sz="1200">
                <a:solidFill>
                  <a:srgbClr val="FF9900"/>
                </a:solidFill>
              </a:rPr>
              <a:t>These images consist of the template for the root volume required to launch an instance</a:t>
            </a:r>
            <a:r>
              <a:rPr lang="en" sz="1200"/>
              <a:t>. You can use the AWS Management Console or the aws ec2 createimage CLI command to backup the root volume as an AMI.</a:t>
            </a:r>
            <a:endParaRPr sz="1200"/>
          </a:p>
        </p:txBody>
      </p:sp>
      <p:sp>
        <p:nvSpPr>
          <p:cNvPr id="871" name="Google Shape;871;p120"/>
          <p:cNvSpPr txBox="1"/>
          <p:nvPr/>
        </p:nvSpPr>
        <p:spPr>
          <a:xfrm>
            <a:off x="528975" y="314525"/>
            <a:ext cx="57615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Cloud-Native Infrastructure - Database Backup Approaches</a:t>
            </a:r>
            <a:endParaRPr b="1">
              <a:solidFill>
                <a:schemeClr val="dk1"/>
              </a:solidFill>
            </a:endParaRPr>
          </a:p>
        </p:txBody>
      </p:sp>
      <p:pic>
        <p:nvPicPr>
          <p:cNvPr id="872" name="Google Shape;872;p120"/>
          <p:cNvPicPr preferRelativeResize="0"/>
          <p:nvPr/>
        </p:nvPicPr>
        <p:blipFill>
          <a:blip r:embed="rId4">
            <a:alphaModFix/>
          </a:blip>
          <a:stretch>
            <a:fillRect/>
          </a:stretch>
        </p:blipFill>
        <p:spPr>
          <a:xfrm>
            <a:off x="1876425" y="2176200"/>
            <a:ext cx="5391150" cy="20669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121"/>
          <p:cNvPicPr preferRelativeResize="0"/>
          <p:nvPr/>
        </p:nvPicPr>
        <p:blipFill>
          <a:blip r:embed="rId3">
            <a:alphaModFix/>
          </a:blip>
          <a:stretch>
            <a:fillRect/>
          </a:stretch>
        </p:blipFill>
        <p:spPr>
          <a:xfrm>
            <a:off x="1987638" y="580250"/>
            <a:ext cx="5168725" cy="4305051"/>
          </a:xfrm>
          <a:prstGeom prst="rect">
            <a:avLst/>
          </a:prstGeom>
          <a:noFill/>
          <a:ln>
            <a:noFill/>
          </a:ln>
        </p:spPr>
      </p:pic>
      <p:pic>
        <p:nvPicPr>
          <p:cNvPr id="878" name="Google Shape;878;p121"/>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879" name="Google Shape;879;p12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80" name="Google Shape;880;p12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On-Premises to AWS Infrastructure </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39" name="Google Shape;139;p2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TCP/IP Model</a:t>
            </a:r>
            <a:endParaRPr b="1"/>
          </a:p>
        </p:txBody>
      </p:sp>
      <p:sp>
        <p:nvSpPr>
          <p:cNvPr id="140" name="Google Shape;140;p23"/>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rgbClr val="FF00FF"/>
                </a:solidFill>
              </a:rPr>
              <a:t>● </a:t>
            </a:r>
            <a:r>
              <a:rPr b="1" lang="en" sz="1200">
                <a:solidFill>
                  <a:srgbClr val="FF00FF"/>
                </a:solidFill>
              </a:rPr>
              <a:t>Step by Step: If Web_Server can not connect to Database_Server?</a:t>
            </a:r>
            <a:endParaRPr b="1" sz="1200">
              <a:solidFill>
                <a:srgbClr val="FF00FF"/>
              </a:solidFill>
            </a:endParaRPr>
          </a:p>
        </p:txBody>
      </p:sp>
      <p:pic>
        <p:nvPicPr>
          <p:cNvPr id="141" name="Google Shape;141;p23"/>
          <p:cNvPicPr preferRelativeResize="0"/>
          <p:nvPr/>
        </p:nvPicPr>
        <p:blipFill>
          <a:blip r:embed="rId4">
            <a:alphaModFix/>
          </a:blip>
          <a:stretch>
            <a:fillRect/>
          </a:stretch>
        </p:blipFill>
        <p:spPr>
          <a:xfrm>
            <a:off x="908975" y="982375"/>
            <a:ext cx="3325900" cy="3178750"/>
          </a:xfrm>
          <a:prstGeom prst="rect">
            <a:avLst/>
          </a:prstGeom>
          <a:noFill/>
          <a:ln>
            <a:noFill/>
          </a:ln>
        </p:spPr>
      </p:pic>
      <p:pic>
        <p:nvPicPr>
          <p:cNvPr id="142" name="Google Shape;142;p23"/>
          <p:cNvPicPr preferRelativeResize="0"/>
          <p:nvPr/>
        </p:nvPicPr>
        <p:blipFill>
          <a:blip r:embed="rId5">
            <a:alphaModFix/>
          </a:blip>
          <a:stretch>
            <a:fillRect/>
          </a:stretch>
        </p:blipFill>
        <p:spPr>
          <a:xfrm>
            <a:off x="4719099" y="982375"/>
            <a:ext cx="3882951" cy="233595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12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86" name="Google Shape;886;p12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87" name="Google Shape;887;p122"/>
          <p:cNvSpPr txBox="1"/>
          <p:nvPr/>
        </p:nvSpPr>
        <p:spPr>
          <a:xfrm>
            <a:off x="836800" y="908525"/>
            <a:ext cx="7662900" cy="74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rgbClr val="FF9900"/>
                </a:solidFill>
              </a:rPr>
              <a:t>Amazon S3 and Amazon Glacier</a:t>
            </a:r>
            <a:r>
              <a:rPr lang="en" sz="1200"/>
              <a:t> are natively API-based and available through the Internet. This allows backup software vendors to directly integrate their applications with AWS storage solutions</a:t>
            </a:r>
            <a:endParaRPr sz="1200"/>
          </a:p>
        </p:txBody>
      </p:sp>
      <p:sp>
        <p:nvSpPr>
          <p:cNvPr id="888" name="Google Shape;888;p12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On-Premises to AWS Infrastructure - With S3 &amp; Glacier</a:t>
            </a:r>
            <a:endParaRPr b="1">
              <a:solidFill>
                <a:schemeClr val="dk1"/>
              </a:solidFill>
            </a:endParaRPr>
          </a:p>
        </p:txBody>
      </p:sp>
      <p:pic>
        <p:nvPicPr>
          <p:cNvPr id="889" name="Google Shape;889;p122"/>
          <p:cNvPicPr preferRelativeResize="0"/>
          <p:nvPr/>
        </p:nvPicPr>
        <p:blipFill>
          <a:blip r:embed="rId4">
            <a:alphaModFix/>
          </a:blip>
          <a:stretch>
            <a:fillRect/>
          </a:stretch>
        </p:blipFill>
        <p:spPr>
          <a:xfrm>
            <a:off x="2540225" y="2167325"/>
            <a:ext cx="4063550" cy="22489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id="894" name="Google Shape;894;p12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95" name="Google Shape;895;p12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896" name="Google Shape;896;p123"/>
          <p:cNvSpPr txBox="1"/>
          <p:nvPr/>
        </p:nvSpPr>
        <p:spPr>
          <a:xfrm>
            <a:off x="836800" y="908525"/>
            <a:ext cx="7662900" cy="2762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rgbClr val="FF9900"/>
                </a:solidFill>
              </a:rPr>
              <a:t>Volume gateways: </a:t>
            </a:r>
            <a:r>
              <a:rPr lang="en" sz="1200"/>
              <a:t>Volume gateways provide cloud-backed storage volumes that you can mount as Internet Small Computer System Interface (iSCSI) devices from your on-premises application servers. </a:t>
            </a:r>
            <a:endParaRPr sz="1200"/>
          </a:p>
          <a:p>
            <a:pPr indent="-304800" lvl="1" marL="914400" rtl="0" algn="l">
              <a:lnSpc>
                <a:spcPct val="150000"/>
              </a:lnSpc>
              <a:spcBef>
                <a:spcPts val="0"/>
              </a:spcBef>
              <a:spcAft>
                <a:spcPts val="0"/>
              </a:spcAft>
              <a:buSzPts val="1200"/>
              <a:buChar char="○"/>
            </a:pPr>
            <a:r>
              <a:rPr lang="en" sz="1200"/>
              <a:t>Gateway-cached volumes  </a:t>
            </a:r>
            <a:endParaRPr sz="1200"/>
          </a:p>
          <a:p>
            <a:pPr indent="-304800" lvl="1" marL="914400" rtl="0" algn="l">
              <a:lnSpc>
                <a:spcPct val="150000"/>
              </a:lnSpc>
              <a:spcBef>
                <a:spcPts val="0"/>
              </a:spcBef>
              <a:spcAft>
                <a:spcPts val="0"/>
              </a:spcAft>
              <a:buSzPts val="1200"/>
              <a:buChar char="○"/>
            </a:pPr>
            <a:r>
              <a:rPr lang="en" sz="1200"/>
              <a:t>Gateway-stored volumes  </a:t>
            </a:r>
            <a:endParaRPr sz="1200"/>
          </a:p>
          <a:p>
            <a:pPr indent="-304800" lvl="0" marL="457200" rtl="0" algn="l">
              <a:lnSpc>
                <a:spcPct val="150000"/>
              </a:lnSpc>
              <a:spcBef>
                <a:spcPts val="0"/>
              </a:spcBef>
              <a:spcAft>
                <a:spcPts val="0"/>
              </a:spcAft>
              <a:buSzPts val="1200"/>
              <a:buChar char="●"/>
            </a:pPr>
            <a:r>
              <a:rPr b="1" lang="en" sz="1200">
                <a:solidFill>
                  <a:srgbClr val="FF9900"/>
                </a:solidFill>
              </a:rPr>
              <a:t>Gateway-virtual tape library (gateway-VTL):</a:t>
            </a:r>
            <a:r>
              <a:rPr lang="en" sz="1200"/>
              <a:t> With gateway-VTL, you can have a limitless collection of virtual tapes. Each virtual tape can be stored in a virtual tape library backed by Amazon S3 or a virtual tape shelf backed by Amazon Glacier.</a:t>
            </a:r>
            <a:endParaRPr sz="1200"/>
          </a:p>
        </p:txBody>
      </p:sp>
      <p:sp>
        <p:nvSpPr>
          <p:cNvPr id="897" name="Google Shape;897;p123"/>
          <p:cNvSpPr txBox="1"/>
          <p:nvPr/>
        </p:nvSpPr>
        <p:spPr>
          <a:xfrm>
            <a:off x="528975" y="314525"/>
            <a:ext cx="62280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On-Premises to AWS Infrastructure - With AWS Storage Gateway</a:t>
            </a:r>
            <a:endParaRPr b="1">
              <a:solidFill>
                <a:schemeClr val="dk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pic>
        <p:nvPicPr>
          <p:cNvPr id="902" name="Google Shape;902;p12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903" name="Google Shape;903;p12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904" name="Google Shape;904;p12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Hybrid Environments  </a:t>
            </a:r>
            <a:endParaRPr b="1">
              <a:solidFill>
                <a:schemeClr val="dk1"/>
              </a:solidFill>
            </a:endParaRPr>
          </a:p>
        </p:txBody>
      </p:sp>
      <p:pic>
        <p:nvPicPr>
          <p:cNvPr id="905" name="Google Shape;905;p124"/>
          <p:cNvPicPr preferRelativeResize="0"/>
          <p:nvPr/>
        </p:nvPicPr>
        <p:blipFill>
          <a:blip r:embed="rId4">
            <a:alphaModFix/>
          </a:blip>
          <a:stretch>
            <a:fillRect/>
          </a:stretch>
        </p:blipFill>
        <p:spPr>
          <a:xfrm>
            <a:off x="1221963" y="747475"/>
            <a:ext cx="6700075" cy="40463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pic>
        <p:nvPicPr>
          <p:cNvPr id="910" name="Google Shape;910;p125"/>
          <p:cNvPicPr preferRelativeResize="0"/>
          <p:nvPr/>
        </p:nvPicPr>
        <p:blipFill>
          <a:blip r:embed="rId3">
            <a:alphaModFix/>
          </a:blip>
          <a:stretch>
            <a:fillRect/>
          </a:stretch>
        </p:blipFill>
        <p:spPr>
          <a:xfrm>
            <a:off x="1708825" y="718850"/>
            <a:ext cx="5726351" cy="4288750"/>
          </a:xfrm>
          <a:prstGeom prst="rect">
            <a:avLst/>
          </a:prstGeom>
          <a:noFill/>
          <a:ln>
            <a:noFill/>
          </a:ln>
        </p:spPr>
      </p:pic>
      <p:pic>
        <p:nvPicPr>
          <p:cNvPr id="911" name="Google Shape;911;p125"/>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912" name="Google Shape;912;p12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913" name="Google Shape;913;p12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Hybrid Environments  </a:t>
            </a:r>
            <a:endParaRPr b="1">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26"/>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3:</a:t>
            </a:r>
            <a:r>
              <a:rPr b="1" lang="en" sz="2400"/>
              <a:t> Database Service</a:t>
            </a:r>
            <a:endParaRPr b="1" sz="2400"/>
          </a:p>
        </p:txBody>
      </p:sp>
      <p:sp>
        <p:nvSpPr>
          <p:cNvPr id="919" name="Google Shape;919;p126"/>
          <p:cNvSpPr txBox="1"/>
          <p:nvPr/>
        </p:nvSpPr>
        <p:spPr>
          <a:xfrm>
            <a:off x="774825" y="304027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RDS</a:t>
            </a:r>
            <a:endParaRPr sz="1200"/>
          </a:p>
          <a:p>
            <a:pPr indent="0" lvl="0" marL="0" rtl="0" algn="l">
              <a:lnSpc>
                <a:spcPct val="150000"/>
              </a:lnSpc>
              <a:spcBef>
                <a:spcPts val="0"/>
              </a:spcBef>
              <a:spcAft>
                <a:spcPts val="0"/>
              </a:spcAft>
              <a:buNone/>
            </a:pPr>
            <a:r>
              <a:rPr lang="en" sz="1200">
                <a:solidFill>
                  <a:schemeClr val="dk1"/>
                </a:solidFill>
              </a:rPr>
              <a:t>● DynamoDB</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Redshift</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ElastiCache</a:t>
            </a:r>
            <a:endParaRPr sz="120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2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Storage &amp; DB Options in AWS</a:t>
            </a:r>
            <a:endParaRPr/>
          </a:p>
        </p:txBody>
      </p:sp>
      <p:pic>
        <p:nvPicPr>
          <p:cNvPr id="925" name="Google Shape;925;p127"/>
          <p:cNvPicPr preferRelativeResize="0"/>
          <p:nvPr/>
        </p:nvPicPr>
        <p:blipFill>
          <a:blip r:embed="rId3">
            <a:alphaModFix/>
          </a:blip>
          <a:stretch>
            <a:fillRect/>
          </a:stretch>
        </p:blipFill>
        <p:spPr>
          <a:xfrm>
            <a:off x="3474225" y="419875"/>
            <a:ext cx="4256849" cy="1415500"/>
          </a:xfrm>
          <a:prstGeom prst="rect">
            <a:avLst/>
          </a:prstGeom>
          <a:noFill/>
          <a:ln>
            <a:noFill/>
          </a:ln>
        </p:spPr>
      </p:pic>
      <p:pic>
        <p:nvPicPr>
          <p:cNvPr id="926" name="Google Shape;926;p127"/>
          <p:cNvPicPr preferRelativeResize="0"/>
          <p:nvPr/>
        </p:nvPicPr>
        <p:blipFill>
          <a:blip r:embed="rId4">
            <a:alphaModFix/>
          </a:blip>
          <a:stretch>
            <a:fillRect/>
          </a:stretch>
        </p:blipFill>
        <p:spPr>
          <a:xfrm>
            <a:off x="796250" y="1911575"/>
            <a:ext cx="7471380" cy="30198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2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Performance at Scale with ElastiCache</a:t>
            </a:r>
            <a:endParaRPr/>
          </a:p>
        </p:txBody>
      </p:sp>
      <p:pic>
        <p:nvPicPr>
          <p:cNvPr id="932" name="Google Shape;932;p128"/>
          <p:cNvPicPr preferRelativeResize="0"/>
          <p:nvPr/>
        </p:nvPicPr>
        <p:blipFill>
          <a:blip r:embed="rId3">
            <a:alphaModFix/>
          </a:blip>
          <a:stretch>
            <a:fillRect/>
          </a:stretch>
        </p:blipFill>
        <p:spPr>
          <a:xfrm>
            <a:off x="4463700" y="168550"/>
            <a:ext cx="4148501" cy="753725"/>
          </a:xfrm>
          <a:prstGeom prst="rect">
            <a:avLst/>
          </a:prstGeom>
          <a:noFill/>
          <a:ln>
            <a:noFill/>
          </a:ln>
        </p:spPr>
      </p:pic>
      <p:pic>
        <p:nvPicPr>
          <p:cNvPr id="933" name="Google Shape;933;p128"/>
          <p:cNvPicPr preferRelativeResize="0"/>
          <p:nvPr/>
        </p:nvPicPr>
        <p:blipFill>
          <a:blip r:embed="rId4">
            <a:alphaModFix/>
          </a:blip>
          <a:stretch>
            <a:fillRect/>
          </a:stretch>
        </p:blipFill>
        <p:spPr>
          <a:xfrm>
            <a:off x="4345326" y="1194025"/>
            <a:ext cx="4306850" cy="3081987"/>
          </a:xfrm>
          <a:prstGeom prst="rect">
            <a:avLst/>
          </a:prstGeom>
          <a:noFill/>
          <a:ln>
            <a:noFill/>
          </a:ln>
        </p:spPr>
      </p:pic>
      <p:sp>
        <p:nvSpPr>
          <p:cNvPr id="934" name="Google Shape;934;p128"/>
          <p:cNvSpPr txBox="1"/>
          <p:nvPr/>
        </p:nvSpPr>
        <p:spPr>
          <a:xfrm>
            <a:off x="836800" y="908525"/>
            <a:ext cx="3614400" cy="353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Improves the performance of web app</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Reducing the load on the database</a:t>
            </a:r>
            <a:endParaRPr sz="1200"/>
          </a:p>
          <a:p>
            <a:pPr indent="0" lvl="0" marL="0" rtl="0" algn="l">
              <a:lnSpc>
                <a:spcPct val="150000"/>
              </a:lnSpc>
              <a:spcBef>
                <a:spcPts val="0"/>
              </a:spcBef>
              <a:spcAft>
                <a:spcPts val="0"/>
              </a:spcAft>
              <a:buNone/>
            </a:pPr>
            <a:r>
              <a:rPr lang="en" sz="1200">
                <a:solidFill>
                  <a:schemeClr val="dk1"/>
                </a:solidFill>
              </a:rPr>
              <a:t>▶ Frequently used as a database front-end</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Memcached: A widely adopted memory object caching system</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Redis: Popular open source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Master/Slave, cross-AZ redundancy</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935" name="Google Shape;935;p128"/>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u="sng">
                <a:solidFill>
                  <a:schemeClr val="hlink"/>
                </a:solidFill>
                <a:hlinkClick r:id="rId5"/>
              </a:rPr>
              <a:t>Whitepapers: Performance at Scale with Amazon ElastiCache</a:t>
            </a:r>
            <a:endParaRPr b="1" sz="1200" u="sng">
              <a:solidFill>
                <a:srgbClr val="0000F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2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Performance at Scale with ElastiCache</a:t>
            </a:r>
            <a:endParaRPr/>
          </a:p>
        </p:txBody>
      </p:sp>
      <p:pic>
        <p:nvPicPr>
          <p:cNvPr id="941" name="Google Shape;941;p129"/>
          <p:cNvPicPr preferRelativeResize="0"/>
          <p:nvPr/>
        </p:nvPicPr>
        <p:blipFill>
          <a:blip r:embed="rId3">
            <a:alphaModFix/>
          </a:blip>
          <a:stretch>
            <a:fillRect/>
          </a:stretch>
        </p:blipFill>
        <p:spPr>
          <a:xfrm>
            <a:off x="4463700" y="168550"/>
            <a:ext cx="4148501" cy="753725"/>
          </a:xfrm>
          <a:prstGeom prst="rect">
            <a:avLst/>
          </a:prstGeom>
          <a:noFill/>
          <a:ln>
            <a:noFill/>
          </a:ln>
        </p:spPr>
      </p:pic>
      <p:sp>
        <p:nvSpPr>
          <p:cNvPr id="942" name="Google Shape;942;p129"/>
          <p:cNvSpPr txBox="1"/>
          <p:nvPr/>
        </p:nvSpPr>
        <p:spPr>
          <a:xfrm>
            <a:off x="836800" y="908525"/>
            <a:ext cx="7692900" cy="3539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Is object caching your primary goal, for example to offload your database? If so, use Memcached.</a:t>
            </a:r>
            <a:endParaRPr sz="1200"/>
          </a:p>
          <a:p>
            <a:pPr indent="-304800" lvl="0" marL="457200" rtl="0" algn="l">
              <a:lnSpc>
                <a:spcPct val="150000"/>
              </a:lnSpc>
              <a:spcBef>
                <a:spcPts val="0"/>
              </a:spcBef>
              <a:spcAft>
                <a:spcPts val="0"/>
              </a:spcAft>
              <a:buSzPts val="1200"/>
              <a:buChar char="●"/>
            </a:pPr>
            <a:r>
              <a:rPr lang="en" sz="1200"/>
              <a:t>Are you interested in as simple a caching model as possible? If so, use Memcached.</a:t>
            </a:r>
            <a:endParaRPr sz="1200"/>
          </a:p>
          <a:p>
            <a:pPr indent="-304800" lvl="0" marL="457200" rtl="0" algn="l">
              <a:lnSpc>
                <a:spcPct val="150000"/>
              </a:lnSpc>
              <a:spcBef>
                <a:spcPts val="0"/>
              </a:spcBef>
              <a:spcAft>
                <a:spcPts val="0"/>
              </a:spcAft>
              <a:buSzPts val="1200"/>
              <a:buChar char="●"/>
            </a:pPr>
            <a:r>
              <a:rPr lang="en" sz="1200"/>
              <a:t>Are you planning on running large cache nodes, and require multithreaded performance with utilization of multiple cores? If so, use Memcached.</a:t>
            </a:r>
            <a:endParaRPr sz="1200"/>
          </a:p>
          <a:p>
            <a:pPr indent="-304800" lvl="0" marL="457200" rtl="0" algn="l">
              <a:lnSpc>
                <a:spcPct val="150000"/>
              </a:lnSpc>
              <a:spcBef>
                <a:spcPts val="0"/>
              </a:spcBef>
              <a:spcAft>
                <a:spcPts val="0"/>
              </a:spcAft>
              <a:buSzPts val="1200"/>
              <a:buChar char="●"/>
            </a:pPr>
            <a:r>
              <a:rPr lang="en" sz="1200"/>
              <a:t>Do you want the ability to scale your cache horizontally as you grow? If so, use Memcached.</a:t>
            </a:r>
            <a:endParaRPr sz="1200"/>
          </a:p>
          <a:p>
            <a:pPr indent="-304800" lvl="0" marL="457200" rtl="0" algn="l">
              <a:lnSpc>
                <a:spcPct val="150000"/>
              </a:lnSpc>
              <a:spcBef>
                <a:spcPts val="0"/>
              </a:spcBef>
              <a:spcAft>
                <a:spcPts val="0"/>
              </a:spcAft>
              <a:buSzPts val="1200"/>
              <a:buChar char="●"/>
            </a:pPr>
            <a:r>
              <a:rPr lang="en" sz="1200"/>
              <a:t>Does your app need to atomically increment or decrement counters? If so, use either Redis or Memcached. </a:t>
            </a:r>
            <a:endParaRPr sz="1200"/>
          </a:p>
          <a:p>
            <a:pPr indent="-304800" lvl="0" marL="457200" rtl="0" algn="l">
              <a:lnSpc>
                <a:spcPct val="150000"/>
              </a:lnSpc>
              <a:spcBef>
                <a:spcPts val="0"/>
              </a:spcBef>
              <a:spcAft>
                <a:spcPts val="0"/>
              </a:spcAft>
              <a:buSzPts val="1200"/>
              <a:buChar char="●"/>
            </a:pPr>
            <a:r>
              <a:rPr lang="en" sz="1200"/>
              <a:t>Are you looking for more advanced data types, such as lists, hashes, and sets? Ifso, use Redis. </a:t>
            </a:r>
            <a:endParaRPr sz="1200"/>
          </a:p>
          <a:p>
            <a:pPr indent="-304800" lvl="0" marL="457200" rtl="0" algn="l">
              <a:lnSpc>
                <a:spcPct val="150000"/>
              </a:lnSpc>
              <a:spcBef>
                <a:spcPts val="0"/>
              </a:spcBef>
              <a:spcAft>
                <a:spcPts val="0"/>
              </a:spcAft>
              <a:buSzPts val="1200"/>
              <a:buChar char="●"/>
            </a:pPr>
            <a:r>
              <a:rPr lang="en" sz="1200"/>
              <a:t>Does sorting and ranking datasets in memory help you, such as with leaderboards? If so, use Redis. </a:t>
            </a:r>
            <a:endParaRPr sz="1200"/>
          </a:p>
          <a:p>
            <a:pPr indent="-304800" lvl="0" marL="457200" rtl="0" algn="l">
              <a:lnSpc>
                <a:spcPct val="150000"/>
              </a:lnSpc>
              <a:spcBef>
                <a:spcPts val="0"/>
              </a:spcBef>
              <a:spcAft>
                <a:spcPts val="0"/>
              </a:spcAft>
              <a:buSzPts val="1200"/>
              <a:buChar char="●"/>
            </a:pPr>
            <a:r>
              <a:rPr lang="en" sz="1200"/>
              <a:t>Are publish and subscribe (pub/sub) capabilities of use to your application? If so, use Redis.</a:t>
            </a:r>
            <a:endParaRPr sz="1200"/>
          </a:p>
          <a:p>
            <a:pPr indent="-304800" lvl="0" marL="457200" rtl="0" algn="l">
              <a:lnSpc>
                <a:spcPct val="150000"/>
              </a:lnSpc>
              <a:spcBef>
                <a:spcPts val="0"/>
              </a:spcBef>
              <a:spcAft>
                <a:spcPts val="0"/>
              </a:spcAft>
              <a:buSzPts val="1200"/>
              <a:buChar char="●"/>
            </a:pPr>
            <a:r>
              <a:rPr lang="en" sz="1200"/>
              <a:t>Is persistence of your key store important? If so, useRedis.</a:t>
            </a:r>
            <a:endParaRPr sz="1200"/>
          </a:p>
          <a:p>
            <a:pPr indent="-304800" lvl="0" marL="457200" rtl="0" algn="l">
              <a:lnSpc>
                <a:spcPct val="150000"/>
              </a:lnSpc>
              <a:spcBef>
                <a:spcPts val="0"/>
              </a:spcBef>
              <a:spcAft>
                <a:spcPts val="0"/>
              </a:spcAft>
              <a:buSzPts val="1200"/>
              <a:buChar char="●"/>
            </a:pPr>
            <a:r>
              <a:rPr lang="en" sz="1200"/>
              <a:t>Do you want to run in multiple AWS Availability Zones (Multi-AZ) with failover? If so, use Redis. </a:t>
            </a:r>
            <a:endParaRPr sz="1200"/>
          </a:p>
        </p:txBody>
      </p:sp>
      <p:sp>
        <p:nvSpPr>
          <p:cNvPr id="943" name="Google Shape;943;p129"/>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u="sng">
                <a:solidFill>
                  <a:schemeClr val="hlink"/>
                </a:solidFill>
                <a:hlinkClick r:id="rId4"/>
              </a:rPr>
              <a:t>Whitepapers: Performance at Scale with Amazon ElastiCache</a:t>
            </a:r>
            <a:endParaRPr b="1" sz="1200" u="sng">
              <a:solidFill>
                <a:srgbClr val="0000F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130"/>
          <p:cNvPicPr preferRelativeResize="0"/>
          <p:nvPr/>
        </p:nvPicPr>
        <p:blipFill>
          <a:blip r:embed="rId3">
            <a:alphaModFix/>
          </a:blip>
          <a:stretch>
            <a:fillRect/>
          </a:stretch>
        </p:blipFill>
        <p:spPr>
          <a:xfrm>
            <a:off x="4851400" y="381000"/>
            <a:ext cx="3735744" cy="4364300"/>
          </a:xfrm>
          <a:prstGeom prst="rect">
            <a:avLst/>
          </a:prstGeom>
          <a:noFill/>
          <a:ln>
            <a:noFill/>
          </a:ln>
        </p:spPr>
      </p:pic>
      <p:sp>
        <p:nvSpPr>
          <p:cNvPr id="949" name="Google Shape;949;p13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ElastiCache - MemCached</a:t>
            </a:r>
            <a:endParaRPr/>
          </a:p>
        </p:txBody>
      </p:sp>
      <p:sp>
        <p:nvSpPr>
          <p:cNvPr id="950" name="Google Shape;950;p130"/>
          <p:cNvSpPr txBox="1"/>
          <p:nvPr/>
        </p:nvSpPr>
        <p:spPr>
          <a:xfrm>
            <a:off x="836800" y="908525"/>
            <a:ext cx="3614400" cy="151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Amazon </a:t>
            </a:r>
            <a:r>
              <a:rPr b="1" lang="en" sz="1200">
                <a:solidFill>
                  <a:srgbClr val="FF9900"/>
                </a:solidFill>
              </a:rPr>
              <a:t>ElastiCache </a:t>
            </a:r>
            <a:r>
              <a:rPr lang="en" sz="1200"/>
              <a:t>does not directly communicate with your database tier, or indeed have any particular knowledge of your database.</a:t>
            </a:r>
            <a:endParaRPr b="1" sz="12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id="955" name="Google Shape;955;p131"/>
          <p:cNvPicPr preferRelativeResize="0"/>
          <p:nvPr/>
        </p:nvPicPr>
        <p:blipFill>
          <a:blip r:embed="rId3">
            <a:alphaModFix/>
          </a:blip>
          <a:stretch>
            <a:fillRect/>
          </a:stretch>
        </p:blipFill>
        <p:spPr>
          <a:xfrm>
            <a:off x="4633526" y="250025"/>
            <a:ext cx="3991750" cy="4562900"/>
          </a:xfrm>
          <a:prstGeom prst="rect">
            <a:avLst/>
          </a:prstGeom>
          <a:noFill/>
          <a:ln>
            <a:noFill/>
          </a:ln>
        </p:spPr>
      </p:pic>
      <p:sp>
        <p:nvSpPr>
          <p:cNvPr id="956" name="Google Shape;956;p13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ElastiCache - MemCached</a:t>
            </a:r>
            <a:endParaRPr/>
          </a:p>
        </p:txBody>
      </p:sp>
      <p:sp>
        <p:nvSpPr>
          <p:cNvPr id="957" name="Google Shape;957;p131"/>
          <p:cNvSpPr txBox="1"/>
          <p:nvPr/>
        </p:nvSpPr>
        <p:spPr>
          <a:xfrm>
            <a:off x="836800" y="908525"/>
            <a:ext cx="3614400" cy="156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For development purposes, you can begin with a single ElastiCache node to test your application, and then </a:t>
            </a:r>
            <a:r>
              <a:rPr b="1" lang="en" sz="1200">
                <a:solidFill>
                  <a:srgbClr val="FF9900"/>
                </a:solidFill>
              </a:rPr>
              <a:t>scale to additional cluster nodes</a:t>
            </a:r>
            <a:r>
              <a:rPr lang="en" sz="1200"/>
              <a:t> by modifying the ElastiCache cluster.</a:t>
            </a:r>
            <a:endParaRPr b="1"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48" name="Google Shape;148;p2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rgbClr val="FF00FF"/>
                </a:solidFill>
              </a:rPr>
              <a:t>If Web_Server can not connect to Database_Server?</a:t>
            </a:r>
            <a:endParaRPr b="1"/>
          </a:p>
        </p:txBody>
      </p:sp>
      <p:pic>
        <p:nvPicPr>
          <p:cNvPr id="149" name="Google Shape;149;p24"/>
          <p:cNvPicPr preferRelativeResize="0"/>
          <p:nvPr/>
        </p:nvPicPr>
        <p:blipFill>
          <a:blip r:embed="rId4">
            <a:alphaModFix/>
          </a:blip>
          <a:stretch>
            <a:fillRect/>
          </a:stretch>
        </p:blipFill>
        <p:spPr>
          <a:xfrm>
            <a:off x="4569638" y="1016100"/>
            <a:ext cx="3537725" cy="3111300"/>
          </a:xfrm>
          <a:prstGeom prst="rect">
            <a:avLst/>
          </a:prstGeom>
          <a:noFill/>
          <a:ln>
            <a:noFill/>
          </a:ln>
        </p:spPr>
      </p:pic>
      <p:sp>
        <p:nvSpPr>
          <p:cNvPr id="150" name="Google Shape;150;p24"/>
          <p:cNvSpPr txBox="1"/>
          <p:nvPr/>
        </p:nvSpPr>
        <p:spPr>
          <a:xfrm>
            <a:off x="836800" y="908525"/>
            <a:ext cx="3628200" cy="275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Step 1: Status of Server.</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(check bằng ping)</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Step 2: IP/ Domain có đúng không?</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(check bằng nslookup)</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Step 3: Service (Web, MySQL) có chạy không.</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(check bằng telnet)</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Step 4: Tình trạng CPU/ RAM của MySQL.</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Step 5: User/Pass của MySQL.</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Step 6: …….</a:t>
            </a:r>
            <a:endParaRPr sz="1200">
              <a:solidFill>
                <a:schemeClr val="dk1"/>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3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ElastiCache - MemCached with DynamoDB</a:t>
            </a:r>
            <a:endParaRPr/>
          </a:p>
        </p:txBody>
      </p:sp>
      <p:sp>
        <p:nvSpPr>
          <p:cNvPr id="963" name="Google Shape;963;p132"/>
          <p:cNvSpPr txBox="1"/>
          <p:nvPr/>
        </p:nvSpPr>
        <p:spPr>
          <a:xfrm>
            <a:off x="836800" y="908525"/>
            <a:ext cx="3614400" cy="2595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t>This combination of DynamoDB and ElastiCache is very popular with mobile and game companies, because DynamoDB allows for higher write throughput at lower cost than traditional relational databases.</a:t>
            </a:r>
            <a:endParaRPr sz="1200"/>
          </a:p>
          <a:p>
            <a:pPr indent="0" lvl="0" marL="0" rtl="0" algn="l">
              <a:lnSpc>
                <a:spcPct val="150000"/>
              </a:lnSpc>
              <a:spcBef>
                <a:spcPts val="0"/>
              </a:spcBef>
              <a:spcAft>
                <a:spcPts val="0"/>
              </a:spcAft>
              <a:buNone/>
            </a:pPr>
            <a:r>
              <a:rPr lang="en" sz="1200">
                <a:solidFill>
                  <a:schemeClr val="dk1"/>
                </a:solidFill>
              </a:rPr>
              <a:t>▶ </a:t>
            </a:r>
            <a:r>
              <a:rPr lang="en" sz="1200"/>
              <a:t>In addition, DynamoDB uses a key-value access pattern similar to ElastiCache, which also simplifies the programming model.</a:t>
            </a:r>
            <a:endParaRPr sz="1200"/>
          </a:p>
        </p:txBody>
      </p:sp>
      <p:pic>
        <p:nvPicPr>
          <p:cNvPr id="964" name="Google Shape;964;p132"/>
          <p:cNvPicPr preferRelativeResize="0"/>
          <p:nvPr/>
        </p:nvPicPr>
        <p:blipFill>
          <a:blip r:embed="rId3">
            <a:alphaModFix/>
          </a:blip>
          <a:stretch>
            <a:fillRect/>
          </a:stretch>
        </p:blipFill>
        <p:spPr>
          <a:xfrm>
            <a:off x="4795275" y="339925"/>
            <a:ext cx="4061875" cy="4616049"/>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3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ElastiCache - Redis: Cluster</a:t>
            </a:r>
            <a:endParaRPr/>
          </a:p>
        </p:txBody>
      </p:sp>
      <p:sp>
        <p:nvSpPr>
          <p:cNvPr id="970" name="Google Shape;970;p133"/>
          <p:cNvSpPr txBox="1"/>
          <p:nvPr/>
        </p:nvSpPr>
        <p:spPr>
          <a:xfrm>
            <a:off x="836800" y="908525"/>
            <a:ext cx="3524400" cy="175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Unlike Memcached, </a:t>
            </a:r>
            <a:r>
              <a:rPr b="1" lang="en" sz="1200">
                <a:solidFill>
                  <a:srgbClr val="FF9900"/>
                </a:solidFill>
              </a:rPr>
              <a:t>ElastiCache clusters</a:t>
            </a:r>
            <a:r>
              <a:rPr lang="en" sz="1200"/>
              <a:t> for Redis only contain a </a:t>
            </a:r>
            <a:r>
              <a:rPr b="1" lang="en" sz="1200">
                <a:solidFill>
                  <a:srgbClr val="FF9900"/>
                </a:solidFill>
              </a:rPr>
              <a:t>single primary node</a:t>
            </a:r>
            <a:r>
              <a:rPr lang="en" sz="1200"/>
              <a:t>.</a:t>
            </a:r>
            <a:endParaRPr sz="1200"/>
          </a:p>
          <a:p>
            <a:pPr indent="0" lvl="0" marL="0" rtl="0" algn="l">
              <a:lnSpc>
                <a:spcPct val="150000"/>
              </a:lnSpc>
              <a:spcBef>
                <a:spcPts val="0"/>
              </a:spcBef>
              <a:spcAft>
                <a:spcPts val="0"/>
              </a:spcAft>
              <a:buNone/>
            </a:pPr>
            <a:r>
              <a:rPr lang="en" sz="1200">
                <a:solidFill>
                  <a:schemeClr val="dk1"/>
                </a:solidFill>
              </a:rPr>
              <a:t>▶ </a:t>
            </a:r>
            <a:r>
              <a:rPr lang="en" sz="1200"/>
              <a:t>After you create the primary node, you can configure one or more</a:t>
            </a:r>
            <a:r>
              <a:rPr b="1" lang="en" sz="1200">
                <a:solidFill>
                  <a:srgbClr val="FF9900"/>
                </a:solidFill>
              </a:rPr>
              <a:t> replica nodes </a:t>
            </a:r>
            <a:r>
              <a:rPr lang="en" sz="1200"/>
              <a:t>and attach them to the primary Redis node. </a:t>
            </a:r>
            <a:endParaRPr b="1" sz="1200"/>
          </a:p>
        </p:txBody>
      </p:sp>
      <p:pic>
        <p:nvPicPr>
          <p:cNvPr id="971" name="Google Shape;971;p133"/>
          <p:cNvPicPr preferRelativeResize="0"/>
          <p:nvPr/>
        </p:nvPicPr>
        <p:blipFill>
          <a:blip r:embed="rId3">
            <a:alphaModFix/>
          </a:blip>
          <a:stretch>
            <a:fillRect/>
          </a:stretch>
        </p:blipFill>
        <p:spPr>
          <a:xfrm>
            <a:off x="4520800" y="279687"/>
            <a:ext cx="4262424" cy="4584124"/>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134"/>
          <p:cNvPicPr preferRelativeResize="0"/>
          <p:nvPr/>
        </p:nvPicPr>
        <p:blipFill>
          <a:blip r:embed="rId3">
            <a:alphaModFix/>
          </a:blip>
          <a:stretch>
            <a:fillRect/>
          </a:stretch>
        </p:blipFill>
        <p:spPr>
          <a:xfrm>
            <a:off x="3949250" y="184747"/>
            <a:ext cx="4598299" cy="4598299"/>
          </a:xfrm>
          <a:prstGeom prst="rect">
            <a:avLst/>
          </a:prstGeom>
          <a:noFill/>
          <a:ln>
            <a:noFill/>
          </a:ln>
        </p:spPr>
      </p:pic>
      <p:sp>
        <p:nvSpPr>
          <p:cNvPr id="977" name="Google Shape;977;p13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ElastiCache - Redis: Cluster</a:t>
            </a:r>
            <a:endParaRPr/>
          </a:p>
        </p:txBody>
      </p:sp>
      <p:sp>
        <p:nvSpPr>
          <p:cNvPr id="978" name="Google Shape;978;p134"/>
          <p:cNvSpPr txBox="1"/>
          <p:nvPr/>
        </p:nvSpPr>
        <p:spPr>
          <a:xfrm>
            <a:off x="836800" y="908525"/>
            <a:ext cx="2999400" cy="353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In this pattern, you configure your application to</a:t>
            </a:r>
            <a:r>
              <a:rPr b="1" lang="en" sz="1200">
                <a:solidFill>
                  <a:srgbClr val="FF9900"/>
                </a:solidFill>
              </a:rPr>
              <a:t> send writes to the primary endpoint</a:t>
            </a:r>
            <a:r>
              <a:rPr lang="en" sz="1200"/>
              <a:t>.</a:t>
            </a:r>
            <a:endParaRPr sz="1200"/>
          </a:p>
          <a:p>
            <a:pPr indent="0" lvl="0" marL="0" rtl="0" algn="l">
              <a:lnSpc>
                <a:spcPct val="150000"/>
              </a:lnSpc>
              <a:spcBef>
                <a:spcPts val="0"/>
              </a:spcBef>
              <a:spcAft>
                <a:spcPts val="0"/>
              </a:spcAft>
              <a:buNone/>
            </a:pPr>
            <a:r>
              <a:rPr lang="en" sz="1200">
                <a:solidFill>
                  <a:schemeClr val="dk1"/>
                </a:solidFill>
              </a:rPr>
              <a:t>▶ </a:t>
            </a:r>
            <a:r>
              <a:rPr lang="en" sz="1200"/>
              <a:t>Then you </a:t>
            </a:r>
            <a:r>
              <a:rPr b="1" lang="en" sz="1200">
                <a:solidFill>
                  <a:srgbClr val="FF9900"/>
                </a:solidFill>
              </a:rPr>
              <a:t>read from one of the replicas</a:t>
            </a:r>
            <a:endParaRPr b="1" sz="1200">
              <a:solidFill>
                <a:srgbClr val="FF9900"/>
              </a:solidFill>
            </a:endParaRPr>
          </a:p>
          <a:p>
            <a:pPr indent="0" lvl="0" marL="0" rtl="0" algn="l">
              <a:lnSpc>
                <a:spcPct val="150000"/>
              </a:lnSpc>
              <a:spcBef>
                <a:spcPts val="0"/>
              </a:spcBef>
              <a:spcAft>
                <a:spcPts val="0"/>
              </a:spcAft>
              <a:buNone/>
            </a:pPr>
            <a:r>
              <a:rPr lang="en" sz="1200">
                <a:solidFill>
                  <a:schemeClr val="dk1"/>
                </a:solidFill>
              </a:rPr>
              <a:t>▶ </a:t>
            </a:r>
            <a:r>
              <a:rPr lang="en" sz="1200"/>
              <a:t>With this approach, you can scale your read and write loads independently, so your primary node only has to deal with writes.</a:t>
            </a:r>
            <a:endParaRPr b="1" sz="1200">
              <a:solidFill>
                <a:srgbClr val="FF9900"/>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135"/>
          <p:cNvPicPr preferRelativeResize="0"/>
          <p:nvPr/>
        </p:nvPicPr>
        <p:blipFill>
          <a:blip r:embed="rId3">
            <a:alphaModFix/>
          </a:blip>
          <a:stretch>
            <a:fillRect/>
          </a:stretch>
        </p:blipFill>
        <p:spPr>
          <a:xfrm>
            <a:off x="3578875" y="276225"/>
            <a:ext cx="5336325" cy="4655276"/>
          </a:xfrm>
          <a:prstGeom prst="rect">
            <a:avLst/>
          </a:prstGeom>
          <a:noFill/>
          <a:ln>
            <a:noFill/>
          </a:ln>
        </p:spPr>
      </p:pic>
      <p:sp>
        <p:nvSpPr>
          <p:cNvPr id="984" name="Google Shape;984;p13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ElastiCache - Sharding with Redis </a:t>
            </a:r>
            <a:endParaRPr/>
          </a:p>
        </p:txBody>
      </p:sp>
      <p:sp>
        <p:nvSpPr>
          <p:cNvPr id="985" name="Google Shape;985;p135"/>
          <p:cNvSpPr txBox="1"/>
          <p:nvPr/>
        </p:nvSpPr>
        <p:spPr>
          <a:xfrm>
            <a:off x="836800" y="908525"/>
            <a:ext cx="2613600" cy="272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Redis has two categories of data structures: simple keys and counters, and multidimensional sets, lists, and hashes. </a:t>
            </a:r>
            <a:endParaRPr sz="1200"/>
          </a:p>
          <a:p>
            <a:pPr indent="0" lvl="0" marL="0" rtl="0" algn="l">
              <a:lnSpc>
                <a:spcPct val="150000"/>
              </a:lnSpc>
              <a:spcBef>
                <a:spcPts val="0"/>
              </a:spcBef>
              <a:spcAft>
                <a:spcPts val="0"/>
              </a:spcAft>
              <a:buNone/>
            </a:pPr>
            <a:r>
              <a:rPr lang="en" sz="1200">
                <a:solidFill>
                  <a:schemeClr val="dk1"/>
                </a:solidFill>
              </a:rPr>
              <a:t>▶ </a:t>
            </a:r>
            <a:r>
              <a:rPr lang="en" sz="1200"/>
              <a:t>The bad news is the second category cannot be sharded horizontally. But the good news is that </a:t>
            </a:r>
            <a:r>
              <a:rPr b="1" lang="en" sz="1200">
                <a:solidFill>
                  <a:srgbClr val="FF9900"/>
                </a:solidFill>
              </a:rPr>
              <a:t>simple keys and counters </a:t>
            </a:r>
            <a:r>
              <a:rPr lang="en" sz="1200"/>
              <a:t>can.</a:t>
            </a:r>
            <a:endParaRPr b="1" sz="12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3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ElastiCache - Sharding with Redis</a:t>
            </a:r>
            <a:endParaRPr/>
          </a:p>
        </p:txBody>
      </p:sp>
      <p:pic>
        <p:nvPicPr>
          <p:cNvPr id="991" name="Google Shape;991;p136"/>
          <p:cNvPicPr preferRelativeResize="0"/>
          <p:nvPr/>
        </p:nvPicPr>
        <p:blipFill>
          <a:blip r:embed="rId3">
            <a:alphaModFix/>
          </a:blip>
          <a:stretch>
            <a:fillRect/>
          </a:stretch>
        </p:blipFill>
        <p:spPr>
          <a:xfrm>
            <a:off x="852488" y="1132925"/>
            <a:ext cx="7439025" cy="2638425"/>
          </a:xfrm>
          <a:prstGeom prst="rect">
            <a:avLst/>
          </a:prstGeom>
          <a:noFill/>
          <a:ln>
            <a:noFill/>
          </a:ln>
        </p:spPr>
      </p:pic>
      <p:sp>
        <p:nvSpPr>
          <p:cNvPr id="992" name="Google Shape;992;p136"/>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u="sng">
                <a:solidFill>
                  <a:schemeClr val="hlink"/>
                </a:solidFill>
                <a:hlinkClick r:id="rId4"/>
              </a:rPr>
              <a:t>How Sharding Works</a:t>
            </a:r>
            <a:endParaRPr b="1" sz="1200" u="sng">
              <a:solidFill>
                <a:srgbClr val="0000F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3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ElastiCache - Redis with DynamoDB</a:t>
            </a:r>
            <a:endParaRPr/>
          </a:p>
        </p:txBody>
      </p:sp>
      <p:sp>
        <p:nvSpPr>
          <p:cNvPr id="998" name="Google Shape;998;p137"/>
          <p:cNvSpPr txBox="1"/>
          <p:nvPr/>
        </p:nvSpPr>
        <p:spPr>
          <a:xfrm>
            <a:off x="836800" y="908525"/>
            <a:ext cx="3614400" cy="2595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t>You configure your application with two separate sets of Redis handles, a write handle that points to the sharded masters and a read handle that points to the sharded replicas.</a:t>
            </a:r>
            <a:endParaRPr sz="1200"/>
          </a:p>
          <a:p>
            <a:pPr indent="0" lvl="0" marL="0" rtl="0" algn="l">
              <a:lnSpc>
                <a:spcPct val="150000"/>
              </a:lnSpc>
              <a:spcBef>
                <a:spcPts val="0"/>
              </a:spcBef>
              <a:spcAft>
                <a:spcPts val="0"/>
              </a:spcAft>
              <a:buNone/>
            </a:pPr>
            <a:r>
              <a:rPr lang="en" sz="1200">
                <a:solidFill>
                  <a:schemeClr val="dk1"/>
                </a:solidFill>
              </a:rPr>
              <a:t>▶ </a:t>
            </a:r>
            <a:r>
              <a:rPr lang="en" sz="1200"/>
              <a:t>Following is an example architecture, this time with Amazon DynamoDB rather than MySQL.</a:t>
            </a:r>
            <a:endParaRPr sz="1200"/>
          </a:p>
        </p:txBody>
      </p:sp>
      <p:pic>
        <p:nvPicPr>
          <p:cNvPr id="999" name="Google Shape;999;p137"/>
          <p:cNvPicPr preferRelativeResize="0"/>
          <p:nvPr/>
        </p:nvPicPr>
        <p:blipFill>
          <a:blip r:embed="rId3">
            <a:alphaModFix/>
          </a:blip>
          <a:stretch>
            <a:fillRect/>
          </a:stretch>
        </p:blipFill>
        <p:spPr>
          <a:xfrm>
            <a:off x="4582150" y="451250"/>
            <a:ext cx="4330975" cy="42410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3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ElastiCache: Redis Cluster &amp; Sharding Data</a:t>
            </a:r>
            <a:endParaRPr/>
          </a:p>
        </p:txBody>
      </p:sp>
      <p:pic>
        <p:nvPicPr>
          <p:cNvPr id="1005" name="Google Shape;1005;p138"/>
          <p:cNvPicPr preferRelativeResize="0"/>
          <p:nvPr/>
        </p:nvPicPr>
        <p:blipFill>
          <a:blip r:embed="rId3">
            <a:alphaModFix/>
          </a:blip>
          <a:stretch>
            <a:fillRect/>
          </a:stretch>
        </p:blipFill>
        <p:spPr>
          <a:xfrm>
            <a:off x="377613" y="857325"/>
            <a:ext cx="8388775" cy="393017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139"/>
          <p:cNvPicPr preferRelativeResize="0"/>
          <p:nvPr/>
        </p:nvPicPr>
        <p:blipFill>
          <a:blip r:embed="rId3">
            <a:alphaModFix/>
          </a:blip>
          <a:stretch>
            <a:fillRect/>
          </a:stretch>
        </p:blipFill>
        <p:spPr>
          <a:xfrm>
            <a:off x="575375" y="1508375"/>
            <a:ext cx="7873376" cy="3363125"/>
          </a:xfrm>
          <a:prstGeom prst="rect">
            <a:avLst/>
          </a:prstGeom>
          <a:noFill/>
          <a:ln>
            <a:noFill/>
          </a:ln>
        </p:spPr>
      </p:pic>
      <p:sp>
        <p:nvSpPr>
          <p:cNvPr id="1011" name="Google Shape;1011;p13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RDS: Engine Capacity</a:t>
            </a:r>
            <a:endParaRPr b="1"/>
          </a:p>
        </p:txBody>
      </p:sp>
      <p:sp>
        <p:nvSpPr>
          <p:cNvPr id="1012" name="Google Shape;1012;p139"/>
          <p:cNvSpPr txBox="1"/>
          <p:nvPr/>
        </p:nvSpPr>
        <p:spPr>
          <a:xfrm>
            <a:off x="836800" y="908525"/>
            <a:ext cx="5387700" cy="106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Non OS</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Structured data - sophisticated querying and joining</a:t>
            </a:r>
            <a:endParaRPr sz="12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4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RDS: Multi-AZ &amp; Read Replicate</a:t>
            </a:r>
            <a:endParaRPr b="1"/>
          </a:p>
        </p:txBody>
      </p:sp>
      <p:sp>
        <p:nvSpPr>
          <p:cNvPr id="1018" name="Google Shape;1018;p140"/>
          <p:cNvSpPr txBox="1"/>
          <p:nvPr/>
        </p:nvSpPr>
        <p:spPr>
          <a:xfrm>
            <a:off x="836800" y="908525"/>
            <a:ext cx="3725700" cy="295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FF9900"/>
                </a:solidFill>
              </a:rPr>
              <a:t>● Multi-AZ:</a:t>
            </a:r>
            <a:endParaRPr b="1" sz="1200">
              <a:solidFill>
                <a:srgbClr val="FF9900"/>
              </a:solidFill>
            </a:endParaRPr>
          </a:p>
          <a:p>
            <a:pPr indent="-304800" lvl="0" marL="457200" rtl="0" algn="l">
              <a:lnSpc>
                <a:spcPct val="150000"/>
              </a:lnSpc>
              <a:spcBef>
                <a:spcPts val="0"/>
              </a:spcBef>
              <a:spcAft>
                <a:spcPts val="0"/>
              </a:spcAft>
              <a:buSzPts val="1200"/>
              <a:buChar char="-"/>
            </a:pPr>
            <a:r>
              <a:rPr lang="en" sz="1200"/>
              <a:t>Sync replicating data between a primary instance &amp; a standby instance in another AZ</a:t>
            </a:r>
            <a:endParaRPr sz="1200"/>
          </a:p>
          <a:p>
            <a:pPr indent="-304800" lvl="0" marL="457200" rtl="0" algn="l">
              <a:lnSpc>
                <a:spcPct val="150000"/>
              </a:lnSpc>
              <a:spcBef>
                <a:spcPts val="0"/>
              </a:spcBef>
              <a:spcAft>
                <a:spcPts val="0"/>
              </a:spcAft>
              <a:buSzPts val="1200"/>
              <a:buChar char="-"/>
            </a:pPr>
            <a:r>
              <a:rPr lang="en" sz="1200"/>
              <a:t>When AZ failure, RDS will automatically failover to the standby</a:t>
            </a:r>
            <a:endParaRPr sz="1200"/>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Clr>
                <a:schemeClr val="dk1"/>
              </a:buClr>
              <a:buSzPts val="1100"/>
              <a:buFont typeface="Arial"/>
              <a:buNone/>
            </a:pPr>
            <a:r>
              <a:rPr b="1" lang="en" sz="1200">
                <a:solidFill>
                  <a:srgbClr val="FF9900"/>
                </a:solidFill>
              </a:rPr>
              <a:t>● Read Replica:</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Asynchronously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Promote Read-Replica to Primary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Increase Read capacity</a:t>
            </a:r>
            <a:endParaRPr sz="1200">
              <a:solidFill>
                <a:schemeClr val="dk1"/>
              </a:solidFill>
            </a:endParaRPr>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a:p>
            <a:pPr indent="0" lvl="0" marL="0" rtl="0" algn="l">
              <a:lnSpc>
                <a:spcPct val="150000"/>
              </a:lnSpc>
              <a:spcBef>
                <a:spcPts val="0"/>
              </a:spcBef>
              <a:spcAft>
                <a:spcPts val="0"/>
              </a:spcAft>
              <a:buNone/>
            </a:pPr>
            <a:r>
              <a:t/>
            </a:r>
            <a:endParaRPr b="1" sz="1200"/>
          </a:p>
        </p:txBody>
      </p:sp>
      <p:pic>
        <p:nvPicPr>
          <p:cNvPr id="1019" name="Google Shape;1019;p140"/>
          <p:cNvPicPr preferRelativeResize="0"/>
          <p:nvPr/>
        </p:nvPicPr>
        <p:blipFill>
          <a:blip r:embed="rId3">
            <a:alphaModFix/>
          </a:blip>
          <a:stretch>
            <a:fillRect/>
          </a:stretch>
        </p:blipFill>
        <p:spPr>
          <a:xfrm>
            <a:off x="4671819" y="526100"/>
            <a:ext cx="3703556" cy="1716675"/>
          </a:xfrm>
          <a:prstGeom prst="rect">
            <a:avLst/>
          </a:prstGeom>
          <a:noFill/>
          <a:ln>
            <a:noFill/>
          </a:ln>
        </p:spPr>
      </p:pic>
      <p:pic>
        <p:nvPicPr>
          <p:cNvPr id="1020" name="Google Shape;1020;p140"/>
          <p:cNvPicPr preferRelativeResize="0"/>
          <p:nvPr/>
        </p:nvPicPr>
        <p:blipFill>
          <a:blip r:embed="rId4">
            <a:alphaModFix/>
          </a:blip>
          <a:stretch>
            <a:fillRect/>
          </a:stretch>
        </p:blipFill>
        <p:spPr>
          <a:xfrm>
            <a:off x="4980056" y="2318975"/>
            <a:ext cx="3095119" cy="2220225"/>
          </a:xfrm>
          <a:prstGeom prst="rect">
            <a:avLst/>
          </a:prstGeom>
          <a:noFill/>
          <a:ln>
            <a:noFill/>
          </a:ln>
        </p:spPr>
      </p:pic>
      <p:sp>
        <p:nvSpPr>
          <p:cNvPr id="1021" name="Google Shape;1021;p140"/>
          <p:cNvSpPr txBox="1"/>
          <p:nvPr/>
        </p:nvSpPr>
        <p:spPr>
          <a:xfrm>
            <a:off x="836800" y="4192200"/>
            <a:ext cx="5766600" cy="73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u="sng">
                <a:solidFill>
                  <a:schemeClr val="accent5"/>
                </a:solidFill>
                <a:hlinkClick r:id="rId5">
                  <a:extLst>
                    <a:ext uri="{A12FA001-AC4F-418D-AE19-62706E023703}">
                      <ahyp:hlinkClr val="tx"/>
                    </a:ext>
                  </a:extLst>
                </a:hlinkClick>
              </a:rPr>
              <a:t>Amazon Aurora with Multi-Master</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Read and write data to multiple database instances in a cluster</a:t>
            </a:r>
            <a:endParaRPr b="1" sz="12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4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RDS Aurora &amp; MySQL: Read Replicas</a:t>
            </a:r>
            <a:endParaRPr b="1"/>
          </a:p>
        </p:txBody>
      </p:sp>
      <p:pic>
        <p:nvPicPr>
          <p:cNvPr id="1027" name="Google Shape;1027;p141"/>
          <p:cNvPicPr preferRelativeResize="0"/>
          <p:nvPr/>
        </p:nvPicPr>
        <p:blipFill>
          <a:blip r:embed="rId3">
            <a:alphaModFix/>
          </a:blip>
          <a:stretch>
            <a:fillRect/>
          </a:stretch>
        </p:blipFill>
        <p:spPr>
          <a:xfrm>
            <a:off x="364325" y="1166275"/>
            <a:ext cx="8467350" cy="2963075"/>
          </a:xfrm>
          <a:prstGeom prst="rect">
            <a:avLst/>
          </a:prstGeom>
          <a:noFill/>
          <a:ln>
            <a:noFill/>
          </a:ln>
        </p:spPr>
      </p:pic>
      <p:sp>
        <p:nvSpPr>
          <p:cNvPr id="1028" name="Google Shape;1028;p141"/>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https://aws.amazon.com/rds/aurora/faqs/</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56" name="Google Shape;156;p2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LAN (Local Network)?</a:t>
            </a:r>
            <a:endParaRPr b="1"/>
          </a:p>
        </p:txBody>
      </p:sp>
      <p:pic>
        <p:nvPicPr>
          <p:cNvPr id="157" name="Google Shape;157;p25"/>
          <p:cNvPicPr preferRelativeResize="0"/>
          <p:nvPr/>
        </p:nvPicPr>
        <p:blipFill>
          <a:blip r:embed="rId4">
            <a:alphaModFix/>
          </a:blip>
          <a:stretch>
            <a:fillRect/>
          </a:stretch>
        </p:blipFill>
        <p:spPr>
          <a:xfrm>
            <a:off x="2634599" y="747825"/>
            <a:ext cx="3874800" cy="3647850"/>
          </a:xfrm>
          <a:prstGeom prst="rect">
            <a:avLst/>
          </a:prstGeom>
          <a:noFill/>
          <a:ln>
            <a:noFill/>
          </a:ln>
        </p:spPr>
      </p:pic>
      <p:sp>
        <p:nvSpPr>
          <p:cNvPr id="158" name="Google Shape;158;p25"/>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rgbClr val="FF00FF"/>
                </a:solidFill>
              </a:rPr>
              <a:t>● </a:t>
            </a:r>
            <a:r>
              <a:rPr b="1" lang="en" sz="1200">
                <a:solidFill>
                  <a:srgbClr val="FF00FF"/>
                </a:solidFill>
              </a:rPr>
              <a:t>How to Connect Head Office &amp; Branch?</a:t>
            </a:r>
            <a:endParaRPr b="1" sz="1200">
              <a:solidFill>
                <a:srgbClr val="FF00FF"/>
              </a:solidFil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42"/>
          <p:cNvSpPr txBox="1"/>
          <p:nvPr/>
        </p:nvSpPr>
        <p:spPr>
          <a:xfrm>
            <a:off x="1819650" y="2274750"/>
            <a:ext cx="55047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AWS </a:t>
            </a:r>
            <a:r>
              <a:rPr b="1" lang="en" sz="2400">
                <a:solidFill>
                  <a:srgbClr val="4A86E8"/>
                </a:solidFill>
              </a:rPr>
              <a:t>DynamoDB</a:t>
            </a:r>
            <a:endParaRPr b="1" sz="2400"/>
          </a:p>
        </p:txBody>
      </p:sp>
      <p:pic>
        <p:nvPicPr>
          <p:cNvPr id="1034" name="Google Shape;1034;p142"/>
          <p:cNvPicPr preferRelativeResize="0"/>
          <p:nvPr/>
        </p:nvPicPr>
        <p:blipFill rotWithShape="1">
          <a:blip r:embed="rId3">
            <a:alphaModFix/>
          </a:blip>
          <a:srcRect b="0" l="0" r="0" t="0"/>
          <a:stretch/>
        </p:blipFill>
        <p:spPr>
          <a:xfrm>
            <a:off x="240475" y="91450"/>
            <a:ext cx="2105025" cy="2714625"/>
          </a:xfrm>
          <a:prstGeom prst="rect">
            <a:avLst/>
          </a:prstGeom>
          <a:noFill/>
          <a:ln>
            <a:noFill/>
          </a:ln>
        </p:spPr>
      </p:pic>
      <p:pic>
        <p:nvPicPr>
          <p:cNvPr id="1035" name="Google Shape;1035;p142"/>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4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041" name="Google Shape;1041;p143"/>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a:t>
            </a:r>
            <a:endParaRPr b="1">
              <a:solidFill>
                <a:schemeClr val="dk1"/>
              </a:solidFill>
            </a:endParaRPr>
          </a:p>
        </p:txBody>
      </p:sp>
      <p:sp>
        <p:nvSpPr>
          <p:cNvPr id="1042" name="Google Shape;1042;p143"/>
          <p:cNvSpPr txBox="1"/>
          <p:nvPr/>
        </p:nvSpPr>
        <p:spPr>
          <a:xfrm>
            <a:off x="836800" y="908525"/>
            <a:ext cx="7662900" cy="3109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Fully managed NoSQL database</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Can scale up and down depending on demand without downtime or performance degradation</a:t>
            </a:r>
            <a:endParaRPr sz="1200"/>
          </a:p>
          <a:p>
            <a:pPr indent="-304800" lvl="1" marL="914400" rtl="0" algn="l">
              <a:lnSpc>
                <a:spcPct val="115000"/>
              </a:lnSpc>
              <a:spcBef>
                <a:spcPts val="0"/>
              </a:spcBef>
              <a:spcAft>
                <a:spcPts val="0"/>
              </a:spcAft>
              <a:buSzPts val="1200"/>
              <a:buChar char="○"/>
            </a:pPr>
            <a:r>
              <a:rPr lang="en" sz="1200"/>
              <a:t>Manage data, not hardware or software</a:t>
            </a:r>
            <a:endParaRPr sz="1200"/>
          </a:p>
          <a:p>
            <a:pPr indent="-304800" lvl="1" marL="914400" rtl="0" algn="l">
              <a:lnSpc>
                <a:spcPct val="115000"/>
              </a:lnSpc>
              <a:spcBef>
                <a:spcPts val="0"/>
              </a:spcBef>
              <a:spcAft>
                <a:spcPts val="0"/>
              </a:spcAft>
              <a:buSzPts val="1200"/>
              <a:buChar char="○"/>
            </a:pPr>
            <a:r>
              <a:rPr lang="en" sz="1200"/>
              <a:t>Built-in monitoring</a:t>
            </a:r>
            <a:endParaRPr sz="1200"/>
          </a:p>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Consistent and fast performance</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Data is stored on fast SSDs</a:t>
            </a:r>
            <a:endParaRPr sz="1200"/>
          </a:p>
          <a:p>
            <a:pPr indent="-304800" lvl="1" marL="914400" rtl="0" algn="l">
              <a:lnSpc>
                <a:spcPct val="115000"/>
              </a:lnSpc>
              <a:spcBef>
                <a:spcPts val="0"/>
              </a:spcBef>
              <a:spcAft>
                <a:spcPts val="0"/>
              </a:spcAft>
              <a:buSzPts val="1200"/>
              <a:buChar char="○"/>
            </a:pPr>
            <a:r>
              <a:rPr lang="en" sz="1200"/>
              <a:t>You control performance through read/write capacity</a:t>
            </a:r>
            <a:endParaRPr sz="1200"/>
          </a:p>
          <a:p>
            <a:pPr indent="-304800" lvl="1" marL="914400" rtl="0" algn="l">
              <a:lnSpc>
                <a:spcPct val="115000"/>
              </a:lnSpc>
              <a:spcBef>
                <a:spcPts val="0"/>
              </a:spcBef>
              <a:spcAft>
                <a:spcPts val="0"/>
              </a:spcAft>
              <a:buSzPts val="1200"/>
              <a:buChar char="○"/>
            </a:pPr>
            <a:r>
              <a:rPr lang="en" sz="1200"/>
              <a:t>Can spread out load across servers and tables</a:t>
            </a:r>
            <a:endParaRPr sz="1200"/>
          </a:p>
          <a:p>
            <a:pPr indent="-304800" lvl="1" marL="914400" rtl="0" algn="l">
              <a:lnSpc>
                <a:spcPct val="115000"/>
              </a:lnSpc>
              <a:spcBef>
                <a:spcPts val="0"/>
              </a:spcBef>
              <a:spcAft>
                <a:spcPts val="0"/>
              </a:spcAft>
              <a:buSzPts val="1200"/>
              <a:buChar char="○"/>
            </a:pPr>
            <a:r>
              <a:rPr lang="en" sz="1200"/>
              <a:t>Replication across multiple availability zones in an AWS region (high availability)</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DynamoDB can be used via the </a:t>
            </a:r>
            <a:r>
              <a:rPr b="1" lang="en" sz="1200">
                <a:solidFill>
                  <a:srgbClr val="FF9900"/>
                </a:solidFill>
              </a:rPr>
              <a:t>AWS Console or API</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Multi-language support through SDKs (JavaScript, PHP, Python, mobile, etc...)</a:t>
            </a:r>
            <a:endParaRPr sz="1200"/>
          </a:p>
          <a:p>
            <a:pPr indent="-304800" lvl="1" marL="914400" rtl="0" algn="l">
              <a:lnSpc>
                <a:spcPct val="115000"/>
              </a:lnSpc>
              <a:spcBef>
                <a:spcPts val="0"/>
              </a:spcBef>
              <a:spcAft>
                <a:spcPts val="0"/>
              </a:spcAft>
              <a:buSzPts val="1200"/>
              <a:buChar char="○"/>
            </a:pPr>
            <a:r>
              <a:rPr lang="en" sz="1200"/>
              <a:t>Build-in features that speed up development</a:t>
            </a:r>
            <a:endParaRPr sz="1200"/>
          </a:p>
          <a:p>
            <a:pPr indent="-304800" lvl="1" marL="914400" rtl="0" algn="l">
              <a:lnSpc>
                <a:spcPct val="115000"/>
              </a:lnSpc>
              <a:spcBef>
                <a:spcPts val="0"/>
              </a:spcBef>
              <a:spcAft>
                <a:spcPts val="0"/>
              </a:spcAft>
              <a:buSzPts val="1200"/>
              <a:buChar char="○"/>
            </a:pPr>
            <a:r>
              <a:rPr lang="en" sz="1200"/>
              <a:t>Command line interface</a:t>
            </a:r>
            <a:endParaRPr sz="12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4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048" name="Google Shape;1048;p144"/>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Architecture</a:t>
            </a:r>
            <a:endParaRPr b="1">
              <a:solidFill>
                <a:schemeClr val="dk1"/>
              </a:solidFill>
            </a:endParaRPr>
          </a:p>
        </p:txBody>
      </p:sp>
      <p:pic>
        <p:nvPicPr>
          <p:cNvPr id="1049" name="Google Shape;1049;p144"/>
          <p:cNvPicPr preferRelativeResize="0"/>
          <p:nvPr/>
        </p:nvPicPr>
        <p:blipFill>
          <a:blip r:embed="rId3">
            <a:alphaModFix/>
          </a:blip>
          <a:stretch>
            <a:fillRect/>
          </a:stretch>
        </p:blipFill>
        <p:spPr>
          <a:xfrm>
            <a:off x="605438" y="832325"/>
            <a:ext cx="7933131" cy="39301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4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055" name="Google Shape;1055;p145"/>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Architecture</a:t>
            </a:r>
            <a:endParaRPr b="1">
              <a:solidFill>
                <a:schemeClr val="dk1"/>
              </a:solidFill>
            </a:endParaRPr>
          </a:p>
        </p:txBody>
      </p:sp>
      <p:pic>
        <p:nvPicPr>
          <p:cNvPr id="1056" name="Google Shape;1056;p145"/>
          <p:cNvPicPr preferRelativeResize="0"/>
          <p:nvPr/>
        </p:nvPicPr>
        <p:blipFill rotWithShape="1">
          <a:blip r:embed="rId3">
            <a:alphaModFix/>
          </a:blip>
          <a:srcRect b="0" l="0" r="0" t="0"/>
          <a:stretch/>
        </p:blipFill>
        <p:spPr>
          <a:xfrm>
            <a:off x="1827575" y="1744025"/>
            <a:ext cx="2105025" cy="2714625"/>
          </a:xfrm>
          <a:prstGeom prst="rect">
            <a:avLst/>
          </a:prstGeom>
          <a:noFill/>
          <a:ln>
            <a:noFill/>
          </a:ln>
        </p:spPr>
      </p:pic>
      <p:sp>
        <p:nvSpPr>
          <p:cNvPr id="1057" name="Google Shape;1057;p145"/>
          <p:cNvSpPr txBox="1"/>
          <p:nvPr/>
        </p:nvSpPr>
        <p:spPr>
          <a:xfrm>
            <a:off x="836800" y="908525"/>
            <a:ext cx="5820900" cy="835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Tables</a:t>
            </a:r>
            <a:r>
              <a:rPr b="1" lang="en" sz="1200">
                <a:solidFill>
                  <a:srgbClr val="FF9900"/>
                </a:solidFill>
              </a:rPr>
              <a:t> replicated across 3 AZ</a:t>
            </a:r>
            <a:r>
              <a:rPr lang="en" sz="1200">
                <a:solidFill>
                  <a:schemeClr val="dk1"/>
                </a:solidFill>
              </a:rPr>
              <a:t> by default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t>Cross region replication using </a:t>
            </a:r>
            <a:r>
              <a:rPr b="1" lang="en" sz="1200">
                <a:solidFill>
                  <a:srgbClr val="FF9900"/>
                </a:solidFill>
              </a:rPr>
              <a:t>DynamoDB Streams</a:t>
            </a:r>
            <a:r>
              <a:rPr lang="en" sz="1200"/>
              <a:t> and the</a:t>
            </a:r>
            <a:r>
              <a:rPr b="1" lang="en" sz="1200">
                <a:solidFill>
                  <a:srgbClr val="FF9900"/>
                </a:solidFill>
              </a:rPr>
              <a:t> Cross Region Replication Library</a:t>
            </a:r>
            <a:r>
              <a:rPr lang="en" sz="1200"/>
              <a:t> available on github</a:t>
            </a:r>
            <a:endParaRPr sz="1200">
              <a:solidFill>
                <a:schemeClr val="dk1"/>
              </a:solidFill>
            </a:endParaRPr>
          </a:p>
        </p:txBody>
      </p:sp>
      <p:sp>
        <p:nvSpPr>
          <p:cNvPr id="1058" name="Google Shape;1058;p145"/>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4"/>
              </a:rPr>
              <a:t>https://github.com/awslabs/dynamodb-cross-region-library</a:t>
            </a:r>
            <a:r>
              <a:rPr b="1" lang="en"/>
              <a:t> </a:t>
            </a:r>
            <a:endParaRPr b="1"/>
          </a:p>
        </p:txBody>
      </p:sp>
      <p:pic>
        <p:nvPicPr>
          <p:cNvPr id="1059" name="Google Shape;1059;p145"/>
          <p:cNvPicPr preferRelativeResize="0"/>
          <p:nvPr/>
        </p:nvPicPr>
        <p:blipFill>
          <a:blip r:embed="rId5">
            <a:alphaModFix/>
          </a:blip>
          <a:stretch>
            <a:fillRect/>
          </a:stretch>
        </p:blipFill>
        <p:spPr>
          <a:xfrm>
            <a:off x="6782050" y="328323"/>
            <a:ext cx="1324500" cy="448685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4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065" name="Google Shape;1065;p146"/>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Primary Key</a:t>
            </a:r>
            <a:endParaRPr b="1">
              <a:solidFill>
                <a:schemeClr val="dk1"/>
              </a:solidFill>
            </a:endParaRPr>
          </a:p>
        </p:txBody>
      </p:sp>
      <p:sp>
        <p:nvSpPr>
          <p:cNvPr id="1066" name="Google Shape;1066;p146"/>
          <p:cNvSpPr txBox="1"/>
          <p:nvPr/>
        </p:nvSpPr>
        <p:spPr>
          <a:xfrm>
            <a:off x="836800" y="908525"/>
            <a:ext cx="7662900" cy="1438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Partition Key (also known as hash attribute)</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Simple primary key composed of one attribute</a:t>
            </a:r>
            <a:endParaRPr sz="1200"/>
          </a:p>
          <a:p>
            <a:pPr indent="-304800" lvl="1" marL="914400" rtl="0" algn="l">
              <a:lnSpc>
                <a:spcPct val="115000"/>
              </a:lnSpc>
              <a:spcBef>
                <a:spcPts val="0"/>
              </a:spcBef>
              <a:spcAft>
                <a:spcPts val="0"/>
              </a:spcAft>
              <a:buSzPts val="1200"/>
              <a:buChar char="○"/>
            </a:pPr>
            <a:r>
              <a:rPr lang="en" sz="1200"/>
              <a:t>Used to retrieve data; Must be unique</a:t>
            </a:r>
            <a:endParaRPr sz="1200"/>
          </a:p>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Partition and Sort (also known as range attribute) key</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Composite primary key composed of two attributes: the partition key and sort key</a:t>
            </a:r>
            <a:endParaRPr sz="1200"/>
          </a:p>
          <a:p>
            <a:pPr indent="-304800" lvl="1" marL="914400" rtl="0" algn="l">
              <a:lnSpc>
                <a:spcPct val="115000"/>
              </a:lnSpc>
              <a:spcBef>
                <a:spcPts val="0"/>
              </a:spcBef>
              <a:spcAft>
                <a:spcPts val="0"/>
              </a:spcAft>
              <a:buSzPts val="1200"/>
              <a:buChar char="○"/>
            </a:pPr>
            <a:r>
              <a:rPr lang="en" sz="1200"/>
              <a:t>Can have the same partition key, but must have a different sort key</a:t>
            </a:r>
            <a:endParaRPr sz="1200"/>
          </a:p>
        </p:txBody>
      </p:sp>
      <p:pic>
        <p:nvPicPr>
          <p:cNvPr id="1067" name="Google Shape;1067;p146"/>
          <p:cNvPicPr preferRelativeResize="0"/>
          <p:nvPr/>
        </p:nvPicPr>
        <p:blipFill>
          <a:blip r:embed="rId3">
            <a:alphaModFix/>
          </a:blip>
          <a:stretch>
            <a:fillRect/>
          </a:stretch>
        </p:blipFill>
        <p:spPr>
          <a:xfrm>
            <a:off x="2276987" y="2271725"/>
            <a:ext cx="4590024" cy="278845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4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073" name="Google Shape;1073;p147"/>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Limit</a:t>
            </a:r>
            <a:endParaRPr b="1">
              <a:solidFill>
                <a:schemeClr val="dk1"/>
              </a:solidFill>
            </a:endParaRPr>
          </a:p>
        </p:txBody>
      </p:sp>
      <p:sp>
        <p:nvSpPr>
          <p:cNvPr id="1074" name="Google Shape;1074;p147"/>
          <p:cNvSpPr txBox="1"/>
          <p:nvPr/>
        </p:nvSpPr>
        <p:spPr>
          <a:xfrm>
            <a:off x="836800" y="908525"/>
            <a:ext cx="7662900" cy="3238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256 tables per region (can be increased on request)</a:t>
            </a:r>
            <a:endParaRPr sz="1200"/>
          </a:p>
          <a:p>
            <a:pPr indent="-304800" lvl="0" marL="457200" rtl="0" algn="l">
              <a:lnSpc>
                <a:spcPct val="115000"/>
              </a:lnSpc>
              <a:spcBef>
                <a:spcPts val="0"/>
              </a:spcBef>
              <a:spcAft>
                <a:spcPts val="0"/>
              </a:spcAft>
              <a:buSzPts val="1200"/>
              <a:buChar char="●"/>
            </a:pPr>
            <a:r>
              <a:rPr b="1" lang="en" sz="1200">
                <a:solidFill>
                  <a:srgbClr val="FF9900"/>
                </a:solidFill>
              </a:rPr>
              <a:t>Partition key length</a:t>
            </a:r>
            <a:r>
              <a:rPr lang="en" sz="1200"/>
              <a:t>: 2048 bytes maximum, 1 byte minimum</a:t>
            </a:r>
            <a:endParaRPr sz="1200"/>
          </a:p>
          <a:p>
            <a:pPr indent="-304800" lvl="0" marL="457200" rtl="0" algn="l">
              <a:lnSpc>
                <a:spcPct val="115000"/>
              </a:lnSpc>
              <a:spcBef>
                <a:spcPts val="0"/>
              </a:spcBef>
              <a:spcAft>
                <a:spcPts val="0"/>
              </a:spcAft>
              <a:buSzPts val="1200"/>
              <a:buChar char="●"/>
            </a:pPr>
            <a:r>
              <a:rPr b="1" lang="en" sz="1200">
                <a:solidFill>
                  <a:srgbClr val="FF9900"/>
                </a:solidFill>
              </a:rPr>
              <a:t>Sort key length</a:t>
            </a:r>
            <a:r>
              <a:rPr lang="en" sz="1200"/>
              <a:t>: 1024 bytes maximum, 1 byte minimum</a:t>
            </a:r>
            <a:endParaRPr sz="1200"/>
          </a:p>
          <a:p>
            <a:pPr indent="-304800" lvl="0" marL="457200" rtl="0" algn="l">
              <a:lnSpc>
                <a:spcPct val="115000"/>
              </a:lnSpc>
              <a:spcBef>
                <a:spcPts val="0"/>
              </a:spcBef>
              <a:spcAft>
                <a:spcPts val="0"/>
              </a:spcAft>
              <a:buSzPts val="1200"/>
              <a:buChar char="●"/>
            </a:pPr>
            <a:r>
              <a:rPr b="1" lang="en" sz="1200">
                <a:solidFill>
                  <a:srgbClr val="FF9900"/>
                </a:solidFill>
              </a:rPr>
              <a:t>Item size</a:t>
            </a:r>
            <a:r>
              <a:rPr lang="en" sz="1200"/>
              <a:t>: 400KB including attribute name and value</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Up to </a:t>
            </a:r>
            <a:r>
              <a:rPr b="1" lang="en" sz="1200">
                <a:solidFill>
                  <a:srgbClr val="FF9900"/>
                </a:solidFill>
              </a:rPr>
              <a:t>10 CreateTable, UpdateTable, and DeleteTable</a:t>
            </a:r>
            <a:r>
              <a:rPr lang="en" sz="1200"/>
              <a:t> actions running simultaneously</a:t>
            </a:r>
            <a:endParaRPr sz="1200"/>
          </a:p>
          <a:p>
            <a:pPr indent="-304800" lvl="1" marL="914400" rtl="0" algn="l">
              <a:lnSpc>
                <a:spcPct val="115000"/>
              </a:lnSpc>
              <a:spcBef>
                <a:spcPts val="0"/>
              </a:spcBef>
              <a:spcAft>
                <a:spcPts val="0"/>
              </a:spcAft>
              <a:buSzPts val="1200"/>
              <a:buChar char="○"/>
            </a:pPr>
            <a:r>
              <a:rPr lang="en" sz="1200"/>
              <a:t>A single BatchGetItem operation can get a maximum of 100 items</a:t>
            </a:r>
            <a:endParaRPr sz="1200"/>
          </a:p>
          <a:p>
            <a:pPr indent="-304800" lvl="1" marL="914400" rtl="0" algn="l">
              <a:lnSpc>
                <a:spcPct val="115000"/>
              </a:lnSpc>
              <a:spcBef>
                <a:spcPts val="0"/>
              </a:spcBef>
              <a:spcAft>
                <a:spcPts val="0"/>
              </a:spcAft>
              <a:buSzPts val="1200"/>
              <a:buChar char="○"/>
            </a:pPr>
            <a:r>
              <a:rPr lang="en" sz="1200"/>
              <a:t>Must be &lt; 16MB in size</a:t>
            </a:r>
            <a:endParaRPr sz="1200"/>
          </a:p>
          <a:p>
            <a:pPr indent="-304800" lvl="0" marL="457200" rtl="0" algn="l">
              <a:lnSpc>
                <a:spcPct val="115000"/>
              </a:lnSpc>
              <a:spcBef>
                <a:spcPts val="0"/>
              </a:spcBef>
              <a:spcAft>
                <a:spcPts val="0"/>
              </a:spcAft>
              <a:buSzPts val="1200"/>
              <a:buChar char="●"/>
            </a:pPr>
            <a:r>
              <a:rPr lang="en" sz="1200"/>
              <a:t>A single</a:t>
            </a:r>
            <a:r>
              <a:rPr b="1" lang="en" sz="1200">
                <a:solidFill>
                  <a:srgbClr val="FF9900"/>
                </a:solidFill>
              </a:rPr>
              <a:t> BatchWriteItem</a:t>
            </a:r>
            <a:r>
              <a:rPr lang="en" sz="1200"/>
              <a:t> operation can contain up to 25 PutItem or DeleteItem requests</a:t>
            </a:r>
            <a:endParaRPr sz="1200"/>
          </a:p>
          <a:p>
            <a:pPr indent="-304800" lvl="1" marL="914400" rtl="0" algn="l">
              <a:lnSpc>
                <a:spcPct val="115000"/>
              </a:lnSpc>
              <a:spcBef>
                <a:spcPts val="0"/>
              </a:spcBef>
              <a:spcAft>
                <a:spcPts val="0"/>
              </a:spcAft>
              <a:buSzPts val="1200"/>
              <a:buChar char="○"/>
            </a:pPr>
            <a:r>
              <a:rPr lang="en" sz="1200"/>
              <a:t>Total size of all items must be &lt; 16 MB</a:t>
            </a:r>
            <a:endParaRPr sz="1200"/>
          </a:p>
          <a:p>
            <a:pPr indent="-304800" lvl="0" marL="457200" rtl="0" algn="l">
              <a:lnSpc>
                <a:spcPct val="115000"/>
              </a:lnSpc>
              <a:spcBef>
                <a:spcPts val="0"/>
              </a:spcBef>
              <a:spcAft>
                <a:spcPts val="0"/>
              </a:spcAft>
              <a:buSzPts val="1200"/>
              <a:buChar char="●"/>
            </a:pPr>
            <a:r>
              <a:rPr b="1" lang="en" sz="1200">
                <a:solidFill>
                  <a:srgbClr val="FF9900"/>
                </a:solidFill>
              </a:rPr>
              <a:t>Query and Scan</a:t>
            </a:r>
            <a:r>
              <a:rPr lang="en" sz="1200"/>
              <a:t> result set is limited to 1 MB of data per call</a:t>
            </a:r>
            <a:endParaRPr sz="1200"/>
          </a:p>
          <a:p>
            <a:pPr indent="-304800" lvl="1" marL="914400" rtl="0" algn="l">
              <a:lnSpc>
                <a:spcPct val="115000"/>
              </a:lnSpc>
              <a:spcBef>
                <a:spcPts val="0"/>
              </a:spcBef>
              <a:spcAft>
                <a:spcPts val="0"/>
              </a:spcAft>
              <a:buClr>
                <a:srgbClr val="0000FF"/>
              </a:buClr>
              <a:buSzPts val="1200"/>
              <a:buChar char="○"/>
            </a:pPr>
            <a:r>
              <a:rPr lang="en" sz="1200">
                <a:solidFill>
                  <a:srgbClr val="0000FF"/>
                </a:solidFill>
              </a:rPr>
              <a:t>LastEvaluatedKey in the response can be used to retrieve more</a:t>
            </a:r>
            <a:endParaRPr sz="12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4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080" name="Google Shape;1080;p148"/>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RCU &amp; WCU</a:t>
            </a:r>
            <a:endParaRPr b="1">
              <a:solidFill>
                <a:schemeClr val="dk1"/>
              </a:solidFill>
            </a:endParaRPr>
          </a:p>
        </p:txBody>
      </p:sp>
      <p:sp>
        <p:nvSpPr>
          <p:cNvPr id="1081" name="Google Shape;1081;p148"/>
          <p:cNvSpPr txBox="1"/>
          <p:nvPr/>
        </p:nvSpPr>
        <p:spPr>
          <a:xfrm>
            <a:off x="836800" y="908525"/>
            <a:ext cx="7662900" cy="256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p>
        </p:txBody>
      </p:sp>
      <p:sp>
        <p:nvSpPr>
          <p:cNvPr id="1082" name="Google Shape;1082;p148"/>
          <p:cNvSpPr txBox="1"/>
          <p:nvPr/>
        </p:nvSpPr>
        <p:spPr>
          <a:xfrm>
            <a:off x="836800" y="908525"/>
            <a:ext cx="7723800" cy="3763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FF9900"/>
              </a:buClr>
              <a:buSzPts val="1200"/>
              <a:buChar char="●"/>
            </a:pPr>
            <a:r>
              <a:rPr b="1" lang="en" sz="1200">
                <a:solidFill>
                  <a:srgbClr val="FF9900"/>
                </a:solidFill>
                <a:highlight>
                  <a:srgbClr val="FFFFFF"/>
                </a:highlight>
              </a:rPr>
              <a:t>Provisioning Reads and Writes:</a:t>
            </a:r>
            <a:endParaRPr b="1" sz="1200">
              <a:solidFill>
                <a:srgbClr val="FF9900"/>
              </a:solidFill>
              <a:highlight>
                <a:srgbClr val="FFFFFF"/>
              </a:highlight>
            </a:endParaRPr>
          </a:p>
          <a:p>
            <a:pPr indent="-304800" lvl="1" marL="914400" rtl="0" algn="l">
              <a:lnSpc>
                <a:spcPct val="150000"/>
              </a:lnSpc>
              <a:spcBef>
                <a:spcPts val="0"/>
              </a:spcBef>
              <a:spcAft>
                <a:spcPts val="0"/>
              </a:spcAft>
              <a:buSzPts val="1200"/>
              <a:buFont typeface="Roboto"/>
              <a:buChar char="○"/>
            </a:pPr>
            <a:r>
              <a:rPr b="1" lang="en" sz="1200">
                <a:solidFill>
                  <a:srgbClr val="FF9900"/>
                </a:solidFill>
                <a:highlight>
                  <a:srgbClr val="FFFFFF"/>
                </a:highlight>
              </a:rPr>
              <a:t>Read Capacity Unit (RCU) </a:t>
            </a:r>
            <a:r>
              <a:rPr lang="en" sz="1200">
                <a:solidFill>
                  <a:srgbClr val="000000"/>
                </a:solidFill>
                <a:highlight>
                  <a:srgbClr val="FFFFFF"/>
                </a:highlight>
              </a:rPr>
              <a:t>provides</a:t>
            </a:r>
            <a:r>
              <a:rPr lang="en" sz="1200">
                <a:highlight>
                  <a:srgbClr val="FFFFFF"/>
                </a:highlight>
              </a:rPr>
              <a:t> one strongly consistent read (or two eventually consistent reads</a:t>
            </a:r>
            <a:r>
              <a:rPr lang="en" sz="1200">
                <a:solidFill>
                  <a:srgbClr val="000000"/>
                </a:solidFill>
                <a:highlight>
                  <a:srgbClr val="FFFFFF"/>
                </a:highlight>
              </a:rPr>
              <a:t>) per second for</a:t>
            </a:r>
            <a:r>
              <a:rPr b="1" lang="en" sz="1200">
                <a:highlight>
                  <a:srgbClr val="FFFFFF"/>
                </a:highlight>
              </a:rPr>
              <a:t> items &lt; 4KB </a:t>
            </a:r>
            <a:r>
              <a:rPr lang="en" sz="1200">
                <a:solidFill>
                  <a:srgbClr val="000000"/>
                </a:solidFill>
                <a:highlight>
                  <a:srgbClr val="FFFFFF"/>
                </a:highlight>
              </a:rPr>
              <a:t>in size.</a:t>
            </a:r>
            <a:endParaRPr sz="1200">
              <a:solidFill>
                <a:srgbClr val="000000"/>
              </a:solidFill>
              <a:highlight>
                <a:srgbClr val="FFFFFF"/>
              </a:highlight>
            </a:endParaRPr>
          </a:p>
          <a:p>
            <a:pPr indent="-304800" lvl="1" marL="914400" rtl="0" algn="l">
              <a:lnSpc>
                <a:spcPct val="150000"/>
              </a:lnSpc>
              <a:spcBef>
                <a:spcPts val="0"/>
              </a:spcBef>
              <a:spcAft>
                <a:spcPts val="0"/>
              </a:spcAft>
              <a:buSzPts val="1200"/>
              <a:buChar char="○"/>
            </a:pPr>
            <a:r>
              <a:rPr b="1" lang="en" sz="1200">
                <a:solidFill>
                  <a:srgbClr val="FF9900"/>
                </a:solidFill>
                <a:highlight>
                  <a:srgbClr val="FFFFFF"/>
                </a:highlight>
              </a:rPr>
              <a:t>Write Capacity Unit (WCU)</a:t>
            </a:r>
            <a:r>
              <a:rPr lang="en" sz="1200">
                <a:solidFill>
                  <a:srgbClr val="000000"/>
                </a:solidFill>
                <a:highlight>
                  <a:srgbClr val="FFFFFF"/>
                </a:highlight>
              </a:rPr>
              <a:t> </a:t>
            </a:r>
            <a:r>
              <a:rPr lang="en" sz="1200">
                <a:solidFill>
                  <a:srgbClr val="000000"/>
                </a:solidFill>
              </a:rPr>
              <a:t>pr</a:t>
            </a:r>
            <a:r>
              <a:rPr lang="en" sz="1200">
                <a:solidFill>
                  <a:srgbClr val="000000"/>
                </a:solidFill>
                <a:highlight>
                  <a:srgbClr val="FFFFFF"/>
                </a:highlight>
              </a:rPr>
              <a:t>ovide</a:t>
            </a:r>
            <a:r>
              <a:rPr lang="en" sz="1200">
                <a:highlight>
                  <a:srgbClr val="FFFFFF"/>
                </a:highlight>
              </a:rPr>
              <a:t>s one write per second for</a:t>
            </a:r>
            <a:r>
              <a:rPr b="1" lang="en" sz="1200">
                <a:highlight>
                  <a:srgbClr val="FFFFFF"/>
                </a:highlight>
              </a:rPr>
              <a:t> items &lt; 1KB </a:t>
            </a:r>
            <a:r>
              <a:rPr lang="en" sz="1200">
                <a:highlight>
                  <a:srgbClr val="FFFFFF"/>
                </a:highlight>
              </a:rPr>
              <a:t>in size.</a:t>
            </a:r>
            <a:endParaRPr sz="1200">
              <a:highlight>
                <a:srgbClr val="FFFFFF"/>
              </a:highlight>
            </a:endParaRPr>
          </a:p>
          <a:p>
            <a:pPr indent="-304800" lvl="0" marL="457200" rtl="0" algn="l">
              <a:lnSpc>
                <a:spcPct val="150000"/>
              </a:lnSpc>
              <a:spcBef>
                <a:spcPts val="0"/>
              </a:spcBef>
              <a:spcAft>
                <a:spcPts val="0"/>
              </a:spcAft>
              <a:buClr>
                <a:srgbClr val="FF9900"/>
              </a:buClr>
              <a:buSzPts val="1200"/>
              <a:buChar char="●"/>
            </a:pPr>
            <a:r>
              <a:rPr b="1" lang="en" sz="1200">
                <a:solidFill>
                  <a:srgbClr val="FF9900"/>
                </a:solidFill>
                <a:highlight>
                  <a:srgbClr val="FFFFFF"/>
                </a:highlight>
              </a:rPr>
              <a:t>Partition:</a:t>
            </a:r>
            <a:endParaRPr sz="1200">
              <a:highlight>
                <a:srgbClr val="FFFFFF"/>
              </a:highlight>
            </a:endParaRPr>
          </a:p>
          <a:p>
            <a:pPr indent="-304800" lvl="1" marL="914400" rtl="0" algn="l">
              <a:lnSpc>
                <a:spcPct val="150000"/>
              </a:lnSpc>
              <a:spcBef>
                <a:spcPts val="0"/>
              </a:spcBef>
              <a:spcAft>
                <a:spcPts val="0"/>
              </a:spcAft>
              <a:buSzPts val="1200"/>
              <a:buChar char="○"/>
            </a:pPr>
            <a:r>
              <a:rPr lang="en" sz="1200"/>
              <a:t>A partition is the storage building block of a DynamoDB table</a:t>
            </a:r>
            <a:endParaRPr sz="1200"/>
          </a:p>
          <a:p>
            <a:pPr indent="-304800" lvl="1" marL="914400" rtl="0" algn="l">
              <a:lnSpc>
                <a:spcPct val="150000"/>
              </a:lnSpc>
              <a:spcBef>
                <a:spcPts val="0"/>
              </a:spcBef>
              <a:spcAft>
                <a:spcPts val="0"/>
              </a:spcAft>
              <a:buSzPts val="1200"/>
              <a:buChar char="○"/>
            </a:pPr>
            <a:r>
              <a:rPr lang="en" sz="1200"/>
              <a:t>Data is split across partitions for scaling (provisioned throughput)</a:t>
            </a:r>
            <a:endParaRPr sz="1200"/>
          </a:p>
          <a:p>
            <a:pPr indent="-304800" lvl="1" marL="914400" rtl="0" algn="l">
              <a:lnSpc>
                <a:spcPct val="150000"/>
              </a:lnSpc>
              <a:spcBef>
                <a:spcPts val="0"/>
              </a:spcBef>
              <a:spcAft>
                <a:spcPts val="0"/>
              </a:spcAft>
              <a:buSzPts val="1200"/>
              <a:buChar char="○"/>
            </a:pPr>
            <a:r>
              <a:rPr lang="en" sz="1200"/>
              <a:t>Data spread according to:</a:t>
            </a:r>
            <a:endParaRPr sz="1200"/>
          </a:p>
          <a:p>
            <a:pPr indent="-304800" lvl="2" marL="1371600" rtl="0" algn="l">
              <a:lnSpc>
                <a:spcPct val="150000"/>
              </a:lnSpc>
              <a:spcBef>
                <a:spcPts val="0"/>
              </a:spcBef>
              <a:spcAft>
                <a:spcPts val="0"/>
              </a:spcAft>
              <a:buSzPts val="1200"/>
              <a:buChar char="■"/>
            </a:pPr>
            <a:r>
              <a:rPr lang="en" sz="1200"/>
              <a:t>Hash built on the Primary Key</a:t>
            </a:r>
            <a:endParaRPr sz="1200"/>
          </a:p>
          <a:p>
            <a:pPr indent="-304800" lvl="2" marL="1371600" rtl="0" algn="l">
              <a:lnSpc>
                <a:spcPct val="150000"/>
              </a:lnSpc>
              <a:spcBef>
                <a:spcPts val="0"/>
              </a:spcBef>
              <a:spcAft>
                <a:spcPts val="0"/>
              </a:spcAft>
              <a:buSzPts val="1200"/>
              <a:buChar char="■"/>
            </a:pPr>
            <a:r>
              <a:rPr lang="en" sz="1200"/>
              <a:t>Hash built on the Primary Key + Sort Key</a:t>
            </a:r>
            <a:endParaRPr sz="12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4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088" name="Google Shape;1088;p149"/>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Partitioning</a:t>
            </a:r>
            <a:endParaRPr b="1">
              <a:solidFill>
                <a:schemeClr val="dk1"/>
              </a:solidFill>
            </a:endParaRPr>
          </a:p>
        </p:txBody>
      </p:sp>
      <p:pic>
        <p:nvPicPr>
          <p:cNvPr id="1089" name="Google Shape;1089;p149"/>
          <p:cNvPicPr preferRelativeResize="0"/>
          <p:nvPr/>
        </p:nvPicPr>
        <p:blipFill>
          <a:blip r:embed="rId3">
            <a:alphaModFix/>
          </a:blip>
          <a:stretch>
            <a:fillRect/>
          </a:stretch>
        </p:blipFill>
        <p:spPr>
          <a:xfrm>
            <a:off x="5213575" y="1475114"/>
            <a:ext cx="3632650" cy="2675775"/>
          </a:xfrm>
          <a:prstGeom prst="rect">
            <a:avLst/>
          </a:prstGeom>
          <a:noFill/>
          <a:ln>
            <a:noFill/>
          </a:ln>
        </p:spPr>
      </p:pic>
      <p:pic>
        <p:nvPicPr>
          <p:cNvPr id="1090" name="Google Shape;1090;p149"/>
          <p:cNvPicPr preferRelativeResize="0"/>
          <p:nvPr/>
        </p:nvPicPr>
        <p:blipFill>
          <a:blip r:embed="rId4">
            <a:alphaModFix/>
          </a:blip>
          <a:stretch>
            <a:fillRect/>
          </a:stretch>
        </p:blipFill>
        <p:spPr>
          <a:xfrm>
            <a:off x="278950" y="1317438"/>
            <a:ext cx="4750180" cy="29911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5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096" name="Google Shape;1096;p150"/>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Partitioning</a:t>
            </a:r>
            <a:endParaRPr b="1">
              <a:solidFill>
                <a:schemeClr val="dk1"/>
              </a:solidFill>
            </a:endParaRPr>
          </a:p>
        </p:txBody>
      </p:sp>
      <p:sp>
        <p:nvSpPr>
          <p:cNvPr id="1097" name="Google Shape;1097;p150"/>
          <p:cNvSpPr txBox="1"/>
          <p:nvPr/>
        </p:nvSpPr>
        <p:spPr>
          <a:xfrm>
            <a:off x="836800" y="908525"/>
            <a:ext cx="7723800" cy="1039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chemeClr val="dk1"/>
                </a:solidFill>
                <a:highlight>
                  <a:schemeClr val="lt1"/>
                </a:highlight>
              </a:rPr>
              <a:t>A partition can support a maximum of </a:t>
            </a:r>
            <a:r>
              <a:rPr b="1" lang="en" sz="1200">
                <a:solidFill>
                  <a:srgbClr val="FF9900"/>
                </a:solidFill>
                <a:highlight>
                  <a:schemeClr val="lt1"/>
                </a:highlight>
              </a:rPr>
              <a:t>3000 RCUs</a:t>
            </a:r>
            <a:r>
              <a:rPr b="1" lang="en" sz="1200">
                <a:solidFill>
                  <a:schemeClr val="dk1"/>
                </a:solidFill>
                <a:highlight>
                  <a:schemeClr val="lt1"/>
                </a:highlight>
              </a:rPr>
              <a:t> OR </a:t>
            </a:r>
            <a:r>
              <a:rPr b="1" lang="en" sz="1200">
                <a:solidFill>
                  <a:srgbClr val="FF9900"/>
                </a:solidFill>
                <a:highlight>
                  <a:schemeClr val="lt1"/>
                </a:highlight>
              </a:rPr>
              <a:t>1000 WCUs</a:t>
            </a:r>
            <a:endParaRPr b="1" sz="1200">
              <a:solidFill>
                <a:srgbClr val="FF9900"/>
              </a:solidFill>
              <a:highlight>
                <a:schemeClr val="lt1"/>
              </a:highlight>
            </a:endParaRPr>
          </a:p>
          <a:p>
            <a:pPr indent="-304800" lvl="1" marL="914400" rtl="0" algn="l">
              <a:lnSpc>
                <a:spcPct val="115000"/>
              </a:lnSpc>
              <a:spcBef>
                <a:spcPts val="0"/>
              </a:spcBef>
              <a:spcAft>
                <a:spcPts val="0"/>
              </a:spcAft>
              <a:buSzPts val="1200"/>
              <a:buChar char="○"/>
            </a:pPr>
            <a:r>
              <a:rPr lang="en" sz="1200"/>
              <a:t>eg: If you provision 5500 RCUs and 1500 WCUs</a:t>
            </a:r>
            <a:endParaRPr sz="1200"/>
          </a:p>
          <a:p>
            <a:pPr indent="-304800" lvl="1" marL="914400" rtl="0" algn="l">
              <a:lnSpc>
                <a:spcPct val="115000"/>
              </a:lnSpc>
              <a:spcBef>
                <a:spcPts val="0"/>
              </a:spcBef>
              <a:spcAft>
                <a:spcPts val="0"/>
              </a:spcAft>
              <a:buSzPts val="1200"/>
              <a:buChar char="○"/>
            </a:pPr>
            <a:r>
              <a:rPr lang="en" sz="1200"/>
              <a:t>( 5500 / 3000 ) + ( 1500 / 1000 ) = 3.333 =&gt; 4 partitions</a:t>
            </a:r>
            <a:endParaRPr sz="1200">
              <a:highlight>
                <a:schemeClr val="lt1"/>
              </a:highlight>
            </a:endParaRPr>
          </a:p>
        </p:txBody>
      </p:sp>
      <p:sp>
        <p:nvSpPr>
          <p:cNvPr id="1098" name="Google Shape;1098;p150"/>
          <p:cNvSpPr txBox="1"/>
          <p:nvPr/>
        </p:nvSpPr>
        <p:spPr>
          <a:xfrm>
            <a:off x="836800" y="2957506"/>
            <a:ext cx="7723800" cy="815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chemeClr val="dk1"/>
                </a:solidFill>
                <a:highlight>
                  <a:schemeClr val="lt1"/>
                </a:highlight>
              </a:rPr>
              <a:t>Can hold approximately </a:t>
            </a:r>
            <a:r>
              <a:rPr b="1" lang="en" sz="1200">
                <a:solidFill>
                  <a:srgbClr val="FF9900"/>
                </a:solidFill>
                <a:highlight>
                  <a:schemeClr val="lt1"/>
                </a:highlight>
              </a:rPr>
              <a:t>10GB</a:t>
            </a:r>
            <a:r>
              <a:rPr b="1" lang="en" sz="1200">
                <a:solidFill>
                  <a:schemeClr val="dk1"/>
                </a:solidFill>
                <a:highlight>
                  <a:schemeClr val="lt1"/>
                </a:highlight>
              </a:rPr>
              <a:t> of data</a:t>
            </a:r>
            <a:endParaRPr b="1" sz="1200">
              <a:solidFill>
                <a:schemeClr val="dk1"/>
              </a:solidFill>
              <a:highlight>
                <a:schemeClr val="lt1"/>
              </a:highlight>
            </a:endParaRPr>
          </a:p>
          <a:p>
            <a:pPr indent="-304800" lvl="1" marL="914400" rtl="0" algn="l">
              <a:lnSpc>
                <a:spcPct val="115000"/>
              </a:lnSpc>
              <a:spcBef>
                <a:spcPts val="0"/>
              </a:spcBef>
              <a:spcAft>
                <a:spcPts val="0"/>
              </a:spcAft>
              <a:buClr>
                <a:schemeClr val="dk1"/>
              </a:buClr>
              <a:buSzPts val="1200"/>
              <a:buChar char="○"/>
            </a:pPr>
            <a:r>
              <a:rPr lang="en" sz="1200"/>
              <a:t>eg: If you provision for 45 GB of data</a:t>
            </a:r>
            <a:endParaRPr sz="1200"/>
          </a:p>
          <a:p>
            <a:pPr indent="-304800" lvl="1" marL="914400" rtl="0" algn="l">
              <a:lnSpc>
                <a:spcPct val="115000"/>
              </a:lnSpc>
              <a:spcBef>
                <a:spcPts val="0"/>
              </a:spcBef>
              <a:spcAft>
                <a:spcPts val="0"/>
              </a:spcAft>
              <a:buClr>
                <a:schemeClr val="dk1"/>
              </a:buClr>
              <a:buSzPts val="1200"/>
              <a:buChar char="○"/>
            </a:pPr>
            <a:r>
              <a:rPr lang="en" sz="1200"/>
              <a:t>( 45/10 ) = 4.5 =&gt; 5 partitions</a:t>
            </a:r>
            <a:endParaRPr sz="1200">
              <a:solidFill>
                <a:schemeClr val="dk1"/>
              </a:solidFill>
              <a:highlight>
                <a:schemeClr val="lt1"/>
              </a:highlight>
            </a:endParaRPr>
          </a:p>
        </p:txBody>
      </p:sp>
      <p:pic>
        <p:nvPicPr>
          <p:cNvPr id="1099" name="Google Shape;1099;p150"/>
          <p:cNvPicPr preferRelativeResize="0"/>
          <p:nvPr/>
        </p:nvPicPr>
        <p:blipFill>
          <a:blip r:embed="rId3">
            <a:alphaModFix/>
          </a:blip>
          <a:stretch>
            <a:fillRect/>
          </a:stretch>
        </p:blipFill>
        <p:spPr>
          <a:xfrm>
            <a:off x="2337825" y="1703025"/>
            <a:ext cx="4468339" cy="1126600"/>
          </a:xfrm>
          <a:prstGeom prst="rect">
            <a:avLst/>
          </a:prstGeom>
          <a:noFill/>
          <a:ln>
            <a:noFill/>
          </a:ln>
        </p:spPr>
      </p:pic>
      <p:pic>
        <p:nvPicPr>
          <p:cNvPr id="1100" name="Google Shape;1100;p150"/>
          <p:cNvPicPr preferRelativeResize="0"/>
          <p:nvPr/>
        </p:nvPicPr>
        <p:blipFill>
          <a:blip r:embed="rId4">
            <a:alphaModFix/>
          </a:blip>
          <a:stretch>
            <a:fillRect/>
          </a:stretch>
        </p:blipFill>
        <p:spPr>
          <a:xfrm>
            <a:off x="1775338" y="3810925"/>
            <a:ext cx="5593331" cy="11266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5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106" name="Google Shape;1106;p151"/>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Partitioning</a:t>
            </a:r>
            <a:endParaRPr b="1">
              <a:solidFill>
                <a:schemeClr val="dk1"/>
              </a:solidFill>
            </a:endParaRPr>
          </a:p>
        </p:txBody>
      </p:sp>
      <p:sp>
        <p:nvSpPr>
          <p:cNvPr id="1107" name="Google Shape;1107;p151"/>
          <p:cNvSpPr txBox="1"/>
          <p:nvPr/>
        </p:nvSpPr>
        <p:spPr>
          <a:xfrm>
            <a:off x="836800" y="908525"/>
            <a:ext cx="7723800" cy="139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Provision for 5500 RCUs and 1500 WCUs; </a:t>
            </a:r>
            <a:r>
              <a:rPr lang="en" sz="1200">
                <a:solidFill>
                  <a:schemeClr val="dk1"/>
                </a:solidFill>
              </a:rPr>
              <a:t>And Provision for 45 GB of data.</a:t>
            </a:r>
            <a:endParaRPr sz="1200"/>
          </a:p>
          <a:p>
            <a:pPr indent="-304800" lvl="0" marL="457200" rtl="0" algn="l">
              <a:lnSpc>
                <a:spcPct val="115000"/>
              </a:lnSpc>
              <a:spcBef>
                <a:spcPts val="0"/>
              </a:spcBef>
              <a:spcAft>
                <a:spcPts val="0"/>
              </a:spcAft>
              <a:buSzPts val="1200"/>
              <a:buChar char="●"/>
            </a:pPr>
            <a:r>
              <a:rPr b="1" lang="en" sz="1200"/>
              <a:t>( 5500 / 3000 ) + ( 1500 / 1000 ) = 3.333 =&gt; 4 partitions</a:t>
            </a:r>
            <a:endParaRPr b="1" sz="1200"/>
          </a:p>
          <a:p>
            <a:pPr indent="-304800" lvl="0" marL="457200" rtl="0" algn="l">
              <a:lnSpc>
                <a:spcPct val="115000"/>
              </a:lnSpc>
              <a:spcBef>
                <a:spcPts val="0"/>
              </a:spcBef>
              <a:spcAft>
                <a:spcPts val="0"/>
              </a:spcAft>
              <a:buSzPts val="1200"/>
              <a:buChar char="●"/>
            </a:pPr>
            <a:r>
              <a:rPr b="1" lang="en" sz="1200"/>
              <a:t>( 45/10 ) = 4.5 =&gt; 5 partitions</a:t>
            </a:r>
            <a:endParaRPr b="1" sz="1200"/>
          </a:p>
          <a:p>
            <a:pPr indent="0" lvl="0" marL="0" rtl="0" algn="l">
              <a:lnSpc>
                <a:spcPct val="115000"/>
              </a:lnSpc>
              <a:spcBef>
                <a:spcPts val="0"/>
              </a:spcBef>
              <a:spcAft>
                <a:spcPts val="0"/>
              </a:spcAft>
              <a:buNone/>
            </a:pPr>
            <a:r>
              <a:rPr lang="en" sz="1200"/>
              <a:t>Max of the two partition calculations:</a:t>
            </a:r>
            <a:endParaRPr b="1" sz="1200">
              <a:solidFill>
                <a:schemeClr val="dk1"/>
              </a:solidFill>
              <a:highlight>
                <a:schemeClr val="lt1"/>
              </a:highlight>
            </a:endParaRPr>
          </a:p>
        </p:txBody>
      </p:sp>
      <p:pic>
        <p:nvPicPr>
          <p:cNvPr id="1108" name="Google Shape;1108;p151"/>
          <p:cNvPicPr preferRelativeResize="0"/>
          <p:nvPr/>
        </p:nvPicPr>
        <p:blipFill>
          <a:blip r:embed="rId3">
            <a:alphaModFix/>
          </a:blip>
          <a:stretch>
            <a:fillRect/>
          </a:stretch>
        </p:blipFill>
        <p:spPr>
          <a:xfrm>
            <a:off x="1214438" y="2532425"/>
            <a:ext cx="6715125" cy="1666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64" name="Google Shape;164;p2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Wireless and Cable</a:t>
            </a:r>
            <a:endParaRPr b="1"/>
          </a:p>
        </p:txBody>
      </p:sp>
      <p:pic>
        <p:nvPicPr>
          <p:cNvPr id="165" name="Google Shape;165;p26"/>
          <p:cNvPicPr preferRelativeResize="0"/>
          <p:nvPr/>
        </p:nvPicPr>
        <p:blipFill>
          <a:blip r:embed="rId4">
            <a:alphaModFix/>
          </a:blip>
          <a:stretch>
            <a:fillRect/>
          </a:stretch>
        </p:blipFill>
        <p:spPr>
          <a:xfrm>
            <a:off x="1002725" y="908525"/>
            <a:ext cx="2835125" cy="2181800"/>
          </a:xfrm>
          <a:prstGeom prst="rect">
            <a:avLst/>
          </a:prstGeom>
          <a:noFill/>
          <a:ln>
            <a:noFill/>
          </a:ln>
        </p:spPr>
      </p:pic>
      <p:pic>
        <p:nvPicPr>
          <p:cNvPr id="166" name="Google Shape;166;p26"/>
          <p:cNvPicPr preferRelativeResize="0"/>
          <p:nvPr/>
        </p:nvPicPr>
        <p:blipFill>
          <a:blip r:embed="rId5">
            <a:alphaModFix/>
          </a:blip>
          <a:stretch>
            <a:fillRect/>
          </a:stretch>
        </p:blipFill>
        <p:spPr>
          <a:xfrm>
            <a:off x="3924350" y="2019075"/>
            <a:ext cx="5019949" cy="2882551"/>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5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114" name="Google Shape;1114;p152"/>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Primary Keys Across Partition</a:t>
            </a:r>
            <a:endParaRPr b="1">
              <a:solidFill>
                <a:schemeClr val="dk1"/>
              </a:solidFill>
            </a:endParaRPr>
          </a:p>
        </p:txBody>
      </p:sp>
      <p:pic>
        <p:nvPicPr>
          <p:cNvPr id="1115" name="Google Shape;1115;p152"/>
          <p:cNvPicPr preferRelativeResize="0"/>
          <p:nvPr/>
        </p:nvPicPr>
        <p:blipFill>
          <a:blip r:embed="rId3">
            <a:alphaModFix/>
          </a:blip>
          <a:stretch>
            <a:fillRect/>
          </a:stretch>
        </p:blipFill>
        <p:spPr>
          <a:xfrm>
            <a:off x="883000" y="1885225"/>
            <a:ext cx="7378000" cy="3020125"/>
          </a:xfrm>
          <a:prstGeom prst="rect">
            <a:avLst/>
          </a:prstGeom>
          <a:noFill/>
          <a:ln>
            <a:noFill/>
          </a:ln>
        </p:spPr>
      </p:pic>
      <p:sp>
        <p:nvSpPr>
          <p:cNvPr id="1116" name="Google Shape;1116;p152"/>
          <p:cNvSpPr txBox="1"/>
          <p:nvPr/>
        </p:nvSpPr>
        <p:spPr>
          <a:xfrm>
            <a:off x="836800" y="908525"/>
            <a:ext cx="7723800" cy="1093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highlight>
                  <a:srgbClr val="FFFFFF"/>
                </a:highlight>
              </a:rPr>
              <a:t>Data in DynamoDB is spread </a:t>
            </a:r>
            <a:r>
              <a:rPr b="1" lang="en" sz="1200">
                <a:solidFill>
                  <a:srgbClr val="FF9900"/>
                </a:solidFill>
                <a:highlight>
                  <a:srgbClr val="FFFFFF"/>
                </a:highlight>
              </a:rPr>
              <a:t>across multiple DynamoDB partitions</a:t>
            </a:r>
            <a:r>
              <a:rPr lang="en" sz="1200">
                <a:highlight>
                  <a:srgbClr val="FFFFFF"/>
                </a:highlight>
              </a:rPr>
              <a:t>.</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As the data grows and throughput requirements are increased, the number of partitions are increased automatically.</a:t>
            </a:r>
            <a:endParaRPr sz="1200">
              <a:highlight>
                <a:srgbClr val="FFFFFF"/>
              </a:highlight>
            </a:endParaRPr>
          </a:p>
          <a:p>
            <a:pPr indent="-304800" lvl="0" marL="457200" rtl="0" algn="l">
              <a:lnSpc>
                <a:spcPct val="115000"/>
              </a:lnSpc>
              <a:spcBef>
                <a:spcPts val="0"/>
              </a:spcBef>
              <a:spcAft>
                <a:spcPts val="0"/>
              </a:spcAft>
              <a:buSzPts val="1200"/>
              <a:buChar char="●"/>
            </a:pPr>
            <a:r>
              <a:rPr lang="en" sz="1200">
                <a:highlight>
                  <a:srgbClr val="FFFFFF"/>
                </a:highlight>
              </a:rPr>
              <a:t>DynamoDB handles this process in the background.</a:t>
            </a:r>
            <a:endParaRPr b="1" sz="1200">
              <a:highlight>
                <a:schemeClr val="lt1"/>
              </a:highligh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5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122" name="Google Shape;1122;p153"/>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Hot Partition</a:t>
            </a:r>
            <a:endParaRPr b="1">
              <a:solidFill>
                <a:schemeClr val="dk1"/>
              </a:solidFill>
            </a:endParaRPr>
          </a:p>
        </p:txBody>
      </p:sp>
      <p:sp>
        <p:nvSpPr>
          <p:cNvPr id="1123" name="Google Shape;1123;p153"/>
          <p:cNvSpPr txBox="1"/>
          <p:nvPr/>
        </p:nvSpPr>
        <p:spPr>
          <a:xfrm>
            <a:off x="836800" y="908525"/>
            <a:ext cx="4372800" cy="1009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3000 RCUs and 1000 WCUs provisioned: 2 partitions</a:t>
            </a:r>
            <a:endParaRPr sz="1200"/>
          </a:p>
          <a:p>
            <a:pPr indent="-304800" lvl="0" marL="457200" rtl="0" algn="l">
              <a:lnSpc>
                <a:spcPct val="115000"/>
              </a:lnSpc>
              <a:spcBef>
                <a:spcPts val="0"/>
              </a:spcBef>
              <a:spcAft>
                <a:spcPts val="0"/>
              </a:spcAft>
              <a:buSzPts val="1200"/>
              <a:buChar char="●"/>
            </a:pPr>
            <a:r>
              <a:rPr lang="en" sz="1200"/>
              <a:t>Lots of items with the same partition ID</a:t>
            </a:r>
            <a:endParaRPr sz="1200"/>
          </a:p>
          <a:p>
            <a:pPr indent="0" lvl="0" marL="0" rtl="0" algn="l">
              <a:lnSpc>
                <a:spcPct val="115000"/>
              </a:lnSpc>
              <a:spcBef>
                <a:spcPts val="0"/>
              </a:spcBef>
              <a:spcAft>
                <a:spcPts val="0"/>
              </a:spcAft>
              <a:buNone/>
            </a:pPr>
            <a:r>
              <a:t/>
            </a:r>
            <a:endParaRPr sz="1200"/>
          </a:p>
        </p:txBody>
      </p:sp>
      <p:pic>
        <p:nvPicPr>
          <p:cNvPr id="1124" name="Google Shape;1124;p153"/>
          <p:cNvPicPr preferRelativeResize="0"/>
          <p:nvPr/>
        </p:nvPicPr>
        <p:blipFill>
          <a:blip r:embed="rId3">
            <a:alphaModFix/>
          </a:blip>
          <a:stretch>
            <a:fillRect/>
          </a:stretch>
        </p:blipFill>
        <p:spPr>
          <a:xfrm>
            <a:off x="2271051" y="1565978"/>
            <a:ext cx="4601900" cy="29858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5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DynamoDB - Indexing - Primary Key</a:t>
            </a:r>
            <a:endParaRPr/>
          </a:p>
        </p:txBody>
      </p:sp>
      <p:sp>
        <p:nvSpPr>
          <p:cNvPr id="1130" name="Google Shape;1130;p154"/>
          <p:cNvSpPr txBox="1"/>
          <p:nvPr/>
        </p:nvSpPr>
        <p:spPr>
          <a:xfrm>
            <a:off x="836800" y="908525"/>
            <a:ext cx="4372800" cy="492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How can I get all the </a:t>
            </a:r>
            <a:r>
              <a:rPr b="1" lang="en" sz="1200">
                <a:solidFill>
                  <a:srgbClr val="FF9900"/>
                </a:solidFill>
              </a:rPr>
              <a:t>post </a:t>
            </a:r>
            <a:r>
              <a:rPr lang="en" sz="1200"/>
              <a:t>where </a:t>
            </a:r>
            <a:r>
              <a:rPr b="1" lang="en" sz="1200">
                <a:solidFill>
                  <a:srgbClr val="FF9900"/>
                </a:solidFill>
              </a:rPr>
              <a:t>userid = 1</a:t>
            </a:r>
            <a:r>
              <a:rPr lang="en" sz="1200"/>
              <a:t>?</a:t>
            </a:r>
            <a:endParaRPr sz="1200"/>
          </a:p>
        </p:txBody>
      </p:sp>
      <p:pic>
        <p:nvPicPr>
          <p:cNvPr id="1131" name="Google Shape;1131;p154"/>
          <p:cNvPicPr preferRelativeResize="0"/>
          <p:nvPr/>
        </p:nvPicPr>
        <p:blipFill>
          <a:blip r:embed="rId3">
            <a:alphaModFix/>
          </a:blip>
          <a:stretch>
            <a:fillRect/>
          </a:stretch>
        </p:blipFill>
        <p:spPr>
          <a:xfrm>
            <a:off x="257225" y="1291050"/>
            <a:ext cx="4209950" cy="3646350"/>
          </a:xfrm>
          <a:prstGeom prst="rect">
            <a:avLst/>
          </a:prstGeom>
          <a:noFill/>
          <a:ln>
            <a:noFill/>
          </a:ln>
        </p:spPr>
      </p:pic>
      <p:pic>
        <p:nvPicPr>
          <p:cNvPr id="1132" name="Google Shape;1132;p154"/>
          <p:cNvPicPr preferRelativeResize="0"/>
          <p:nvPr/>
        </p:nvPicPr>
        <p:blipFill>
          <a:blip r:embed="rId4">
            <a:alphaModFix/>
          </a:blip>
          <a:stretch>
            <a:fillRect/>
          </a:stretch>
        </p:blipFill>
        <p:spPr>
          <a:xfrm>
            <a:off x="4699325" y="1291050"/>
            <a:ext cx="4209950" cy="36256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5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DynamoDB - Indexing - Secondary</a:t>
            </a:r>
            <a:endParaRPr/>
          </a:p>
        </p:txBody>
      </p:sp>
      <p:sp>
        <p:nvSpPr>
          <p:cNvPr id="1138" name="Google Shape;1138;p155"/>
          <p:cNvSpPr txBox="1"/>
          <p:nvPr/>
        </p:nvSpPr>
        <p:spPr>
          <a:xfrm>
            <a:off x="836800" y="908525"/>
            <a:ext cx="6621300" cy="698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How can I get all the </a:t>
            </a:r>
            <a:r>
              <a:rPr b="1" lang="en" sz="1200">
                <a:solidFill>
                  <a:srgbClr val="FF9900"/>
                </a:solidFill>
              </a:rPr>
              <a:t>post </a:t>
            </a:r>
            <a:r>
              <a:rPr lang="en" sz="1200">
                <a:solidFill>
                  <a:schemeClr val="dk1"/>
                </a:solidFill>
              </a:rPr>
              <a:t>where </a:t>
            </a:r>
            <a:r>
              <a:rPr b="1" lang="en" sz="1200">
                <a:solidFill>
                  <a:srgbClr val="FF9900"/>
                </a:solidFill>
              </a:rPr>
              <a:t>topic = Redhat</a:t>
            </a:r>
            <a:r>
              <a:rPr lang="en" sz="1200"/>
              <a:t>?</a:t>
            </a:r>
            <a:endParaRPr sz="1200"/>
          </a:p>
          <a:p>
            <a:pPr indent="-304800" lvl="1" marL="914400" rtl="0" algn="l">
              <a:lnSpc>
                <a:spcPct val="115000"/>
              </a:lnSpc>
              <a:spcBef>
                <a:spcPts val="0"/>
              </a:spcBef>
              <a:spcAft>
                <a:spcPts val="0"/>
              </a:spcAft>
              <a:buClr>
                <a:srgbClr val="FF0000"/>
              </a:buClr>
              <a:buSzPts val="1200"/>
              <a:buChar char="○"/>
            </a:pPr>
            <a:r>
              <a:rPr lang="en" sz="1200">
                <a:solidFill>
                  <a:srgbClr val="FF0000"/>
                </a:solidFill>
              </a:rPr>
              <a:t>Primary key does not help; Have to do a table scan - Takes too long</a:t>
            </a:r>
            <a:endParaRPr sz="1200">
              <a:solidFill>
                <a:srgbClr val="FF0000"/>
              </a:solidFill>
            </a:endParaRPr>
          </a:p>
          <a:p>
            <a:pPr indent="0" lvl="0" marL="0" rtl="0" algn="l">
              <a:lnSpc>
                <a:spcPct val="115000"/>
              </a:lnSpc>
              <a:spcBef>
                <a:spcPts val="0"/>
              </a:spcBef>
              <a:spcAft>
                <a:spcPts val="0"/>
              </a:spcAft>
              <a:buNone/>
            </a:pPr>
            <a:r>
              <a:t/>
            </a:r>
            <a:endParaRPr sz="1200"/>
          </a:p>
        </p:txBody>
      </p:sp>
      <p:pic>
        <p:nvPicPr>
          <p:cNvPr id="1139" name="Google Shape;1139;p155"/>
          <p:cNvPicPr preferRelativeResize="0"/>
          <p:nvPr/>
        </p:nvPicPr>
        <p:blipFill>
          <a:blip r:embed="rId3">
            <a:alphaModFix/>
          </a:blip>
          <a:stretch>
            <a:fillRect/>
          </a:stretch>
        </p:blipFill>
        <p:spPr>
          <a:xfrm>
            <a:off x="282178" y="1542934"/>
            <a:ext cx="4015975" cy="3446975"/>
          </a:xfrm>
          <a:prstGeom prst="rect">
            <a:avLst/>
          </a:prstGeom>
          <a:noFill/>
          <a:ln>
            <a:noFill/>
          </a:ln>
        </p:spPr>
      </p:pic>
      <p:pic>
        <p:nvPicPr>
          <p:cNvPr id="1140" name="Google Shape;1140;p155"/>
          <p:cNvPicPr preferRelativeResize="0"/>
          <p:nvPr/>
        </p:nvPicPr>
        <p:blipFill>
          <a:blip r:embed="rId4">
            <a:alphaModFix/>
          </a:blip>
          <a:stretch>
            <a:fillRect/>
          </a:stretch>
        </p:blipFill>
        <p:spPr>
          <a:xfrm>
            <a:off x="4907750" y="1535875"/>
            <a:ext cx="4015975" cy="34552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5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DynamoDB - Indexing - Secondary</a:t>
            </a:r>
            <a:endParaRPr/>
          </a:p>
        </p:txBody>
      </p:sp>
      <p:sp>
        <p:nvSpPr>
          <p:cNvPr id="1146" name="Google Shape;1146;p156"/>
          <p:cNvSpPr txBox="1"/>
          <p:nvPr/>
        </p:nvSpPr>
        <p:spPr>
          <a:xfrm>
            <a:off x="836800" y="908525"/>
            <a:ext cx="5399700" cy="698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How can I get all the </a:t>
            </a:r>
            <a:r>
              <a:rPr b="1" lang="en" sz="1200">
                <a:solidFill>
                  <a:srgbClr val="FF9900"/>
                </a:solidFill>
              </a:rPr>
              <a:t>post </a:t>
            </a:r>
            <a:r>
              <a:rPr lang="en" sz="1200">
                <a:solidFill>
                  <a:schemeClr val="dk1"/>
                </a:solidFill>
              </a:rPr>
              <a:t>where </a:t>
            </a:r>
            <a:r>
              <a:rPr b="1" lang="en" sz="1200">
                <a:solidFill>
                  <a:srgbClr val="FF9900"/>
                </a:solidFill>
              </a:rPr>
              <a:t>topic = Redhat</a:t>
            </a:r>
            <a:r>
              <a:rPr lang="en" sz="1200">
                <a:solidFill>
                  <a:schemeClr val="dk1"/>
                </a:solidFill>
              </a:rPr>
              <a:t>?</a:t>
            </a:r>
            <a:endParaRPr sz="1200"/>
          </a:p>
          <a:p>
            <a:pPr indent="-304800" lvl="0" marL="457200" rtl="0" algn="l">
              <a:lnSpc>
                <a:spcPct val="115000"/>
              </a:lnSpc>
              <a:spcBef>
                <a:spcPts val="0"/>
              </a:spcBef>
              <a:spcAft>
                <a:spcPts val="0"/>
              </a:spcAft>
              <a:buSzPts val="1200"/>
              <a:buChar char="●"/>
            </a:pPr>
            <a:r>
              <a:rPr lang="en" sz="1200"/>
              <a:t>Create a secondary index with only the post id 'projected'</a:t>
            </a:r>
            <a:endParaRPr sz="1200"/>
          </a:p>
          <a:p>
            <a:pPr indent="-304800" lvl="0" marL="457200" rtl="0" algn="l">
              <a:lnSpc>
                <a:spcPct val="115000"/>
              </a:lnSpc>
              <a:spcBef>
                <a:spcPts val="0"/>
              </a:spcBef>
              <a:spcAft>
                <a:spcPts val="0"/>
              </a:spcAft>
              <a:buSzPts val="1200"/>
              <a:buChar char="●"/>
            </a:pPr>
            <a:r>
              <a:rPr lang="en" sz="1200"/>
              <a:t>Use the </a:t>
            </a:r>
            <a:r>
              <a:rPr b="1" lang="en" sz="1200">
                <a:solidFill>
                  <a:srgbClr val="FF9900"/>
                </a:solidFill>
              </a:rPr>
              <a:t>secondary key</a:t>
            </a:r>
            <a:r>
              <a:rPr lang="en" sz="1200"/>
              <a:t> for the lookup</a:t>
            </a:r>
            <a:endParaRPr sz="1200"/>
          </a:p>
        </p:txBody>
      </p:sp>
      <p:pic>
        <p:nvPicPr>
          <p:cNvPr id="1147" name="Google Shape;1147;p156"/>
          <p:cNvPicPr preferRelativeResize="0"/>
          <p:nvPr/>
        </p:nvPicPr>
        <p:blipFill>
          <a:blip r:embed="rId3">
            <a:alphaModFix/>
          </a:blip>
          <a:stretch>
            <a:fillRect/>
          </a:stretch>
        </p:blipFill>
        <p:spPr>
          <a:xfrm>
            <a:off x="2702362" y="1727694"/>
            <a:ext cx="3739278" cy="32314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5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153" name="Google Shape;1153;p157"/>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Indexing - Secondary</a:t>
            </a:r>
            <a:endParaRPr b="1">
              <a:solidFill>
                <a:schemeClr val="dk1"/>
              </a:solidFill>
            </a:endParaRPr>
          </a:p>
        </p:txBody>
      </p:sp>
      <p:sp>
        <p:nvSpPr>
          <p:cNvPr id="1154" name="Google Shape;1154;p157"/>
          <p:cNvSpPr txBox="1"/>
          <p:nvPr/>
        </p:nvSpPr>
        <p:spPr>
          <a:xfrm>
            <a:off x="836800" y="908525"/>
            <a:ext cx="7662900" cy="3208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solidFill>
                  <a:srgbClr val="FF9900"/>
                </a:solidFill>
              </a:rPr>
              <a:t>Indexes </a:t>
            </a:r>
            <a:r>
              <a:rPr lang="en" sz="1200"/>
              <a:t>let you query data using alternate keys (more flexibility)</a:t>
            </a:r>
            <a:endParaRPr sz="1200"/>
          </a:p>
          <a:p>
            <a:pPr indent="-304800" lvl="0" marL="457200" rtl="0" algn="l">
              <a:lnSpc>
                <a:spcPct val="115000"/>
              </a:lnSpc>
              <a:spcBef>
                <a:spcPts val="0"/>
              </a:spcBef>
              <a:spcAft>
                <a:spcPts val="0"/>
              </a:spcAft>
              <a:buSzPts val="1200"/>
              <a:buChar char="●"/>
            </a:pPr>
            <a:r>
              <a:rPr lang="en" sz="1200"/>
              <a:t>Can provide better performance</a:t>
            </a:r>
            <a:endParaRPr sz="1200"/>
          </a:p>
          <a:p>
            <a:pPr indent="0" lvl="0" marL="0" marR="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Local Secondary Index</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Partition key must be the same but the sort key is different</a:t>
            </a:r>
            <a:endParaRPr sz="1200"/>
          </a:p>
          <a:p>
            <a:pPr indent="-304800" lvl="1" marL="914400" rtl="0" algn="l">
              <a:lnSpc>
                <a:spcPct val="115000"/>
              </a:lnSpc>
              <a:spcBef>
                <a:spcPts val="0"/>
              </a:spcBef>
              <a:spcAft>
                <a:spcPts val="0"/>
              </a:spcAft>
              <a:buSzPts val="1200"/>
              <a:buChar char="○"/>
            </a:pPr>
            <a:r>
              <a:rPr lang="en" sz="1200"/>
              <a:t>“Local” because every partition is scoped to a table partition with the same partition key value</a:t>
            </a:r>
            <a:endParaRPr sz="1200"/>
          </a:p>
          <a:p>
            <a:pPr indent="-304800" lvl="1" marL="914400" rtl="0" algn="l">
              <a:lnSpc>
                <a:spcPct val="115000"/>
              </a:lnSpc>
              <a:spcBef>
                <a:spcPts val="0"/>
              </a:spcBef>
              <a:spcAft>
                <a:spcPts val="0"/>
              </a:spcAft>
              <a:buSzPts val="1200"/>
              <a:buChar char="○"/>
            </a:pPr>
            <a:r>
              <a:rPr lang="en" sz="1200"/>
              <a:t>Uses table’s provisioned throughput</a:t>
            </a:r>
            <a:endParaRPr sz="1200"/>
          </a:p>
          <a:p>
            <a:pPr indent="-304800" lvl="1" marL="914400" rtl="0" algn="l">
              <a:lnSpc>
                <a:spcPct val="115000"/>
              </a:lnSpc>
              <a:spcBef>
                <a:spcPts val="0"/>
              </a:spcBef>
              <a:spcAft>
                <a:spcPts val="0"/>
              </a:spcAft>
              <a:buSzPts val="1200"/>
              <a:buChar char="○"/>
            </a:pPr>
            <a:r>
              <a:rPr lang="en" sz="1200"/>
              <a:t>Eventual consistency or strong consistency</a:t>
            </a:r>
            <a:endParaRPr sz="1200"/>
          </a:p>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Global Secondary Index</a:t>
            </a:r>
            <a:endParaRPr b="1" sz="1200">
              <a:solidFill>
                <a:srgbClr val="FF9900"/>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Partition key and Sort key can both be different from those on the table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Has its own provisioned throughput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Eventual consistency</a:t>
            </a:r>
            <a:endParaRPr sz="1200">
              <a:solidFill>
                <a:schemeClr val="dk1"/>
              </a:solidFill>
            </a:endParaRPr>
          </a:p>
          <a:p>
            <a:pPr indent="0" lvl="0" marL="0" rtl="0" algn="l">
              <a:lnSpc>
                <a:spcPct val="115000"/>
              </a:lnSpc>
              <a:spcBef>
                <a:spcPts val="0"/>
              </a:spcBef>
              <a:spcAft>
                <a:spcPts val="0"/>
              </a:spcAft>
              <a:buNone/>
            </a:pPr>
            <a:r>
              <a:t/>
            </a:r>
            <a:endParaRPr b="1" sz="1200"/>
          </a:p>
          <a:p>
            <a:pPr indent="-304800" lvl="0" marL="457200" rtl="0" algn="l">
              <a:lnSpc>
                <a:spcPct val="115000"/>
              </a:lnSpc>
              <a:spcBef>
                <a:spcPts val="0"/>
              </a:spcBef>
              <a:spcAft>
                <a:spcPts val="0"/>
              </a:spcAft>
              <a:buSzPts val="1200"/>
              <a:buChar char="●"/>
            </a:pPr>
            <a:r>
              <a:rPr b="1" lang="en" sz="1200"/>
              <a:t>Up to 20 global and 5 local indexes per table</a:t>
            </a:r>
            <a:endParaRPr sz="12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pic>
        <p:nvPicPr>
          <p:cNvPr id="1159" name="Google Shape;1159;p158"/>
          <p:cNvPicPr preferRelativeResize="0"/>
          <p:nvPr/>
        </p:nvPicPr>
        <p:blipFill>
          <a:blip r:embed="rId3">
            <a:alphaModFix/>
          </a:blip>
          <a:stretch>
            <a:fillRect/>
          </a:stretch>
        </p:blipFill>
        <p:spPr>
          <a:xfrm>
            <a:off x="5626900" y="1560925"/>
            <a:ext cx="3150400" cy="3239500"/>
          </a:xfrm>
          <a:prstGeom prst="rect">
            <a:avLst/>
          </a:prstGeom>
          <a:noFill/>
          <a:ln>
            <a:noFill/>
          </a:ln>
        </p:spPr>
      </p:pic>
      <p:sp>
        <p:nvSpPr>
          <p:cNvPr id="1160" name="Google Shape;1160;p15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161" name="Google Shape;1161;p158"/>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Indexing - Attributes</a:t>
            </a:r>
            <a:endParaRPr b="1">
              <a:solidFill>
                <a:schemeClr val="dk1"/>
              </a:solidFill>
            </a:endParaRPr>
          </a:p>
        </p:txBody>
      </p:sp>
      <p:sp>
        <p:nvSpPr>
          <p:cNvPr id="1162" name="Google Shape;1162;p158"/>
          <p:cNvSpPr txBox="1"/>
          <p:nvPr/>
        </p:nvSpPr>
        <p:spPr>
          <a:xfrm>
            <a:off x="836800" y="908525"/>
            <a:ext cx="5260500" cy="2188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Projected Attributes</a:t>
            </a:r>
            <a:r>
              <a:rPr lang="en" sz="1200">
                <a:solidFill>
                  <a:srgbClr val="0000FF"/>
                </a:solidFill>
              </a:rPr>
              <a:t> </a:t>
            </a:r>
            <a:r>
              <a:rPr lang="en" sz="1200"/>
              <a:t>- Attributes copied from the table to the index, in addition to the primary key attributes and index key attributes</a:t>
            </a:r>
            <a:endParaRPr sz="1200"/>
          </a:p>
          <a:p>
            <a:pPr indent="-304800" lvl="0" marL="457200" rtl="0" algn="l">
              <a:lnSpc>
                <a:spcPct val="115000"/>
              </a:lnSpc>
              <a:spcBef>
                <a:spcPts val="0"/>
              </a:spcBef>
              <a:spcAft>
                <a:spcPts val="0"/>
              </a:spcAft>
              <a:buSzPts val="1200"/>
              <a:buChar char="●"/>
            </a:pPr>
            <a:r>
              <a:rPr b="1" lang="en" sz="1200"/>
              <a:t>Projection Type:</a:t>
            </a:r>
            <a:endParaRPr b="1" sz="1200"/>
          </a:p>
          <a:p>
            <a:pPr indent="-304800" lvl="1" marL="914400" rtl="0" algn="l">
              <a:lnSpc>
                <a:spcPct val="115000"/>
              </a:lnSpc>
              <a:spcBef>
                <a:spcPts val="0"/>
              </a:spcBef>
              <a:spcAft>
                <a:spcPts val="0"/>
              </a:spcAft>
              <a:buSzPts val="1200"/>
              <a:buChar char="○"/>
            </a:pPr>
            <a:r>
              <a:rPr lang="en" sz="1200"/>
              <a:t>KEY_ONLY: Only the index and primary keys are projected (smallest index - more performant)</a:t>
            </a:r>
            <a:endParaRPr sz="1200"/>
          </a:p>
          <a:p>
            <a:pPr indent="-304800" lvl="1" marL="914400" rtl="0" algn="l">
              <a:lnSpc>
                <a:spcPct val="115000"/>
              </a:lnSpc>
              <a:spcBef>
                <a:spcPts val="0"/>
              </a:spcBef>
              <a:spcAft>
                <a:spcPts val="0"/>
              </a:spcAft>
              <a:buSzPts val="1200"/>
              <a:buChar char="○"/>
            </a:pPr>
            <a:r>
              <a:rPr lang="en" sz="1200"/>
              <a:t>INCLUDE: Only specified attributes are projected</a:t>
            </a:r>
            <a:endParaRPr sz="1200"/>
          </a:p>
          <a:p>
            <a:pPr indent="-304800" lvl="1" marL="914400" rtl="0" algn="l">
              <a:lnSpc>
                <a:spcPct val="115000"/>
              </a:lnSpc>
              <a:spcBef>
                <a:spcPts val="0"/>
              </a:spcBef>
              <a:spcAft>
                <a:spcPts val="0"/>
              </a:spcAft>
              <a:buSzPts val="1200"/>
              <a:buChar char="○"/>
            </a:pPr>
            <a:r>
              <a:rPr lang="en" sz="1200"/>
              <a:t>ALL: All attributes are projected (biggest index - least performant)</a:t>
            </a:r>
            <a:endParaRPr sz="1200"/>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5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168" name="Google Shape;1168;p159"/>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Indexing - Local Secondary Index (LSI)</a:t>
            </a:r>
            <a:endParaRPr b="1">
              <a:solidFill>
                <a:schemeClr val="dk1"/>
              </a:solidFill>
            </a:endParaRPr>
          </a:p>
        </p:txBody>
      </p:sp>
      <p:sp>
        <p:nvSpPr>
          <p:cNvPr id="1169" name="Google Shape;1169;p159"/>
          <p:cNvSpPr txBox="1"/>
          <p:nvPr/>
        </p:nvSpPr>
        <p:spPr>
          <a:xfrm>
            <a:off x="836800" y="908525"/>
            <a:ext cx="7662900" cy="888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Uses the primary key of the table but different sort keys; same attributes as the table</a:t>
            </a:r>
            <a:endParaRPr sz="1200">
              <a:solidFill>
                <a:schemeClr val="dk1"/>
              </a:solidFill>
            </a:endParaRPr>
          </a:p>
          <a:p>
            <a:pPr indent="-304800" lvl="0" marL="457200" rtl="0" algn="l">
              <a:lnSpc>
                <a:spcPct val="115000"/>
              </a:lnSpc>
              <a:spcBef>
                <a:spcPts val="0"/>
              </a:spcBef>
              <a:spcAft>
                <a:spcPts val="0"/>
              </a:spcAft>
              <a:buSzPts val="1200"/>
              <a:buChar char="●"/>
            </a:pPr>
            <a:r>
              <a:rPr lang="en" sz="1200"/>
              <a:t>Most importantly they need to be created at the time of table creation and cannot be modified or deleted</a:t>
            </a:r>
            <a:endParaRPr sz="1200">
              <a:solidFill>
                <a:schemeClr val="dk1"/>
              </a:solidFill>
            </a:endParaRPr>
          </a:p>
        </p:txBody>
      </p:sp>
      <p:pic>
        <p:nvPicPr>
          <p:cNvPr id="1170" name="Google Shape;1170;p159"/>
          <p:cNvPicPr preferRelativeResize="0"/>
          <p:nvPr/>
        </p:nvPicPr>
        <p:blipFill>
          <a:blip r:embed="rId3">
            <a:alphaModFix/>
          </a:blip>
          <a:stretch>
            <a:fillRect/>
          </a:stretch>
        </p:blipFill>
        <p:spPr>
          <a:xfrm>
            <a:off x="304800" y="1539000"/>
            <a:ext cx="4023300" cy="3452100"/>
          </a:xfrm>
          <a:prstGeom prst="rect">
            <a:avLst/>
          </a:prstGeom>
          <a:noFill/>
          <a:ln>
            <a:noFill/>
          </a:ln>
        </p:spPr>
      </p:pic>
      <p:pic>
        <p:nvPicPr>
          <p:cNvPr id="1171" name="Google Shape;1171;p159"/>
          <p:cNvPicPr preferRelativeResize="0"/>
          <p:nvPr/>
        </p:nvPicPr>
        <p:blipFill>
          <a:blip r:embed="rId4">
            <a:alphaModFix/>
          </a:blip>
          <a:stretch>
            <a:fillRect/>
          </a:stretch>
        </p:blipFill>
        <p:spPr>
          <a:xfrm>
            <a:off x="4870000" y="1539000"/>
            <a:ext cx="4008075" cy="345210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6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177" name="Google Shape;1177;p160"/>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Indexing - Global Secondary Index (GSI)</a:t>
            </a:r>
            <a:endParaRPr b="1">
              <a:solidFill>
                <a:schemeClr val="dk1"/>
              </a:solidFill>
            </a:endParaRPr>
          </a:p>
        </p:txBody>
      </p:sp>
      <p:sp>
        <p:nvSpPr>
          <p:cNvPr id="1178" name="Google Shape;1178;p160"/>
          <p:cNvSpPr txBox="1"/>
          <p:nvPr/>
        </p:nvSpPr>
        <p:spPr>
          <a:xfrm>
            <a:off x="836800" y="908525"/>
            <a:ext cx="7662900" cy="594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Can use any attribute as secondary key, different sort key</a:t>
            </a:r>
            <a:endParaRPr sz="1200"/>
          </a:p>
          <a:p>
            <a:pPr indent="-304800" lvl="0" marL="457200" rtl="0" algn="l">
              <a:lnSpc>
                <a:spcPct val="115000"/>
              </a:lnSpc>
              <a:spcBef>
                <a:spcPts val="0"/>
              </a:spcBef>
              <a:spcAft>
                <a:spcPts val="0"/>
              </a:spcAft>
              <a:buSzPts val="1200"/>
              <a:buChar char="●"/>
            </a:pPr>
            <a:r>
              <a:rPr lang="en" sz="1200"/>
              <a:t>Can be added to existing tables</a:t>
            </a:r>
            <a:endParaRPr sz="1200"/>
          </a:p>
        </p:txBody>
      </p:sp>
      <p:pic>
        <p:nvPicPr>
          <p:cNvPr id="1179" name="Google Shape;1179;p160"/>
          <p:cNvPicPr preferRelativeResize="0"/>
          <p:nvPr/>
        </p:nvPicPr>
        <p:blipFill>
          <a:blip r:embed="rId3">
            <a:alphaModFix/>
          </a:blip>
          <a:stretch>
            <a:fillRect/>
          </a:stretch>
        </p:blipFill>
        <p:spPr>
          <a:xfrm>
            <a:off x="685800" y="1578725"/>
            <a:ext cx="3973154" cy="3336175"/>
          </a:xfrm>
          <a:prstGeom prst="rect">
            <a:avLst/>
          </a:prstGeom>
          <a:noFill/>
          <a:ln>
            <a:noFill/>
          </a:ln>
        </p:spPr>
      </p:pic>
      <p:pic>
        <p:nvPicPr>
          <p:cNvPr id="1180" name="Google Shape;1180;p160"/>
          <p:cNvPicPr preferRelativeResize="0"/>
          <p:nvPr/>
        </p:nvPicPr>
        <p:blipFill>
          <a:blip r:embed="rId4">
            <a:alphaModFix/>
          </a:blip>
          <a:stretch>
            <a:fillRect/>
          </a:stretch>
        </p:blipFill>
        <p:spPr>
          <a:xfrm>
            <a:off x="5497154" y="1578725"/>
            <a:ext cx="2876559" cy="33361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6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186" name="Google Shape;1186;p161"/>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Indexing - Global Secondary Index (GSI)</a:t>
            </a:r>
            <a:endParaRPr b="1">
              <a:solidFill>
                <a:schemeClr val="dk1"/>
              </a:solidFill>
            </a:endParaRPr>
          </a:p>
        </p:txBody>
      </p:sp>
      <p:sp>
        <p:nvSpPr>
          <p:cNvPr id="1187" name="Google Shape;1187;p161"/>
          <p:cNvSpPr txBox="1"/>
          <p:nvPr/>
        </p:nvSpPr>
        <p:spPr>
          <a:xfrm>
            <a:off x="836800" y="908525"/>
            <a:ext cx="7662900" cy="449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Only users that have a certification</a:t>
            </a:r>
            <a:endParaRPr sz="1200"/>
          </a:p>
        </p:txBody>
      </p:sp>
      <p:pic>
        <p:nvPicPr>
          <p:cNvPr id="1188" name="Google Shape;1188;p161"/>
          <p:cNvPicPr preferRelativeResize="0"/>
          <p:nvPr/>
        </p:nvPicPr>
        <p:blipFill>
          <a:blip r:embed="rId3">
            <a:alphaModFix/>
          </a:blip>
          <a:stretch>
            <a:fillRect/>
          </a:stretch>
        </p:blipFill>
        <p:spPr>
          <a:xfrm>
            <a:off x="609600" y="1357925"/>
            <a:ext cx="4065078" cy="3480775"/>
          </a:xfrm>
          <a:prstGeom prst="rect">
            <a:avLst/>
          </a:prstGeom>
          <a:noFill/>
          <a:ln>
            <a:noFill/>
          </a:ln>
        </p:spPr>
      </p:pic>
      <p:pic>
        <p:nvPicPr>
          <p:cNvPr id="1189" name="Google Shape;1189;p161"/>
          <p:cNvPicPr preferRelativeResize="0"/>
          <p:nvPr/>
        </p:nvPicPr>
        <p:blipFill>
          <a:blip r:embed="rId4">
            <a:alphaModFix/>
          </a:blip>
          <a:stretch>
            <a:fillRect/>
          </a:stretch>
        </p:blipFill>
        <p:spPr>
          <a:xfrm>
            <a:off x="5090025" y="2063025"/>
            <a:ext cx="3496625" cy="2070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a:blip r:embed="rId3">
            <a:alphaModFix/>
          </a:blip>
          <a:stretch>
            <a:fillRect/>
          </a:stretch>
        </p:blipFill>
        <p:spPr>
          <a:xfrm>
            <a:off x="2026801" y="816837"/>
            <a:ext cx="5090399" cy="3662238"/>
          </a:xfrm>
          <a:prstGeom prst="rect">
            <a:avLst/>
          </a:prstGeom>
          <a:noFill/>
          <a:ln>
            <a:noFill/>
          </a:ln>
        </p:spPr>
      </p:pic>
      <p:pic>
        <p:nvPicPr>
          <p:cNvPr id="172" name="Google Shape;172;p27"/>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173" name="Google Shape;173;p2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WAN?</a:t>
            </a:r>
            <a:endParaRPr b="1"/>
          </a:p>
        </p:txBody>
      </p:sp>
      <p:sp>
        <p:nvSpPr>
          <p:cNvPr id="174" name="Google Shape;174;p27"/>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rgbClr val="FF00FF"/>
                </a:solidFill>
              </a:rPr>
              <a:t>● </a:t>
            </a:r>
            <a:r>
              <a:rPr b="1" lang="en" sz="1200">
                <a:solidFill>
                  <a:srgbClr val="FF00FF"/>
                </a:solidFill>
              </a:rPr>
              <a:t>Another solution?</a:t>
            </a:r>
            <a:endParaRPr b="1" sz="1200">
              <a:solidFill>
                <a:srgbClr val="FF00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6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195" name="Google Shape;1195;p162"/>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Indexing - Secondary</a:t>
            </a:r>
            <a:endParaRPr b="1">
              <a:solidFill>
                <a:schemeClr val="dk1"/>
              </a:solidFill>
            </a:endParaRPr>
          </a:p>
        </p:txBody>
      </p:sp>
      <p:sp>
        <p:nvSpPr>
          <p:cNvPr id="1196" name="Google Shape;1196;p162"/>
          <p:cNvSpPr txBox="1"/>
          <p:nvPr/>
        </p:nvSpPr>
        <p:spPr>
          <a:xfrm>
            <a:off x="836800" y="908525"/>
            <a:ext cx="3675900" cy="201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9900"/>
                </a:solidFill>
              </a:rPr>
              <a:t>When to use LSI</a:t>
            </a:r>
            <a:endParaRPr b="1" sz="1200">
              <a:solidFill>
                <a:srgbClr val="FF9900"/>
              </a:solidFill>
            </a:endParaRPr>
          </a:p>
          <a:p>
            <a:pPr indent="-304800" lvl="0" marL="457200" rtl="0" algn="l">
              <a:lnSpc>
                <a:spcPct val="115000"/>
              </a:lnSpc>
              <a:spcBef>
                <a:spcPts val="0"/>
              </a:spcBef>
              <a:spcAft>
                <a:spcPts val="0"/>
              </a:spcAft>
              <a:buSzPts val="1200"/>
              <a:buChar char="●"/>
            </a:pPr>
            <a:r>
              <a:rPr lang="en" sz="1200"/>
              <a:t>Index data size has to be less than 10GB</a:t>
            </a:r>
            <a:endParaRPr sz="1200"/>
          </a:p>
          <a:p>
            <a:pPr indent="-304800" lvl="0" marL="457200" rtl="0" algn="l">
              <a:lnSpc>
                <a:spcPct val="115000"/>
              </a:lnSpc>
              <a:spcBef>
                <a:spcPts val="0"/>
              </a:spcBef>
              <a:spcAft>
                <a:spcPts val="0"/>
              </a:spcAft>
              <a:buSzPts val="1200"/>
              <a:buChar char="●"/>
            </a:pPr>
            <a:r>
              <a:rPr lang="en" sz="1200"/>
              <a:t>Just need to have an additional sort key using the same primary key</a:t>
            </a:r>
            <a:endParaRPr sz="1200"/>
          </a:p>
          <a:p>
            <a:pPr indent="-304800" lvl="0" marL="457200" rtl="0" algn="l">
              <a:lnSpc>
                <a:spcPct val="115000"/>
              </a:lnSpc>
              <a:spcBef>
                <a:spcPts val="0"/>
              </a:spcBef>
              <a:spcAft>
                <a:spcPts val="0"/>
              </a:spcAft>
              <a:buSzPts val="1200"/>
              <a:buChar char="●"/>
            </a:pPr>
            <a:r>
              <a:rPr lang="en" sz="1200"/>
              <a:t>All of those were true at the time you created the table</a:t>
            </a:r>
            <a:endParaRPr sz="1200"/>
          </a:p>
          <a:p>
            <a:pPr indent="-304800" lvl="0" marL="457200" rtl="0" algn="l">
              <a:lnSpc>
                <a:spcPct val="115000"/>
              </a:lnSpc>
              <a:spcBef>
                <a:spcPts val="0"/>
              </a:spcBef>
              <a:spcAft>
                <a:spcPts val="0"/>
              </a:spcAft>
              <a:buSzPts val="1200"/>
              <a:buChar char="●"/>
            </a:pPr>
            <a:r>
              <a:rPr lang="en" sz="1200"/>
              <a:t>Strong consistency is required</a:t>
            </a:r>
            <a:endParaRPr sz="1200"/>
          </a:p>
        </p:txBody>
      </p:sp>
      <p:sp>
        <p:nvSpPr>
          <p:cNvPr id="1197" name="Google Shape;1197;p162"/>
          <p:cNvSpPr txBox="1"/>
          <p:nvPr/>
        </p:nvSpPr>
        <p:spPr>
          <a:xfrm>
            <a:off x="4840150" y="908525"/>
            <a:ext cx="3675900" cy="189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9900"/>
                </a:solidFill>
              </a:rPr>
              <a:t>When to use GSI</a:t>
            </a:r>
            <a:endParaRPr sz="1200"/>
          </a:p>
          <a:p>
            <a:pPr indent="-304800" lvl="0" marL="457200" rtl="0" algn="l">
              <a:lnSpc>
                <a:spcPct val="115000"/>
              </a:lnSpc>
              <a:spcBef>
                <a:spcPts val="0"/>
              </a:spcBef>
              <a:spcAft>
                <a:spcPts val="0"/>
              </a:spcAft>
              <a:buSzPts val="1200"/>
              <a:buChar char="●"/>
            </a:pPr>
            <a:r>
              <a:rPr lang="en" sz="1200"/>
              <a:t>Data size of the index is greater than 10GB</a:t>
            </a:r>
            <a:endParaRPr sz="1200"/>
          </a:p>
          <a:p>
            <a:pPr indent="-304800" lvl="0" marL="457200" rtl="0" algn="l">
              <a:lnSpc>
                <a:spcPct val="115000"/>
              </a:lnSpc>
              <a:spcBef>
                <a:spcPts val="0"/>
              </a:spcBef>
              <a:spcAft>
                <a:spcPts val="0"/>
              </a:spcAft>
              <a:buSzPts val="1200"/>
              <a:buChar char="●"/>
            </a:pPr>
            <a:r>
              <a:rPr lang="en" sz="1200"/>
              <a:t>Eventual consistency works for you</a:t>
            </a:r>
            <a:endParaRPr sz="1200"/>
          </a:p>
          <a:p>
            <a:pPr indent="-304800" lvl="0" marL="457200" rtl="0" algn="l">
              <a:lnSpc>
                <a:spcPct val="115000"/>
              </a:lnSpc>
              <a:spcBef>
                <a:spcPts val="0"/>
              </a:spcBef>
              <a:spcAft>
                <a:spcPts val="0"/>
              </a:spcAft>
              <a:buSzPts val="1200"/>
              <a:buChar char="●"/>
            </a:pPr>
            <a:r>
              <a:rPr lang="en" sz="1200"/>
              <a:t>Thought about it after you created the table</a:t>
            </a:r>
            <a:endParaRPr sz="1200"/>
          </a:p>
          <a:p>
            <a:pPr indent="-304800" lvl="0" marL="457200" rtl="0" algn="l">
              <a:lnSpc>
                <a:spcPct val="115000"/>
              </a:lnSpc>
              <a:spcBef>
                <a:spcPts val="0"/>
              </a:spcBef>
              <a:spcAft>
                <a:spcPts val="0"/>
              </a:spcAft>
              <a:buSzPts val="1200"/>
              <a:buChar char="●"/>
            </a:pPr>
            <a:r>
              <a:rPr lang="en" sz="1200"/>
              <a:t>One of the attributes has too much data and it is not required; exclude it in the projected attributes</a:t>
            </a:r>
            <a:endParaRPr b="1" sz="12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6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03" name="Google Shape;1203;p163"/>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Reading Data - </a:t>
            </a:r>
            <a:r>
              <a:rPr b="1" lang="en">
                <a:solidFill>
                  <a:srgbClr val="FF9900"/>
                </a:solidFill>
              </a:rPr>
              <a:t>Primary Key Lookup</a:t>
            </a:r>
            <a:endParaRPr b="1">
              <a:solidFill>
                <a:srgbClr val="FF9900"/>
              </a:solidFill>
            </a:endParaRPr>
          </a:p>
        </p:txBody>
      </p:sp>
      <p:sp>
        <p:nvSpPr>
          <p:cNvPr id="1204" name="Google Shape;1204;p163"/>
          <p:cNvSpPr txBox="1"/>
          <p:nvPr/>
        </p:nvSpPr>
        <p:spPr>
          <a:xfrm>
            <a:off x="836800" y="908525"/>
            <a:ext cx="7662900" cy="2588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t>Reading Data</a:t>
            </a:r>
            <a:endParaRPr b="1" sz="1200">
              <a:solidFill>
                <a:schemeClr val="dk1"/>
              </a:solidFill>
            </a:endParaRPr>
          </a:p>
          <a:p>
            <a:pPr indent="-304800" lvl="0" marL="914400" rtl="0" algn="l">
              <a:lnSpc>
                <a:spcPct val="115000"/>
              </a:lnSpc>
              <a:spcBef>
                <a:spcPts val="0"/>
              </a:spcBef>
              <a:spcAft>
                <a:spcPts val="0"/>
              </a:spcAft>
              <a:buClr>
                <a:schemeClr val="dk1"/>
              </a:buClr>
              <a:buSzPts val="1200"/>
              <a:buAutoNum type="arabicPeriod"/>
            </a:pPr>
            <a:r>
              <a:rPr b="1" lang="en" sz="1200">
                <a:solidFill>
                  <a:srgbClr val="FF9900"/>
                </a:solidFill>
              </a:rPr>
              <a:t>Eventual Consistency Read</a:t>
            </a:r>
            <a:r>
              <a:rPr lang="en" sz="1200">
                <a:solidFill>
                  <a:schemeClr val="dk1"/>
                </a:solidFill>
              </a:rPr>
              <a:t> (default) cho phép response data trong khoảng 1s.</a:t>
            </a:r>
            <a:endParaRPr sz="1200">
              <a:solidFill>
                <a:schemeClr val="dk1"/>
              </a:solidFill>
            </a:endParaRPr>
          </a:p>
          <a:p>
            <a:pPr indent="-304800" lvl="0" marL="914400" rtl="0" algn="l">
              <a:lnSpc>
                <a:spcPct val="115000"/>
              </a:lnSpc>
              <a:spcBef>
                <a:spcPts val="0"/>
              </a:spcBef>
              <a:spcAft>
                <a:spcPts val="0"/>
              </a:spcAft>
              <a:buClr>
                <a:schemeClr val="dk1"/>
              </a:buClr>
              <a:buSzPts val="1200"/>
              <a:buAutoNum type="arabicPeriod"/>
            </a:pPr>
            <a:r>
              <a:rPr b="1" lang="en" sz="1200">
                <a:solidFill>
                  <a:srgbClr val="FF9900"/>
                </a:solidFill>
              </a:rPr>
              <a:t>Strong Consistency Read</a:t>
            </a:r>
            <a:r>
              <a:rPr lang="en" sz="1200">
                <a:solidFill>
                  <a:schemeClr val="dk1"/>
                </a:solidFill>
              </a:rPr>
              <a:t>: Trả về kết quả ngay lập tức (dưới 1s)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t>Primary Key Lookup</a:t>
            </a:r>
            <a:endParaRPr b="1" sz="1200"/>
          </a:p>
          <a:p>
            <a:pPr indent="-304800" lvl="1" marL="914400" rtl="0" algn="l">
              <a:lnSpc>
                <a:spcPct val="115000"/>
              </a:lnSpc>
              <a:spcBef>
                <a:spcPts val="0"/>
              </a:spcBef>
              <a:spcAft>
                <a:spcPts val="0"/>
              </a:spcAft>
              <a:buClr>
                <a:schemeClr val="dk1"/>
              </a:buClr>
              <a:buSzPts val="1200"/>
              <a:buChar char="○"/>
            </a:pPr>
            <a:r>
              <a:rPr lang="en" sz="1200"/>
              <a:t>Find items using </a:t>
            </a:r>
            <a:r>
              <a:rPr b="1" lang="en" sz="1200">
                <a:solidFill>
                  <a:srgbClr val="FF9900"/>
                </a:solidFill>
              </a:rPr>
              <a:t>only primary key</a:t>
            </a:r>
            <a:r>
              <a:rPr lang="en" sz="1200"/>
              <a:t> values from </a:t>
            </a:r>
            <a:r>
              <a:rPr b="1" lang="en" sz="1200">
                <a:solidFill>
                  <a:srgbClr val="FF9900"/>
                </a:solidFill>
              </a:rPr>
              <a:t>a table or secondary index</a:t>
            </a:r>
            <a:endParaRPr sz="1200"/>
          </a:p>
          <a:p>
            <a:pPr indent="-304800" lvl="1" marL="914400" rtl="0" algn="l">
              <a:lnSpc>
                <a:spcPct val="115000"/>
              </a:lnSpc>
              <a:spcBef>
                <a:spcPts val="0"/>
              </a:spcBef>
              <a:spcAft>
                <a:spcPts val="0"/>
              </a:spcAft>
              <a:buClr>
                <a:schemeClr val="dk1"/>
              </a:buClr>
              <a:buSzPts val="1200"/>
              <a:buChar char="○"/>
            </a:pPr>
            <a:r>
              <a:rPr lang="en" sz="1200"/>
              <a:t>Returns the items matching the primary key search</a:t>
            </a:r>
            <a:endParaRPr sz="1200"/>
          </a:p>
          <a:p>
            <a:pPr indent="-304800" lvl="1" marL="914400" rtl="0" algn="l">
              <a:lnSpc>
                <a:spcPct val="115000"/>
              </a:lnSpc>
              <a:spcBef>
                <a:spcPts val="0"/>
              </a:spcBef>
              <a:spcAft>
                <a:spcPts val="0"/>
              </a:spcAft>
              <a:buClr>
                <a:schemeClr val="dk1"/>
              </a:buClr>
              <a:buSzPts val="1200"/>
              <a:buChar char="○"/>
            </a:pPr>
            <a:r>
              <a:rPr b="1" lang="en" sz="1200">
                <a:solidFill>
                  <a:srgbClr val="FF9900"/>
                </a:solidFill>
              </a:rPr>
              <a:t>Very efficient because it searches indexes only</a:t>
            </a:r>
            <a:endParaRPr sz="1200"/>
          </a:p>
          <a:p>
            <a:pPr indent="-304800" lvl="1" marL="914400" rtl="0" algn="l">
              <a:lnSpc>
                <a:spcPct val="115000"/>
              </a:lnSpc>
              <a:spcBef>
                <a:spcPts val="0"/>
              </a:spcBef>
              <a:spcAft>
                <a:spcPts val="0"/>
              </a:spcAft>
              <a:buClr>
                <a:schemeClr val="dk1"/>
              </a:buClr>
              <a:buSzPts val="1200"/>
              <a:buChar char="○"/>
            </a:pPr>
            <a:r>
              <a:rPr lang="en" sz="1200"/>
              <a:t>Returns all attributes of an item, or only the ones you want</a:t>
            </a:r>
            <a:endParaRPr sz="1200"/>
          </a:p>
          <a:p>
            <a:pPr indent="-304800" lvl="1" marL="914400" rtl="0" algn="l">
              <a:lnSpc>
                <a:spcPct val="115000"/>
              </a:lnSpc>
              <a:spcBef>
                <a:spcPts val="0"/>
              </a:spcBef>
              <a:spcAft>
                <a:spcPts val="0"/>
              </a:spcAft>
              <a:buClr>
                <a:schemeClr val="dk1"/>
              </a:buClr>
              <a:buSzPts val="1200"/>
              <a:buChar char="○"/>
            </a:pPr>
            <a:r>
              <a:rPr b="1" lang="en" sz="1200">
                <a:solidFill>
                  <a:srgbClr val="FF9900"/>
                </a:solidFill>
              </a:rPr>
              <a:t>Is eventually consistent by default but can request a strongly consistent read</a:t>
            </a:r>
            <a:endParaRPr sz="1200"/>
          </a:p>
          <a:p>
            <a:pPr indent="-304800" lvl="1" marL="914400" rtl="0" algn="l">
              <a:lnSpc>
                <a:spcPct val="115000"/>
              </a:lnSpc>
              <a:spcBef>
                <a:spcPts val="0"/>
              </a:spcBef>
              <a:spcAft>
                <a:spcPts val="0"/>
              </a:spcAft>
              <a:buClr>
                <a:schemeClr val="dk1"/>
              </a:buClr>
              <a:buSzPts val="1200"/>
              <a:buChar char="○"/>
            </a:pPr>
            <a:r>
              <a:rPr lang="en" sz="1200"/>
              <a:t>Can use conditional operators and filters to return precise results</a:t>
            </a:r>
            <a:endParaRPr sz="1200">
              <a:solidFill>
                <a:schemeClr val="dk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6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10" name="Google Shape;1210;p164"/>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Reading Data - </a:t>
            </a:r>
            <a:r>
              <a:rPr b="1" lang="en">
                <a:solidFill>
                  <a:srgbClr val="FF9900"/>
                </a:solidFill>
              </a:rPr>
              <a:t>Primary Key Lookup</a:t>
            </a:r>
            <a:endParaRPr b="1">
              <a:solidFill>
                <a:schemeClr val="dk1"/>
              </a:solidFill>
            </a:endParaRPr>
          </a:p>
        </p:txBody>
      </p:sp>
      <p:sp>
        <p:nvSpPr>
          <p:cNvPr id="1211" name="Google Shape;1211;p164"/>
          <p:cNvSpPr txBox="1"/>
          <p:nvPr/>
        </p:nvSpPr>
        <p:spPr>
          <a:xfrm>
            <a:off x="836800" y="908525"/>
            <a:ext cx="7662900" cy="545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FF9900"/>
              </a:buClr>
              <a:buSzPts val="1200"/>
              <a:buChar char="●"/>
            </a:pPr>
            <a:r>
              <a:rPr b="1" lang="en" sz="1200">
                <a:solidFill>
                  <a:srgbClr val="FF9900"/>
                </a:solidFill>
              </a:rPr>
              <a:t>GetItem API</a:t>
            </a:r>
            <a:endParaRPr b="1" sz="1200">
              <a:solidFill>
                <a:srgbClr val="FF9900"/>
              </a:solidFill>
            </a:endParaRPr>
          </a:p>
        </p:txBody>
      </p:sp>
      <p:pic>
        <p:nvPicPr>
          <p:cNvPr id="1212" name="Google Shape;1212;p164"/>
          <p:cNvPicPr preferRelativeResize="0"/>
          <p:nvPr/>
        </p:nvPicPr>
        <p:blipFill>
          <a:blip r:embed="rId3">
            <a:alphaModFix/>
          </a:blip>
          <a:stretch>
            <a:fillRect/>
          </a:stretch>
        </p:blipFill>
        <p:spPr>
          <a:xfrm>
            <a:off x="429175" y="1766700"/>
            <a:ext cx="5191125" cy="2238375"/>
          </a:xfrm>
          <a:prstGeom prst="rect">
            <a:avLst/>
          </a:prstGeom>
          <a:noFill/>
          <a:ln>
            <a:noFill/>
          </a:ln>
        </p:spPr>
      </p:pic>
      <p:pic>
        <p:nvPicPr>
          <p:cNvPr id="1213" name="Google Shape;1213;p164"/>
          <p:cNvPicPr preferRelativeResize="0"/>
          <p:nvPr/>
        </p:nvPicPr>
        <p:blipFill>
          <a:blip r:embed="rId4">
            <a:alphaModFix/>
          </a:blip>
          <a:stretch>
            <a:fillRect/>
          </a:stretch>
        </p:blipFill>
        <p:spPr>
          <a:xfrm>
            <a:off x="5755325" y="1923150"/>
            <a:ext cx="3069450" cy="19254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6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19" name="Google Shape;1219;p165"/>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Reading Data - </a:t>
            </a:r>
            <a:r>
              <a:rPr b="1" lang="en">
                <a:solidFill>
                  <a:srgbClr val="FF9900"/>
                </a:solidFill>
              </a:rPr>
              <a:t>Query &amp; Scan</a:t>
            </a:r>
            <a:endParaRPr b="1">
              <a:solidFill>
                <a:srgbClr val="FF9900"/>
              </a:solidFill>
            </a:endParaRPr>
          </a:p>
        </p:txBody>
      </p:sp>
      <p:sp>
        <p:nvSpPr>
          <p:cNvPr id="1220" name="Google Shape;1220;p165"/>
          <p:cNvSpPr txBox="1"/>
          <p:nvPr/>
        </p:nvSpPr>
        <p:spPr>
          <a:xfrm>
            <a:off x="836800" y="908525"/>
            <a:ext cx="7662900" cy="3800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Query</a:t>
            </a:r>
            <a:endParaRPr b="1" sz="1200"/>
          </a:p>
          <a:p>
            <a:pPr indent="-304800" lvl="1" marL="914400" rtl="0" algn="l">
              <a:lnSpc>
                <a:spcPct val="115000"/>
              </a:lnSpc>
              <a:spcBef>
                <a:spcPts val="0"/>
              </a:spcBef>
              <a:spcAft>
                <a:spcPts val="0"/>
              </a:spcAft>
              <a:buSzPts val="1200"/>
              <a:buChar char="○"/>
            </a:pPr>
            <a:r>
              <a:rPr lang="en" sz="1200"/>
              <a:t>Allow you to find items using </a:t>
            </a:r>
            <a:r>
              <a:rPr b="1" lang="en" sz="1200">
                <a:solidFill>
                  <a:srgbClr val="FF9900"/>
                </a:solidFill>
              </a:rPr>
              <a:t>only primary key values from a table or secondary index</a:t>
            </a:r>
            <a:endParaRPr b="1" sz="1200">
              <a:solidFill>
                <a:srgbClr val="FF9900"/>
              </a:solidFill>
            </a:endParaRPr>
          </a:p>
          <a:p>
            <a:pPr indent="-304800" lvl="1" marL="914400" rtl="0" algn="l">
              <a:lnSpc>
                <a:spcPct val="115000"/>
              </a:lnSpc>
              <a:spcBef>
                <a:spcPts val="0"/>
              </a:spcBef>
              <a:spcAft>
                <a:spcPts val="0"/>
              </a:spcAft>
              <a:buSzPts val="1200"/>
              <a:buChar char="○"/>
            </a:pPr>
            <a:r>
              <a:rPr b="1" lang="en" sz="1200">
                <a:solidFill>
                  <a:srgbClr val="FF9900"/>
                </a:solidFill>
              </a:rPr>
              <a:t>Benefits:</a:t>
            </a:r>
            <a:endParaRPr sz="1200"/>
          </a:p>
          <a:p>
            <a:pPr indent="-304800" lvl="2" marL="1371600" rtl="0" algn="l">
              <a:lnSpc>
                <a:spcPct val="115000"/>
              </a:lnSpc>
              <a:spcBef>
                <a:spcPts val="0"/>
              </a:spcBef>
              <a:spcAft>
                <a:spcPts val="0"/>
              </a:spcAft>
              <a:buSzPts val="1200"/>
              <a:buChar char="■"/>
            </a:pPr>
            <a:r>
              <a:rPr lang="en" sz="1200"/>
              <a:t>Returns the items matching the primary key search</a:t>
            </a:r>
            <a:endParaRPr sz="1200"/>
          </a:p>
          <a:p>
            <a:pPr indent="-304800" lvl="2" marL="1371600" rtl="0" algn="l">
              <a:lnSpc>
                <a:spcPct val="115000"/>
              </a:lnSpc>
              <a:spcBef>
                <a:spcPts val="0"/>
              </a:spcBef>
              <a:spcAft>
                <a:spcPts val="0"/>
              </a:spcAft>
              <a:buSzPts val="1200"/>
              <a:buChar char="■"/>
            </a:pPr>
            <a:r>
              <a:rPr lang="en" sz="1200"/>
              <a:t>Much more efficient because it searches indexes only</a:t>
            </a:r>
            <a:endParaRPr sz="1200"/>
          </a:p>
          <a:p>
            <a:pPr indent="-304800" lvl="2" marL="1371600" rtl="0" algn="l">
              <a:lnSpc>
                <a:spcPct val="115000"/>
              </a:lnSpc>
              <a:spcBef>
                <a:spcPts val="0"/>
              </a:spcBef>
              <a:spcAft>
                <a:spcPts val="0"/>
              </a:spcAft>
              <a:buSzPts val="1200"/>
              <a:buChar char="■"/>
            </a:pPr>
            <a:r>
              <a:rPr lang="en" sz="1200"/>
              <a:t>Returns all attributes of an item, or only the ones you want</a:t>
            </a:r>
            <a:endParaRPr sz="1200"/>
          </a:p>
          <a:p>
            <a:pPr indent="-304800" lvl="2" marL="1371600" rtl="0" algn="l">
              <a:lnSpc>
                <a:spcPct val="115000"/>
              </a:lnSpc>
              <a:spcBef>
                <a:spcPts val="0"/>
              </a:spcBef>
              <a:spcAft>
                <a:spcPts val="0"/>
              </a:spcAft>
              <a:buSzPts val="1200"/>
              <a:buChar char="■"/>
            </a:pPr>
            <a:r>
              <a:rPr lang="en" sz="1200"/>
              <a:t>Is eventually consistent by default but can request a consistent read</a:t>
            </a:r>
            <a:endParaRPr sz="1200"/>
          </a:p>
          <a:p>
            <a:pPr indent="-304800" lvl="2" marL="1371600" rtl="0" algn="l">
              <a:lnSpc>
                <a:spcPct val="115000"/>
              </a:lnSpc>
              <a:spcBef>
                <a:spcPts val="0"/>
              </a:spcBef>
              <a:spcAft>
                <a:spcPts val="0"/>
              </a:spcAft>
              <a:buSzPts val="1200"/>
              <a:buChar char="■"/>
            </a:pPr>
            <a:r>
              <a:rPr lang="en" sz="1200"/>
              <a:t>Can use conditional operators and filters to return precise results</a:t>
            </a:r>
            <a:endParaRPr sz="1200"/>
          </a:p>
          <a:p>
            <a:pPr indent="-304800" lvl="0" marL="457200" rtl="0" algn="l">
              <a:lnSpc>
                <a:spcPct val="115000"/>
              </a:lnSpc>
              <a:spcBef>
                <a:spcPts val="0"/>
              </a:spcBef>
              <a:spcAft>
                <a:spcPts val="0"/>
              </a:spcAft>
              <a:buSzPts val="1200"/>
              <a:buChar char="●"/>
            </a:pPr>
            <a:r>
              <a:rPr b="1" lang="en" sz="1200">
                <a:solidFill>
                  <a:srgbClr val="FF9900"/>
                </a:solidFill>
              </a:rPr>
              <a:t>Scan </a:t>
            </a:r>
            <a:endParaRPr b="1" sz="1200">
              <a:solidFill>
                <a:srgbClr val="FF9900"/>
              </a:solidFill>
            </a:endParaRPr>
          </a:p>
          <a:p>
            <a:pPr indent="-304800" lvl="1" marL="914400" rtl="0" algn="l">
              <a:lnSpc>
                <a:spcPct val="115000"/>
              </a:lnSpc>
              <a:spcBef>
                <a:spcPts val="0"/>
              </a:spcBef>
              <a:spcAft>
                <a:spcPts val="0"/>
              </a:spcAft>
              <a:buSzPts val="1200"/>
              <a:buChar char="○"/>
            </a:pPr>
            <a:r>
              <a:rPr b="1" lang="en" sz="1200">
                <a:solidFill>
                  <a:srgbClr val="FF9900"/>
                </a:solidFill>
              </a:rPr>
              <a:t>Don't do it!!!</a:t>
            </a:r>
            <a:endParaRPr b="1" sz="1200">
              <a:solidFill>
                <a:srgbClr val="FF9900"/>
              </a:solidFill>
            </a:endParaRPr>
          </a:p>
          <a:p>
            <a:pPr indent="-304800" lvl="1" marL="914400" rtl="0" algn="l">
              <a:lnSpc>
                <a:spcPct val="115000"/>
              </a:lnSpc>
              <a:spcBef>
                <a:spcPts val="0"/>
              </a:spcBef>
              <a:spcAft>
                <a:spcPts val="0"/>
              </a:spcAft>
              <a:buSzPts val="1200"/>
              <a:buChar char="○"/>
            </a:pPr>
            <a:r>
              <a:rPr b="1" lang="en" sz="1200">
                <a:solidFill>
                  <a:srgbClr val="FF9900"/>
                </a:solidFill>
              </a:rPr>
              <a:t>Reads every item in the table</a:t>
            </a:r>
            <a:r>
              <a:rPr lang="en" sz="1200"/>
              <a:t> and is operationally inefficient</a:t>
            </a:r>
            <a:endParaRPr sz="1200"/>
          </a:p>
          <a:p>
            <a:pPr indent="-304800" lvl="1" marL="914400" rtl="0" algn="l">
              <a:lnSpc>
                <a:spcPct val="115000"/>
              </a:lnSpc>
              <a:spcBef>
                <a:spcPts val="0"/>
              </a:spcBef>
              <a:spcAft>
                <a:spcPts val="0"/>
              </a:spcAft>
              <a:buSzPts val="1200"/>
              <a:buChar char="○"/>
            </a:pPr>
            <a:r>
              <a:rPr lang="en" sz="1200">
                <a:solidFill>
                  <a:schemeClr val="dk1"/>
                </a:solidFill>
              </a:rPr>
              <a:t>Scanning the whole table; Lots of RCUs if it is a big table</a:t>
            </a:r>
            <a:endParaRPr sz="1200"/>
          </a:p>
          <a:p>
            <a:pPr indent="-304800" lvl="1" marL="914400" rtl="0" algn="l">
              <a:lnSpc>
                <a:spcPct val="115000"/>
              </a:lnSpc>
              <a:spcBef>
                <a:spcPts val="0"/>
              </a:spcBef>
              <a:spcAft>
                <a:spcPts val="0"/>
              </a:spcAft>
              <a:buSzPts val="1200"/>
              <a:buChar char="○"/>
            </a:pPr>
            <a:r>
              <a:rPr lang="en" sz="1200"/>
              <a:t>Looks for all items and attributes in a table by default</a:t>
            </a:r>
            <a:endParaRPr sz="1200"/>
          </a:p>
          <a:p>
            <a:pPr indent="-304800" lvl="1" marL="914400" rtl="0" algn="l">
              <a:lnSpc>
                <a:spcPct val="115000"/>
              </a:lnSpc>
              <a:spcBef>
                <a:spcPts val="0"/>
              </a:spcBef>
              <a:spcAft>
                <a:spcPts val="0"/>
              </a:spcAft>
              <a:buSzPts val="1200"/>
              <a:buChar char="○"/>
            </a:pPr>
            <a:r>
              <a:rPr b="1" lang="en" sz="1200">
                <a:solidFill>
                  <a:srgbClr val="FF9900"/>
                </a:solidFill>
              </a:rPr>
              <a:t>Benefits:</a:t>
            </a:r>
            <a:endParaRPr sz="1200"/>
          </a:p>
          <a:p>
            <a:pPr indent="-304800" lvl="2" marL="1371600" rtl="0" algn="l">
              <a:lnSpc>
                <a:spcPct val="115000"/>
              </a:lnSpc>
              <a:spcBef>
                <a:spcPts val="0"/>
              </a:spcBef>
              <a:spcAft>
                <a:spcPts val="0"/>
              </a:spcAft>
              <a:buSzPts val="1200"/>
              <a:buChar char="■"/>
            </a:pPr>
            <a:r>
              <a:rPr lang="en" sz="1200"/>
              <a:t>Scans can apply filters to the results to refine values</a:t>
            </a:r>
            <a:endParaRPr sz="1200"/>
          </a:p>
          <a:p>
            <a:pPr indent="-304800" lvl="2" marL="1371600" rtl="0" algn="l">
              <a:lnSpc>
                <a:spcPct val="115000"/>
              </a:lnSpc>
              <a:spcBef>
                <a:spcPts val="0"/>
              </a:spcBef>
              <a:spcAft>
                <a:spcPts val="0"/>
              </a:spcAft>
              <a:buSzPts val="1200"/>
              <a:buChar char="■"/>
            </a:pPr>
            <a:r>
              <a:rPr lang="en" sz="1200"/>
              <a:t>Can return only specific attributes with the ProjectionExpression parameter</a:t>
            </a:r>
            <a:endParaRPr sz="1200"/>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6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26" name="Google Shape;1226;p166"/>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Reading Data - </a:t>
            </a:r>
            <a:r>
              <a:rPr b="1" lang="en">
                <a:solidFill>
                  <a:srgbClr val="FF9900"/>
                </a:solidFill>
              </a:rPr>
              <a:t>Query &amp; Scan</a:t>
            </a:r>
            <a:endParaRPr b="1">
              <a:solidFill>
                <a:srgbClr val="FF9900"/>
              </a:solidFill>
            </a:endParaRPr>
          </a:p>
        </p:txBody>
      </p:sp>
      <p:sp>
        <p:nvSpPr>
          <p:cNvPr id="1227" name="Google Shape;1227;p166"/>
          <p:cNvSpPr txBox="1"/>
          <p:nvPr/>
        </p:nvSpPr>
        <p:spPr>
          <a:xfrm>
            <a:off x="836800" y="908525"/>
            <a:ext cx="7662900" cy="545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FF9900"/>
              </a:buClr>
              <a:buSzPts val="1200"/>
              <a:buChar char="●"/>
            </a:pPr>
            <a:r>
              <a:rPr b="1" lang="en" sz="1200">
                <a:solidFill>
                  <a:srgbClr val="FF9900"/>
                </a:solidFill>
              </a:rPr>
              <a:t>Query API</a:t>
            </a:r>
            <a:endParaRPr b="1" sz="1200">
              <a:solidFill>
                <a:srgbClr val="FF9900"/>
              </a:solidFill>
            </a:endParaRPr>
          </a:p>
        </p:txBody>
      </p:sp>
      <p:pic>
        <p:nvPicPr>
          <p:cNvPr id="1228" name="Google Shape;1228;p166"/>
          <p:cNvPicPr preferRelativeResize="0"/>
          <p:nvPr/>
        </p:nvPicPr>
        <p:blipFill>
          <a:blip r:embed="rId3">
            <a:alphaModFix/>
          </a:blip>
          <a:stretch>
            <a:fillRect/>
          </a:stretch>
        </p:blipFill>
        <p:spPr>
          <a:xfrm>
            <a:off x="533400" y="1606625"/>
            <a:ext cx="5010150" cy="2705100"/>
          </a:xfrm>
          <a:prstGeom prst="rect">
            <a:avLst/>
          </a:prstGeom>
          <a:noFill/>
          <a:ln>
            <a:noFill/>
          </a:ln>
        </p:spPr>
      </p:pic>
      <p:pic>
        <p:nvPicPr>
          <p:cNvPr id="1229" name="Google Shape;1229;p166"/>
          <p:cNvPicPr preferRelativeResize="0"/>
          <p:nvPr/>
        </p:nvPicPr>
        <p:blipFill>
          <a:blip r:embed="rId4">
            <a:alphaModFix/>
          </a:blip>
          <a:stretch>
            <a:fillRect/>
          </a:stretch>
        </p:blipFill>
        <p:spPr>
          <a:xfrm>
            <a:off x="5872350" y="1811413"/>
            <a:ext cx="2828925" cy="229552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6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35" name="Google Shape;1235;p167"/>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Reading Data - </a:t>
            </a:r>
            <a:r>
              <a:rPr b="1" lang="en">
                <a:solidFill>
                  <a:srgbClr val="FF9900"/>
                </a:solidFill>
              </a:rPr>
              <a:t>Query &amp; Scan</a:t>
            </a:r>
            <a:endParaRPr b="1">
              <a:solidFill>
                <a:srgbClr val="FF9900"/>
              </a:solidFill>
            </a:endParaRPr>
          </a:p>
        </p:txBody>
      </p:sp>
      <p:sp>
        <p:nvSpPr>
          <p:cNvPr id="1236" name="Google Shape;1236;p167"/>
          <p:cNvSpPr txBox="1"/>
          <p:nvPr/>
        </p:nvSpPr>
        <p:spPr>
          <a:xfrm>
            <a:off x="836800" y="908525"/>
            <a:ext cx="7662900" cy="545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FF9900"/>
              </a:buClr>
              <a:buSzPts val="1200"/>
              <a:buChar char="●"/>
            </a:pPr>
            <a:r>
              <a:rPr b="1" lang="en" sz="1200">
                <a:solidFill>
                  <a:srgbClr val="FF9900"/>
                </a:solidFill>
              </a:rPr>
              <a:t>Scan API</a:t>
            </a:r>
            <a:endParaRPr b="1" sz="1200">
              <a:solidFill>
                <a:srgbClr val="FF9900"/>
              </a:solidFill>
            </a:endParaRPr>
          </a:p>
        </p:txBody>
      </p:sp>
      <p:pic>
        <p:nvPicPr>
          <p:cNvPr id="1237" name="Google Shape;1237;p167"/>
          <p:cNvPicPr preferRelativeResize="0"/>
          <p:nvPr/>
        </p:nvPicPr>
        <p:blipFill>
          <a:blip r:embed="rId3">
            <a:alphaModFix/>
          </a:blip>
          <a:stretch>
            <a:fillRect/>
          </a:stretch>
        </p:blipFill>
        <p:spPr>
          <a:xfrm>
            <a:off x="324825" y="1611925"/>
            <a:ext cx="4541975" cy="1919625"/>
          </a:xfrm>
          <a:prstGeom prst="rect">
            <a:avLst/>
          </a:prstGeom>
          <a:noFill/>
          <a:ln>
            <a:noFill/>
          </a:ln>
        </p:spPr>
      </p:pic>
      <p:pic>
        <p:nvPicPr>
          <p:cNvPr id="1238" name="Google Shape;1238;p167"/>
          <p:cNvPicPr preferRelativeResize="0"/>
          <p:nvPr/>
        </p:nvPicPr>
        <p:blipFill>
          <a:blip r:embed="rId4">
            <a:alphaModFix/>
          </a:blip>
          <a:stretch>
            <a:fillRect/>
          </a:stretch>
        </p:blipFill>
        <p:spPr>
          <a:xfrm>
            <a:off x="5214025" y="1134875"/>
            <a:ext cx="3629350" cy="28737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6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44" name="Google Shape;1244;p168"/>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Reading Data - Query &amp; Scan</a:t>
            </a:r>
            <a:endParaRPr b="1">
              <a:solidFill>
                <a:schemeClr val="dk1"/>
              </a:solidFill>
            </a:endParaRPr>
          </a:p>
        </p:txBody>
      </p:sp>
      <p:sp>
        <p:nvSpPr>
          <p:cNvPr id="1245" name="Google Shape;1245;p168"/>
          <p:cNvSpPr txBox="1"/>
          <p:nvPr/>
        </p:nvSpPr>
        <p:spPr>
          <a:xfrm>
            <a:off x="836800" y="908525"/>
            <a:ext cx="7662900" cy="3800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Negatives of Scan:</a:t>
            </a:r>
            <a:endParaRPr b="1" sz="1200">
              <a:solidFill>
                <a:srgbClr val="FF9900"/>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larger the data set in the table the slower performance of a scan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more filters on the scan the slower the performance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Returns only filtered results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Only eventually consistent reads are available</a:t>
            </a:r>
            <a:endParaRPr b="1" sz="1200"/>
          </a:p>
          <a:p>
            <a:pPr indent="-304800" lvl="0" marL="457200" rtl="0" algn="l">
              <a:lnSpc>
                <a:spcPct val="115000"/>
              </a:lnSpc>
              <a:spcBef>
                <a:spcPts val="0"/>
              </a:spcBef>
              <a:spcAft>
                <a:spcPts val="0"/>
              </a:spcAft>
              <a:buSzPts val="1200"/>
              <a:buChar char="●"/>
            </a:pPr>
            <a:r>
              <a:rPr b="1" lang="en" sz="1200">
                <a:solidFill>
                  <a:srgbClr val="FF9900"/>
                </a:solidFill>
              </a:rPr>
              <a:t>If you must SCANS:</a:t>
            </a:r>
            <a:r>
              <a:rPr b="1" lang="en" sz="1200"/>
              <a:t> </a:t>
            </a:r>
            <a:r>
              <a:rPr lang="en" sz="1200"/>
              <a:t>What you should keep in mind:</a:t>
            </a:r>
            <a:endParaRPr sz="1200"/>
          </a:p>
          <a:p>
            <a:pPr indent="-304800" lvl="1" marL="914400" rtl="0" algn="l">
              <a:lnSpc>
                <a:spcPct val="115000"/>
              </a:lnSpc>
              <a:spcBef>
                <a:spcPts val="0"/>
              </a:spcBef>
              <a:spcAft>
                <a:spcPts val="0"/>
              </a:spcAft>
              <a:buSzPts val="1200"/>
              <a:buChar char="○"/>
            </a:pPr>
            <a:r>
              <a:rPr lang="en" sz="1200"/>
              <a:t>You can reduce Page Size of an operation with the Limit parameter, to limit how much data you try to retrieve at the same time</a:t>
            </a:r>
            <a:endParaRPr sz="1200"/>
          </a:p>
          <a:p>
            <a:pPr indent="-304800" lvl="1" marL="914400" rtl="0" algn="l">
              <a:lnSpc>
                <a:spcPct val="115000"/>
              </a:lnSpc>
              <a:spcBef>
                <a:spcPts val="0"/>
              </a:spcBef>
              <a:spcAft>
                <a:spcPts val="0"/>
              </a:spcAft>
              <a:buSzPts val="1200"/>
              <a:buChar char="○"/>
            </a:pPr>
            <a:r>
              <a:rPr lang="en" sz="1200"/>
              <a:t>Avoid performing Scans on mission-critical tables</a:t>
            </a:r>
            <a:endParaRPr sz="1200"/>
          </a:p>
          <a:p>
            <a:pPr indent="-304800" lvl="1" marL="914400" rtl="0" algn="l">
              <a:lnSpc>
                <a:spcPct val="115000"/>
              </a:lnSpc>
              <a:spcBef>
                <a:spcPts val="0"/>
              </a:spcBef>
              <a:spcAft>
                <a:spcPts val="0"/>
              </a:spcAft>
              <a:buSzPts val="1200"/>
              <a:buChar char="○"/>
            </a:pPr>
            <a:r>
              <a:rPr lang="en" sz="1200"/>
              <a:t>Program your application logic to retry any requests that receives a response code saying that you exceeded provisioned throughput (or increase throughput)</a:t>
            </a:r>
            <a:endParaRPr b="1" sz="1200"/>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6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51" name="Google Shape;1251;p169"/>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Writing data</a:t>
            </a:r>
            <a:endParaRPr b="1">
              <a:solidFill>
                <a:schemeClr val="dk1"/>
              </a:solidFill>
            </a:endParaRPr>
          </a:p>
        </p:txBody>
      </p:sp>
      <p:sp>
        <p:nvSpPr>
          <p:cNvPr id="1252" name="Google Shape;1252;p169"/>
          <p:cNvSpPr txBox="1"/>
          <p:nvPr/>
        </p:nvSpPr>
        <p:spPr>
          <a:xfrm>
            <a:off x="836800" y="908525"/>
            <a:ext cx="7662900" cy="449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PutItem API</a:t>
            </a:r>
            <a:endParaRPr b="1" sz="1200">
              <a:solidFill>
                <a:srgbClr val="FF9900"/>
              </a:solidFill>
            </a:endParaRPr>
          </a:p>
        </p:txBody>
      </p:sp>
      <p:pic>
        <p:nvPicPr>
          <p:cNvPr id="1253" name="Google Shape;1253;p169"/>
          <p:cNvPicPr preferRelativeResize="0"/>
          <p:nvPr/>
        </p:nvPicPr>
        <p:blipFill>
          <a:blip r:embed="rId3">
            <a:alphaModFix/>
          </a:blip>
          <a:stretch>
            <a:fillRect/>
          </a:stretch>
        </p:blipFill>
        <p:spPr>
          <a:xfrm>
            <a:off x="228600" y="1510325"/>
            <a:ext cx="4972050" cy="2066925"/>
          </a:xfrm>
          <a:prstGeom prst="rect">
            <a:avLst/>
          </a:prstGeom>
          <a:noFill/>
          <a:ln>
            <a:noFill/>
          </a:ln>
        </p:spPr>
      </p:pic>
      <p:pic>
        <p:nvPicPr>
          <p:cNvPr id="1254" name="Google Shape;1254;p169"/>
          <p:cNvPicPr preferRelativeResize="0"/>
          <p:nvPr/>
        </p:nvPicPr>
        <p:blipFill>
          <a:blip r:embed="rId4">
            <a:alphaModFix/>
          </a:blip>
          <a:stretch>
            <a:fillRect/>
          </a:stretch>
        </p:blipFill>
        <p:spPr>
          <a:xfrm>
            <a:off x="5290225" y="1134875"/>
            <a:ext cx="3629350" cy="28737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7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60" name="Google Shape;1260;p170"/>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Writing data - </a:t>
            </a:r>
            <a:r>
              <a:rPr b="1" lang="en">
                <a:solidFill>
                  <a:srgbClr val="FF9900"/>
                </a:solidFill>
              </a:rPr>
              <a:t>Atomic Counters</a:t>
            </a:r>
            <a:endParaRPr b="1">
              <a:solidFill>
                <a:srgbClr val="FF9900"/>
              </a:solidFill>
            </a:endParaRPr>
          </a:p>
        </p:txBody>
      </p:sp>
      <p:sp>
        <p:nvSpPr>
          <p:cNvPr id="1261" name="Google Shape;1261;p170"/>
          <p:cNvSpPr txBox="1"/>
          <p:nvPr/>
        </p:nvSpPr>
        <p:spPr>
          <a:xfrm>
            <a:off x="836800" y="908525"/>
            <a:ext cx="7662900" cy="1299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Allow you to</a:t>
            </a:r>
            <a:r>
              <a:rPr b="1" lang="en" sz="1200"/>
              <a:t> </a:t>
            </a:r>
            <a:r>
              <a:rPr b="1" lang="en" sz="1200">
                <a:solidFill>
                  <a:srgbClr val="FF9900"/>
                </a:solidFill>
              </a:rPr>
              <a:t>increment or decrement</a:t>
            </a:r>
            <a:r>
              <a:rPr lang="en" sz="1200">
                <a:solidFill>
                  <a:srgbClr val="FF9900"/>
                </a:solidFill>
              </a:rPr>
              <a:t> </a:t>
            </a:r>
            <a:r>
              <a:rPr lang="en" sz="1200"/>
              <a:t>the value of an attribute without interfering with other write requests</a:t>
            </a:r>
            <a:endParaRPr sz="1200"/>
          </a:p>
          <a:p>
            <a:pPr indent="-304800" lvl="0" marL="457200" rtl="0" algn="l">
              <a:lnSpc>
                <a:spcPct val="115000"/>
              </a:lnSpc>
              <a:spcBef>
                <a:spcPts val="0"/>
              </a:spcBef>
              <a:spcAft>
                <a:spcPts val="0"/>
              </a:spcAft>
              <a:buSzPts val="1200"/>
              <a:buChar char="●"/>
            </a:pPr>
            <a:r>
              <a:rPr lang="en" sz="1200"/>
              <a:t>Requests are applied in the order that they are received</a:t>
            </a:r>
            <a:endParaRPr sz="1200"/>
          </a:p>
          <a:p>
            <a:pPr indent="-304800" lvl="0" marL="457200" rtl="0" algn="l">
              <a:lnSpc>
                <a:spcPct val="115000"/>
              </a:lnSpc>
              <a:spcBef>
                <a:spcPts val="0"/>
              </a:spcBef>
              <a:spcAft>
                <a:spcPts val="0"/>
              </a:spcAft>
              <a:buSzPts val="1200"/>
              <a:buChar char="●"/>
            </a:pPr>
            <a:r>
              <a:rPr lang="en" sz="1200"/>
              <a:t>Updates are not idempotent - it will update the value each time it is called</a:t>
            </a:r>
            <a:endParaRPr sz="1200"/>
          </a:p>
          <a:p>
            <a:pPr indent="-304800" lvl="0" marL="457200" rtl="0" algn="l">
              <a:lnSpc>
                <a:spcPct val="115000"/>
              </a:lnSpc>
              <a:spcBef>
                <a:spcPts val="0"/>
              </a:spcBef>
              <a:spcAft>
                <a:spcPts val="0"/>
              </a:spcAft>
              <a:buSzPts val="1200"/>
              <a:buChar char="●"/>
            </a:pPr>
            <a:r>
              <a:rPr lang="en" sz="1200"/>
              <a:t>Use case: Increasing view count</a:t>
            </a:r>
            <a:endParaRPr sz="1200"/>
          </a:p>
        </p:txBody>
      </p:sp>
      <p:pic>
        <p:nvPicPr>
          <p:cNvPr id="1262" name="Google Shape;1262;p170"/>
          <p:cNvPicPr preferRelativeResize="0"/>
          <p:nvPr/>
        </p:nvPicPr>
        <p:blipFill>
          <a:blip r:embed="rId3">
            <a:alphaModFix/>
          </a:blip>
          <a:stretch>
            <a:fillRect/>
          </a:stretch>
        </p:blipFill>
        <p:spPr>
          <a:xfrm>
            <a:off x="671100" y="2468225"/>
            <a:ext cx="7801799" cy="16895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7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68" name="Google Shape;1268;p171"/>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Writing data - </a:t>
            </a:r>
            <a:r>
              <a:rPr b="1" lang="en">
                <a:solidFill>
                  <a:srgbClr val="FF9900"/>
                </a:solidFill>
              </a:rPr>
              <a:t>Conditional Writes</a:t>
            </a:r>
            <a:endParaRPr b="1">
              <a:solidFill>
                <a:srgbClr val="FF9900"/>
              </a:solidFill>
            </a:endParaRPr>
          </a:p>
        </p:txBody>
      </p:sp>
      <p:sp>
        <p:nvSpPr>
          <p:cNvPr id="1269" name="Google Shape;1269;p171"/>
          <p:cNvSpPr txBox="1"/>
          <p:nvPr/>
        </p:nvSpPr>
        <p:spPr>
          <a:xfrm>
            <a:off x="836800" y="908525"/>
            <a:ext cx="7662900" cy="148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Helps coordinate writes</a:t>
            </a:r>
            <a:endParaRPr b="1" sz="1200">
              <a:solidFill>
                <a:srgbClr val="FF9900"/>
              </a:solidFill>
            </a:endParaRPr>
          </a:p>
          <a:p>
            <a:pPr indent="-304800" lvl="0" marL="457200" rtl="0" algn="l">
              <a:lnSpc>
                <a:spcPct val="115000"/>
              </a:lnSpc>
              <a:spcBef>
                <a:spcPts val="0"/>
              </a:spcBef>
              <a:spcAft>
                <a:spcPts val="0"/>
              </a:spcAft>
              <a:buSzPts val="1200"/>
              <a:buChar char="●"/>
            </a:pPr>
            <a:r>
              <a:rPr lang="en" sz="1200"/>
              <a:t>Checks for a condition before proceeding with the operation</a:t>
            </a:r>
            <a:endParaRPr sz="1200"/>
          </a:p>
          <a:p>
            <a:pPr indent="-304800" lvl="0" marL="457200" rtl="0" algn="l">
              <a:lnSpc>
                <a:spcPct val="115000"/>
              </a:lnSpc>
              <a:spcBef>
                <a:spcPts val="0"/>
              </a:spcBef>
              <a:spcAft>
                <a:spcPts val="0"/>
              </a:spcAft>
              <a:buSzPts val="1200"/>
              <a:buChar char="●"/>
            </a:pPr>
            <a:r>
              <a:rPr lang="en" sz="1200"/>
              <a:t>Supported for </a:t>
            </a:r>
            <a:r>
              <a:rPr b="1" lang="en" sz="1200">
                <a:solidFill>
                  <a:srgbClr val="FF9900"/>
                </a:solidFill>
              </a:rPr>
              <a:t>PutItem, DeleteItem, UpdateItem</a:t>
            </a:r>
            <a:r>
              <a:rPr lang="en" sz="1200">
                <a:solidFill>
                  <a:srgbClr val="FF9900"/>
                </a:solidFill>
              </a:rPr>
              <a:t> </a:t>
            </a:r>
            <a:r>
              <a:rPr lang="en" sz="1200"/>
              <a:t>operations</a:t>
            </a:r>
            <a:endParaRPr sz="1200"/>
          </a:p>
          <a:p>
            <a:pPr indent="-304800" lvl="0" marL="457200" rtl="0" algn="l">
              <a:lnSpc>
                <a:spcPct val="115000"/>
              </a:lnSpc>
              <a:spcBef>
                <a:spcPts val="0"/>
              </a:spcBef>
              <a:spcAft>
                <a:spcPts val="0"/>
              </a:spcAft>
              <a:buSzPts val="1200"/>
              <a:buChar char="●"/>
            </a:pPr>
            <a:r>
              <a:rPr lang="en" sz="1200"/>
              <a:t>Specify conditions in </a:t>
            </a:r>
            <a:r>
              <a:rPr b="1" lang="en" sz="1200">
                <a:solidFill>
                  <a:srgbClr val="FF9900"/>
                </a:solidFill>
              </a:rPr>
              <a:t>ConditionExpression</a:t>
            </a:r>
            <a:r>
              <a:rPr lang="en" sz="1200"/>
              <a:t>:</a:t>
            </a:r>
            <a:endParaRPr sz="1200"/>
          </a:p>
          <a:p>
            <a:pPr indent="-304800" lvl="1" marL="914400" rtl="0" algn="l">
              <a:lnSpc>
                <a:spcPct val="115000"/>
              </a:lnSpc>
              <a:spcBef>
                <a:spcPts val="0"/>
              </a:spcBef>
              <a:spcAft>
                <a:spcPts val="0"/>
              </a:spcAft>
              <a:buSzPts val="1200"/>
              <a:buChar char="○"/>
            </a:pPr>
            <a:r>
              <a:rPr lang="en" sz="1200"/>
              <a:t>Can contain attribute names, conditional operators, and built-in functions</a:t>
            </a:r>
            <a:endParaRPr sz="1200"/>
          </a:p>
          <a:p>
            <a:pPr indent="-304800" lvl="0" marL="457200" rtl="0" algn="l">
              <a:lnSpc>
                <a:spcPct val="115000"/>
              </a:lnSpc>
              <a:spcBef>
                <a:spcPts val="0"/>
              </a:spcBef>
              <a:spcAft>
                <a:spcPts val="0"/>
              </a:spcAft>
              <a:buSzPts val="1200"/>
              <a:buChar char="●"/>
            </a:pPr>
            <a:r>
              <a:rPr lang="en" sz="1200"/>
              <a:t>A failed conditional write returns </a:t>
            </a:r>
            <a:r>
              <a:rPr b="1" lang="en" sz="1200">
                <a:solidFill>
                  <a:srgbClr val="FF9900"/>
                </a:solidFill>
              </a:rPr>
              <a:t>ConditionalCheckFailedException</a:t>
            </a:r>
            <a:endParaRPr sz="1200">
              <a:solidFill>
                <a:srgbClr val="FF9900"/>
              </a:solidFill>
            </a:endParaRPr>
          </a:p>
        </p:txBody>
      </p:sp>
      <p:pic>
        <p:nvPicPr>
          <p:cNvPr id="1270" name="Google Shape;1270;p171"/>
          <p:cNvPicPr preferRelativeResize="0"/>
          <p:nvPr/>
        </p:nvPicPr>
        <p:blipFill>
          <a:blip r:embed="rId3">
            <a:alphaModFix/>
          </a:blip>
          <a:stretch>
            <a:fillRect/>
          </a:stretch>
        </p:blipFill>
        <p:spPr>
          <a:xfrm>
            <a:off x="1114425" y="2520600"/>
            <a:ext cx="6915150" cy="201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80" name="Google Shape;180;p2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VPN?</a:t>
            </a:r>
            <a:endParaRPr b="1"/>
          </a:p>
        </p:txBody>
      </p:sp>
      <p:pic>
        <p:nvPicPr>
          <p:cNvPr id="181" name="Google Shape;181;p28"/>
          <p:cNvPicPr preferRelativeResize="0"/>
          <p:nvPr/>
        </p:nvPicPr>
        <p:blipFill>
          <a:blip r:embed="rId4">
            <a:alphaModFix/>
          </a:blip>
          <a:stretch>
            <a:fillRect/>
          </a:stretch>
        </p:blipFill>
        <p:spPr>
          <a:xfrm>
            <a:off x="1455875" y="1073225"/>
            <a:ext cx="6232250" cy="31005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7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76" name="Google Shape;1276;p172"/>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Bad Use Cases &amp; Best Practices</a:t>
            </a:r>
            <a:endParaRPr b="1">
              <a:solidFill>
                <a:schemeClr val="dk1"/>
              </a:solidFill>
            </a:endParaRPr>
          </a:p>
        </p:txBody>
      </p:sp>
      <p:sp>
        <p:nvSpPr>
          <p:cNvPr id="1277" name="Google Shape;1277;p172"/>
          <p:cNvSpPr txBox="1"/>
          <p:nvPr/>
        </p:nvSpPr>
        <p:spPr>
          <a:xfrm>
            <a:off x="836800" y="908525"/>
            <a:ext cx="3675900" cy="201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9900"/>
                </a:solidFill>
              </a:rPr>
              <a:t>Bad Use Cases</a:t>
            </a:r>
            <a:endParaRPr b="1" sz="1200">
              <a:solidFill>
                <a:srgbClr val="FF9900"/>
              </a:solidFill>
            </a:endParaRPr>
          </a:p>
          <a:p>
            <a:pPr indent="-304800" lvl="0" marL="457200" rtl="0" algn="l">
              <a:lnSpc>
                <a:spcPct val="115000"/>
              </a:lnSpc>
              <a:spcBef>
                <a:spcPts val="0"/>
              </a:spcBef>
              <a:spcAft>
                <a:spcPts val="0"/>
              </a:spcAft>
              <a:buSzPts val="1200"/>
              <a:buChar char="●"/>
            </a:pPr>
            <a:r>
              <a:rPr lang="en" sz="1200"/>
              <a:t>Ứng dụng của bạn đòi hỏi một SQL interface</a:t>
            </a:r>
            <a:endParaRPr sz="1200"/>
          </a:p>
          <a:p>
            <a:pPr indent="-304800" lvl="0" marL="457200" rtl="0" algn="l">
              <a:lnSpc>
                <a:spcPct val="115000"/>
              </a:lnSpc>
              <a:spcBef>
                <a:spcPts val="0"/>
              </a:spcBef>
              <a:spcAft>
                <a:spcPts val="0"/>
              </a:spcAft>
              <a:buSzPts val="1200"/>
              <a:buChar char="●"/>
            </a:pPr>
            <a:r>
              <a:rPr lang="en" sz="1200"/>
              <a:t>Các query mà đòi hỏi join</a:t>
            </a:r>
            <a:endParaRPr sz="1200"/>
          </a:p>
          <a:p>
            <a:pPr indent="-304800" lvl="0" marL="457200" rtl="0" algn="l">
              <a:lnSpc>
                <a:spcPct val="115000"/>
              </a:lnSpc>
              <a:spcBef>
                <a:spcPts val="0"/>
              </a:spcBef>
              <a:spcAft>
                <a:spcPts val="0"/>
              </a:spcAft>
              <a:buSzPts val="1200"/>
              <a:buChar char="●"/>
            </a:pPr>
            <a:r>
              <a:rPr lang="en" sz="1200"/>
              <a:t>Data size lớn hơn 400KB mỗi item/row</a:t>
            </a:r>
            <a:endParaRPr sz="1200"/>
          </a:p>
          <a:p>
            <a:pPr indent="-304800" lvl="0" marL="457200" rtl="0" algn="l">
              <a:lnSpc>
                <a:spcPct val="115000"/>
              </a:lnSpc>
              <a:spcBef>
                <a:spcPts val="0"/>
              </a:spcBef>
              <a:spcAft>
                <a:spcPts val="0"/>
              </a:spcAft>
              <a:buSzPts val="1200"/>
              <a:buChar char="●"/>
            </a:pPr>
            <a:r>
              <a:rPr lang="en" sz="1200"/>
              <a:t>Không thường xuyên access</a:t>
            </a:r>
            <a:endParaRPr sz="1200"/>
          </a:p>
          <a:p>
            <a:pPr indent="-304800" lvl="0" marL="457200" rtl="0" algn="l">
              <a:lnSpc>
                <a:spcPct val="115000"/>
              </a:lnSpc>
              <a:spcBef>
                <a:spcPts val="0"/>
              </a:spcBef>
              <a:spcAft>
                <a:spcPts val="0"/>
              </a:spcAft>
              <a:buSzPts val="1200"/>
              <a:buChar char="●"/>
            </a:pPr>
            <a:r>
              <a:rPr lang="en" sz="1200"/>
              <a:t>Low throughput data</a:t>
            </a:r>
            <a:endParaRPr sz="1200"/>
          </a:p>
          <a:p>
            <a:pPr indent="-304800" lvl="0" marL="457200" rtl="0" algn="l">
              <a:lnSpc>
                <a:spcPct val="115000"/>
              </a:lnSpc>
              <a:spcBef>
                <a:spcPts val="0"/>
              </a:spcBef>
              <a:spcAft>
                <a:spcPts val="0"/>
              </a:spcAft>
              <a:buSzPts val="1200"/>
              <a:buChar char="●"/>
            </a:pPr>
            <a:r>
              <a:rPr lang="en" sz="1200"/>
              <a:t>Full table scan on huge tables</a:t>
            </a:r>
            <a:endParaRPr sz="1200"/>
          </a:p>
        </p:txBody>
      </p:sp>
      <p:sp>
        <p:nvSpPr>
          <p:cNvPr id="1278" name="Google Shape;1278;p172"/>
          <p:cNvSpPr txBox="1"/>
          <p:nvPr/>
        </p:nvSpPr>
        <p:spPr>
          <a:xfrm>
            <a:off x="4687750" y="908525"/>
            <a:ext cx="3909600" cy="315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9900"/>
                </a:solidFill>
              </a:rPr>
              <a:t>Best Practices</a:t>
            </a:r>
            <a:endParaRPr sz="1200"/>
          </a:p>
          <a:p>
            <a:pPr indent="-304800" lvl="0" marL="457200" rtl="0" algn="l">
              <a:lnSpc>
                <a:spcPct val="115000"/>
              </a:lnSpc>
              <a:spcBef>
                <a:spcPts val="0"/>
              </a:spcBef>
              <a:spcAft>
                <a:spcPts val="0"/>
              </a:spcAft>
              <a:buSzPts val="1200"/>
              <a:buChar char="●"/>
            </a:pPr>
            <a:r>
              <a:rPr lang="en" sz="1200"/>
              <a:t>Keep item size small</a:t>
            </a:r>
            <a:endParaRPr sz="1200"/>
          </a:p>
          <a:p>
            <a:pPr indent="-304800" lvl="0" marL="457200" rtl="0" algn="l">
              <a:lnSpc>
                <a:spcPct val="115000"/>
              </a:lnSpc>
              <a:spcBef>
                <a:spcPts val="0"/>
              </a:spcBef>
              <a:spcAft>
                <a:spcPts val="0"/>
              </a:spcAft>
              <a:buSzPts val="1200"/>
              <a:buChar char="●"/>
            </a:pPr>
            <a:r>
              <a:rPr lang="en" sz="1200"/>
              <a:t>Store metadata trong DynamoDB và các BLOB trên S3</a:t>
            </a:r>
            <a:endParaRPr sz="1200"/>
          </a:p>
          <a:p>
            <a:pPr indent="-304800" lvl="0" marL="457200" rtl="0" algn="l">
              <a:lnSpc>
                <a:spcPct val="115000"/>
              </a:lnSpc>
              <a:spcBef>
                <a:spcPts val="0"/>
              </a:spcBef>
              <a:spcAft>
                <a:spcPts val="0"/>
              </a:spcAft>
              <a:buSzPts val="1200"/>
              <a:buChar char="●"/>
            </a:pPr>
            <a:r>
              <a:rPr lang="en" sz="1200"/>
              <a:t>Sử dụng một table với một hash key cho extremely high scale</a:t>
            </a:r>
            <a:endParaRPr sz="1200"/>
          </a:p>
          <a:p>
            <a:pPr indent="-304800" lvl="0" marL="457200" rtl="0" algn="l">
              <a:lnSpc>
                <a:spcPct val="115000"/>
              </a:lnSpc>
              <a:spcBef>
                <a:spcPts val="0"/>
              </a:spcBef>
              <a:spcAft>
                <a:spcPts val="0"/>
              </a:spcAft>
              <a:buSzPts val="1200"/>
              <a:buChar char="●"/>
            </a:pPr>
            <a:r>
              <a:rPr lang="en" sz="1200"/>
              <a:t>Tránh các hot key và hot partitions</a:t>
            </a:r>
            <a:endParaRPr sz="1200"/>
          </a:p>
          <a:p>
            <a:pPr indent="-304800" lvl="0" marL="457200" rtl="0" algn="l">
              <a:lnSpc>
                <a:spcPct val="115000"/>
              </a:lnSpc>
              <a:spcBef>
                <a:spcPts val="0"/>
              </a:spcBef>
              <a:spcAft>
                <a:spcPts val="0"/>
              </a:spcAft>
              <a:buSzPts val="1200"/>
              <a:buChar char="●"/>
            </a:pPr>
            <a:r>
              <a:rPr lang="en" sz="1200"/>
              <a:t>Sử dung table mỗi ngày, mỗi tuần, mỗi tháng và store dữ liệu timeseries</a:t>
            </a:r>
            <a:endParaRPr sz="1200"/>
          </a:p>
          <a:p>
            <a:pPr indent="-304800" lvl="0" marL="457200" rtl="0" algn="l">
              <a:lnSpc>
                <a:spcPct val="115000"/>
              </a:lnSpc>
              <a:spcBef>
                <a:spcPts val="0"/>
              </a:spcBef>
              <a:spcAft>
                <a:spcPts val="0"/>
              </a:spcAft>
              <a:buSzPts val="1200"/>
              <a:buChar char="●"/>
            </a:pPr>
            <a:r>
              <a:rPr lang="en" sz="1200"/>
              <a:t>Sử dụng conditional updates</a:t>
            </a:r>
            <a:endParaRPr sz="1200"/>
          </a:p>
          <a:p>
            <a:pPr indent="-304800" lvl="0" marL="457200" rtl="0" algn="l">
              <a:lnSpc>
                <a:spcPct val="115000"/>
              </a:lnSpc>
              <a:spcBef>
                <a:spcPts val="0"/>
              </a:spcBef>
              <a:spcAft>
                <a:spcPts val="0"/>
              </a:spcAft>
              <a:buSzPts val="1200"/>
              <a:buChar char="●"/>
            </a:pPr>
            <a:r>
              <a:rPr lang="en" sz="1200"/>
              <a:t>Chạy một cache trên DynamoDB nếu cần</a:t>
            </a:r>
            <a:endParaRPr sz="1200"/>
          </a:p>
          <a:p>
            <a:pPr indent="-304800" lvl="0" marL="457200" rtl="0" algn="l">
              <a:lnSpc>
                <a:spcPct val="115000"/>
              </a:lnSpc>
              <a:spcBef>
                <a:spcPts val="0"/>
              </a:spcBef>
              <a:spcAft>
                <a:spcPts val="0"/>
              </a:spcAft>
              <a:buSzPts val="1200"/>
              <a:buChar char="●"/>
            </a:pPr>
            <a:r>
              <a:rPr lang="en" sz="1200"/>
              <a:t>Test các application cần Scale</a:t>
            </a:r>
            <a:endParaRPr sz="1200"/>
          </a:p>
          <a:p>
            <a:pPr indent="-304800" lvl="0" marL="457200" rtl="0" algn="l">
              <a:lnSpc>
                <a:spcPct val="115000"/>
              </a:lnSpc>
              <a:spcBef>
                <a:spcPts val="0"/>
              </a:spcBef>
              <a:spcAft>
                <a:spcPts val="0"/>
              </a:spcAft>
              <a:buSzPts val="1200"/>
              <a:buChar char="●"/>
            </a:pPr>
            <a:r>
              <a:rPr lang="en" sz="1200"/>
              <a:t>Không phụ thuộc vào burst capacity</a:t>
            </a:r>
            <a:endParaRPr sz="1200"/>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7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284" name="Google Shape;1284;p173"/>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DynamoDB - Granting temporary access</a:t>
            </a:r>
            <a:endParaRPr b="1">
              <a:solidFill>
                <a:schemeClr val="dk1"/>
              </a:solidFill>
            </a:endParaRPr>
          </a:p>
        </p:txBody>
      </p:sp>
      <p:sp>
        <p:nvSpPr>
          <p:cNvPr id="1285" name="Google Shape;1285;p173"/>
          <p:cNvSpPr txBox="1"/>
          <p:nvPr/>
        </p:nvSpPr>
        <p:spPr>
          <a:xfrm>
            <a:off x="836800" y="908525"/>
            <a:ext cx="7817100" cy="3995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You can use temporary security credentials to make calls to AWS services</a:t>
            </a:r>
            <a:endParaRPr sz="1200"/>
          </a:p>
          <a:p>
            <a:pPr indent="-304800" lvl="1" marL="914400" rtl="0" algn="l">
              <a:lnSpc>
                <a:spcPct val="115000"/>
              </a:lnSpc>
              <a:spcBef>
                <a:spcPts val="0"/>
              </a:spcBef>
              <a:spcAft>
                <a:spcPts val="0"/>
              </a:spcAft>
              <a:buSzPts val="1200"/>
              <a:buChar char="○"/>
            </a:pPr>
            <a:r>
              <a:rPr lang="en" sz="1200"/>
              <a:t>Example: Users on your mobile application need the ability to communicate with DynamoDB. How can you create permissions for each user to access DynamoDB resources needed for your mobile application to work?</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Clr>
                <a:srgbClr val="0000FF"/>
              </a:buClr>
              <a:buSzPts val="1200"/>
              <a:buChar char="●"/>
            </a:pPr>
            <a:r>
              <a:rPr b="1" lang="en" sz="1200">
                <a:solidFill>
                  <a:srgbClr val="0000FF"/>
                </a:solidFill>
              </a:rPr>
              <a:t>Options:</a:t>
            </a:r>
            <a:endParaRPr b="1" sz="1200">
              <a:solidFill>
                <a:srgbClr val="0000FF"/>
              </a:solidFill>
            </a:endParaRPr>
          </a:p>
          <a:p>
            <a:pPr indent="-304800" lvl="1" marL="914400" rtl="0" algn="l">
              <a:lnSpc>
                <a:spcPct val="115000"/>
              </a:lnSpc>
              <a:spcBef>
                <a:spcPts val="0"/>
              </a:spcBef>
              <a:spcAft>
                <a:spcPts val="0"/>
              </a:spcAft>
              <a:buClr>
                <a:srgbClr val="FF9900"/>
              </a:buClr>
              <a:buSzPts val="1200"/>
              <a:buChar char="○"/>
            </a:pPr>
            <a:r>
              <a:rPr b="1" lang="en" sz="1200">
                <a:solidFill>
                  <a:srgbClr val="FF9900"/>
                </a:solidFill>
              </a:rPr>
              <a:t>IAM Roles.</a:t>
            </a:r>
            <a:endParaRPr b="1" sz="1200">
              <a:solidFill>
                <a:srgbClr val="FF9900"/>
              </a:solidFill>
            </a:endParaRPr>
          </a:p>
          <a:p>
            <a:pPr indent="-304800" lvl="1" marL="914400" rtl="0" algn="l">
              <a:lnSpc>
                <a:spcPct val="115000"/>
              </a:lnSpc>
              <a:spcBef>
                <a:spcPts val="0"/>
              </a:spcBef>
              <a:spcAft>
                <a:spcPts val="0"/>
              </a:spcAft>
              <a:buClr>
                <a:srgbClr val="FF9900"/>
              </a:buClr>
              <a:buSzPts val="1200"/>
              <a:buChar char="○"/>
            </a:pPr>
            <a:r>
              <a:rPr b="1" lang="en" sz="1200">
                <a:solidFill>
                  <a:srgbClr val="FF9900"/>
                </a:solidFill>
              </a:rPr>
              <a:t>Web Identity Federation</a:t>
            </a:r>
            <a:r>
              <a:rPr lang="en" sz="1200"/>
              <a:t>: Bạn có thể cấp quyền truy cấp cho user khi họ signin đến hệ thống bên ngoài AWS IAM </a:t>
            </a:r>
            <a:endParaRPr sz="1200"/>
          </a:p>
          <a:p>
            <a:pPr indent="-304800" lvl="2" marL="1371600" rtl="0" algn="l">
              <a:lnSpc>
                <a:spcPct val="115000"/>
              </a:lnSpc>
              <a:spcBef>
                <a:spcPts val="0"/>
              </a:spcBef>
              <a:spcAft>
                <a:spcPts val="0"/>
              </a:spcAft>
              <a:buSzPts val="1200"/>
              <a:buChar char="■"/>
            </a:pPr>
            <a:r>
              <a:rPr lang="en" sz="1200"/>
              <a:t>Support 2 loại identity federation:</a:t>
            </a:r>
            <a:endParaRPr sz="1200"/>
          </a:p>
          <a:p>
            <a:pPr indent="-304800" lvl="3" marL="1828800" rtl="0" algn="l">
              <a:lnSpc>
                <a:spcPct val="115000"/>
              </a:lnSpc>
              <a:spcBef>
                <a:spcPts val="0"/>
              </a:spcBef>
              <a:spcAft>
                <a:spcPts val="0"/>
              </a:spcAft>
              <a:buSzPts val="1200"/>
              <a:buChar char="●"/>
            </a:pPr>
            <a:r>
              <a:rPr b="1" lang="en" sz="1200"/>
              <a:t>Enterprise identity federation</a:t>
            </a:r>
            <a:r>
              <a:rPr lang="en" sz="1200"/>
              <a:t>: Xác thực các user trong network của công ty bạn</a:t>
            </a:r>
            <a:endParaRPr sz="1200"/>
          </a:p>
          <a:p>
            <a:pPr indent="-304800" lvl="3" marL="1828800" rtl="0" algn="l">
              <a:lnSpc>
                <a:spcPct val="115000"/>
              </a:lnSpc>
              <a:spcBef>
                <a:spcPts val="0"/>
              </a:spcBef>
              <a:spcAft>
                <a:spcPts val="0"/>
              </a:spcAft>
              <a:buSzPts val="1200"/>
              <a:buChar char="●"/>
            </a:pPr>
            <a:r>
              <a:rPr b="1" lang="en" sz="1200"/>
              <a:t>Web identity federation</a:t>
            </a:r>
            <a:r>
              <a:rPr lang="en" sz="1200"/>
              <a:t>: User có thể sign in với AWS, Facebook, Google hoặc mọi OpenID Connect (OIDC) 2.0 compatible provider</a:t>
            </a:r>
            <a:endParaRPr sz="1200"/>
          </a:p>
          <a:p>
            <a:pPr indent="-304800" lvl="1" marL="914400" rtl="0" algn="l">
              <a:lnSpc>
                <a:spcPct val="115000"/>
              </a:lnSpc>
              <a:spcBef>
                <a:spcPts val="0"/>
              </a:spcBef>
              <a:spcAft>
                <a:spcPts val="0"/>
              </a:spcAft>
              <a:buClr>
                <a:srgbClr val="FF9900"/>
              </a:buClr>
              <a:buSzPts val="1200"/>
              <a:buChar char="○"/>
            </a:pPr>
            <a:r>
              <a:rPr b="1" lang="en" sz="1200">
                <a:solidFill>
                  <a:srgbClr val="FF9900"/>
                </a:solidFill>
              </a:rPr>
              <a:t>Amazon Cognito.</a:t>
            </a:r>
            <a:endParaRPr sz="12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74"/>
          <p:cNvSpPr txBox="1"/>
          <p:nvPr/>
        </p:nvSpPr>
        <p:spPr>
          <a:xfrm>
            <a:off x="528975" y="314525"/>
            <a:ext cx="71307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DynamoDB - Granting temporary access - Enterprise identity federation</a:t>
            </a:r>
            <a:endParaRPr b="1"/>
          </a:p>
        </p:txBody>
      </p:sp>
      <p:sp>
        <p:nvSpPr>
          <p:cNvPr id="1291" name="Google Shape;1291;p174"/>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Identity Providers and Federation</a:t>
            </a:r>
            <a:r>
              <a:rPr lang="en" sz="1200">
                <a:solidFill>
                  <a:schemeClr val="dk1"/>
                </a:solidFill>
              </a:rPr>
              <a:t>	</a:t>
            </a:r>
            <a:endParaRPr sz="1200">
              <a:solidFill>
                <a:schemeClr val="dk1"/>
              </a:solidFill>
            </a:endParaRPr>
          </a:p>
        </p:txBody>
      </p:sp>
      <p:pic>
        <p:nvPicPr>
          <p:cNvPr id="1292" name="Google Shape;1292;p174"/>
          <p:cNvPicPr preferRelativeResize="0"/>
          <p:nvPr/>
        </p:nvPicPr>
        <p:blipFill>
          <a:blip r:embed="rId4">
            <a:alphaModFix/>
          </a:blip>
          <a:stretch>
            <a:fillRect/>
          </a:stretch>
        </p:blipFill>
        <p:spPr>
          <a:xfrm>
            <a:off x="1282725" y="818700"/>
            <a:ext cx="6578536" cy="36980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75"/>
          <p:cNvSpPr txBox="1"/>
          <p:nvPr/>
        </p:nvSpPr>
        <p:spPr>
          <a:xfrm>
            <a:off x="528975" y="314525"/>
            <a:ext cx="71307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DynamoDB - Granting temporary access - Web identity federation</a:t>
            </a:r>
            <a:endParaRPr b="1"/>
          </a:p>
        </p:txBody>
      </p:sp>
      <p:sp>
        <p:nvSpPr>
          <p:cNvPr id="1298" name="Google Shape;1298;p175"/>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Identity Providers and Federation</a:t>
            </a:r>
            <a:r>
              <a:rPr lang="en" sz="1200">
                <a:solidFill>
                  <a:schemeClr val="dk1"/>
                </a:solidFill>
              </a:rPr>
              <a:t>	</a:t>
            </a:r>
            <a:endParaRPr sz="1200">
              <a:solidFill>
                <a:schemeClr val="dk1"/>
              </a:solidFill>
            </a:endParaRPr>
          </a:p>
        </p:txBody>
      </p:sp>
      <p:pic>
        <p:nvPicPr>
          <p:cNvPr id="1299" name="Google Shape;1299;p175"/>
          <p:cNvPicPr preferRelativeResize="0"/>
          <p:nvPr/>
        </p:nvPicPr>
        <p:blipFill>
          <a:blip r:embed="rId4">
            <a:alphaModFix/>
          </a:blip>
          <a:stretch>
            <a:fillRect/>
          </a:stretch>
        </p:blipFill>
        <p:spPr>
          <a:xfrm>
            <a:off x="1260325" y="920050"/>
            <a:ext cx="6623350" cy="33033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pic>
        <p:nvPicPr>
          <p:cNvPr id="1304" name="Google Shape;1304;p176"/>
          <p:cNvPicPr preferRelativeResize="0"/>
          <p:nvPr/>
        </p:nvPicPr>
        <p:blipFill>
          <a:blip r:embed="rId3">
            <a:alphaModFix/>
          </a:blip>
          <a:stretch>
            <a:fillRect/>
          </a:stretch>
        </p:blipFill>
        <p:spPr>
          <a:xfrm>
            <a:off x="5331800" y="767600"/>
            <a:ext cx="3587951" cy="3607825"/>
          </a:xfrm>
          <a:prstGeom prst="rect">
            <a:avLst/>
          </a:prstGeom>
          <a:noFill/>
          <a:ln>
            <a:noFill/>
          </a:ln>
        </p:spPr>
      </p:pic>
      <p:sp>
        <p:nvSpPr>
          <p:cNvPr id="1305" name="Google Shape;1305;p176"/>
          <p:cNvSpPr txBox="1"/>
          <p:nvPr/>
        </p:nvSpPr>
        <p:spPr>
          <a:xfrm>
            <a:off x="836800" y="3804125"/>
            <a:ext cx="4063500" cy="95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a:solidFill>
                  <a:schemeClr val="dk1"/>
                </a:solidFill>
                <a:highlight>
                  <a:schemeClr val="lt1"/>
                </a:highlight>
              </a:rPr>
              <a:t>Session/state to Amazon DynamoDB</a:t>
            </a:r>
            <a:endParaRPr sz="1200">
              <a:solidFill>
                <a:schemeClr val="dk1"/>
              </a:solidFill>
              <a:highlight>
                <a:schemeClr val="lt1"/>
              </a:highlight>
            </a:endParaRPr>
          </a:p>
          <a:p>
            <a:pPr indent="0" lvl="0" marL="0" rtl="0" algn="l">
              <a:lnSpc>
                <a:spcPct val="150000"/>
              </a:lnSpc>
              <a:spcBef>
                <a:spcPts val="0"/>
              </a:spcBef>
              <a:spcAft>
                <a:spcPts val="0"/>
              </a:spcAft>
              <a:buNone/>
            </a:pPr>
            <a:r>
              <a:rPr lang="en" sz="1200">
                <a:solidFill>
                  <a:schemeClr val="dk1"/>
                </a:solidFill>
              </a:rPr>
              <a:t>● DB caching to Amazon ElastiCache</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Static content to Amazon S3</a:t>
            </a:r>
            <a:endParaRPr sz="1200">
              <a:solidFill>
                <a:schemeClr val="dk1"/>
              </a:solidFill>
            </a:endParaRPr>
          </a:p>
        </p:txBody>
      </p:sp>
      <p:sp>
        <p:nvSpPr>
          <p:cNvPr id="1306" name="Google Shape;1306;p176"/>
          <p:cNvSpPr txBox="1"/>
          <p:nvPr/>
        </p:nvSpPr>
        <p:spPr>
          <a:xfrm>
            <a:off x="528975" y="32863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So move ...</a:t>
            </a:r>
            <a:endParaRPr b="1"/>
          </a:p>
        </p:txBody>
      </p:sp>
      <p:sp>
        <p:nvSpPr>
          <p:cNvPr id="1307" name="Google Shape;1307;p17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Centralized &amp; Decentralized Data Stores</a:t>
            </a:r>
            <a:endParaRPr/>
          </a:p>
        </p:txBody>
      </p:sp>
      <p:pic>
        <p:nvPicPr>
          <p:cNvPr id="1308" name="Google Shape;1308;p176"/>
          <p:cNvPicPr preferRelativeResize="0"/>
          <p:nvPr/>
        </p:nvPicPr>
        <p:blipFill>
          <a:blip r:embed="rId4">
            <a:alphaModFix/>
          </a:blip>
          <a:stretch>
            <a:fillRect/>
          </a:stretch>
        </p:blipFill>
        <p:spPr>
          <a:xfrm>
            <a:off x="457200" y="908525"/>
            <a:ext cx="4431425" cy="23753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77"/>
          <p:cNvSpPr txBox="1"/>
          <p:nvPr/>
        </p:nvSpPr>
        <p:spPr>
          <a:xfrm>
            <a:off x="1293750" y="2274750"/>
            <a:ext cx="65565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Web/App</a:t>
            </a:r>
            <a:r>
              <a:rPr b="1" lang="en" sz="2400"/>
              <a:t> architecture design</a:t>
            </a:r>
            <a:endParaRPr b="1" sz="2400"/>
          </a:p>
        </p:txBody>
      </p:sp>
      <p:sp>
        <p:nvSpPr>
          <p:cNvPr id="1314" name="Google Shape;1314;p177"/>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accent5"/>
                </a:solidFill>
                <a:hlinkClick r:id="rId3">
                  <a:extLst>
                    <a:ext uri="{A12FA001-AC4F-418D-AE19-62706E023703}">
                      <ahyp:hlinkClr val="tx"/>
                    </a:ext>
                  </a:extLst>
                </a:hlinkClick>
              </a:rPr>
              <a:t>https://aws.amazon.com/architecture/</a:t>
            </a:r>
            <a:endParaRPr sz="1200">
              <a:solidFill>
                <a:schemeClr val="dk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78"/>
          <p:cNvSpPr txBox="1"/>
          <p:nvPr/>
        </p:nvSpPr>
        <p:spPr>
          <a:xfrm>
            <a:off x="2026800" y="2274750"/>
            <a:ext cx="50904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AWS</a:t>
            </a:r>
            <a:r>
              <a:rPr b="1" lang="en" sz="2400"/>
              <a:t> Auto-Scale</a:t>
            </a:r>
            <a:endParaRPr b="1" sz="2400"/>
          </a:p>
        </p:txBody>
      </p:sp>
      <p:sp>
        <p:nvSpPr>
          <p:cNvPr id="1320" name="Google Shape;1320;p178"/>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https://d1.awsstatic.com/whitepapers/managing-your-aws-infrastructure-at-scale.pdf</a:t>
            </a:r>
            <a:endParaRPr sz="1200">
              <a:solidFill>
                <a:schemeClr val="dk1"/>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7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Large Scale Event!</a:t>
            </a:r>
            <a:endParaRPr b="1">
              <a:solidFill>
                <a:schemeClr val="dk1"/>
              </a:solidFill>
            </a:endParaRPr>
          </a:p>
        </p:txBody>
      </p:sp>
      <p:sp>
        <p:nvSpPr>
          <p:cNvPr id="1326" name="Google Shape;1326;p179"/>
          <p:cNvSpPr txBox="1"/>
          <p:nvPr/>
        </p:nvSpPr>
        <p:spPr>
          <a:xfrm>
            <a:off x="836800" y="9085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Need more capacity than normally allocated for a period of time</a:t>
            </a:r>
            <a:endParaRPr sz="1200"/>
          </a:p>
          <a:p>
            <a:pPr indent="0" lvl="0" marL="0" rtl="0" algn="l">
              <a:lnSpc>
                <a:spcPct val="150000"/>
              </a:lnSpc>
              <a:spcBef>
                <a:spcPts val="0"/>
              </a:spcBef>
              <a:spcAft>
                <a:spcPts val="0"/>
              </a:spcAft>
              <a:buNone/>
            </a:pPr>
            <a:r>
              <a:rPr lang="en" sz="1200">
                <a:solidFill>
                  <a:schemeClr val="dk1"/>
                </a:solidFill>
              </a:rPr>
              <a:t>● Sudden surge of users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Reasonable cost</a:t>
            </a:r>
            <a:endParaRPr sz="1200">
              <a:solidFill>
                <a:schemeClr val="dk1"/>
              </a:solidFill>
            </a:endParaRPr>
          </a:p>
        </p:txBody>
      </p:sp>
      <p:pic>
        <p:nvPicPr>
          <p:cNvPr id="1327" name="Google Shape;1327;p179"/>
          <p:cNvPicPr preferRelativeResize="0"/>
          <p:nvPr/>
        </p:nvPicPr>
        <p:blipFill>
          <a:blip r:embed="rId3">
            <a:alphaModFix/>
          </a:blip>
          <a:stretch>
            <a:fillRect/>
          </a:stretch>
        </p:blipFill>
        <p:spPr>
          <a:xfrm>
            <a:off x="1795557" y="2184950"/>
            <a:ext cx="2696194" cy="1650900"/>
          </a:xfrm>
          <a:prstGeom prst="rect">
            <a:avLst/>
          </a:prstGeom>
          <a:noFill/>
          <a:ln>
            <a:noFill/>
          </a:ln>
        </p:spPr>
      </p:pic>
      <p:sp>
        <p:nvSpPr>
          <p:cNvPr id="1328" name="Google Shape;1328;p179"/>
          <p:cNvSpPr txBox="1"/>
          <p:nvPr/>
        </p:nvSpPr>
        <p:spPr>
          <a:xfrm>
            <a:off x="841675" y="4516700"/>
            <a:ext cx="63507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https://docs.aws.amazon.com/autoscaling/ec2/userguide/auto-scaling-benefits.html</a:t>
            </a:r>
            <a:endParaRPr sz="1200">
              <a:solidFill>
                <a:schemeClr val="dk1"/>
              </a:solidFill>
            </a:endParaRPr>
          </a:p>
        </p:txBody>
      </p:sp>
      <p:pic>
        <p:nvPicPr>
          <p:cNvPr id="1329" name="Google Shape;1329;p179"/>
          <p:cNvPicPr preferRelativeResize="0"/>
          <p:nvPr/>
        </p:nvPicPr>
        <p:blipFill>
          <a:blip r:embed="rId5">
            <a:alphaModFix/>
          </a:blip>
          <a:stretch>
            <a:fillRect/>
          </a:stretch>
        </p:blipFill>
        <p:spPr>
          <a:xfrm>
            <a:off x="5366021" y="701707"/>
            <a:ext cx="3095625" cy="178804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8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Provisioning New EC2 Instances</a:t>
            </a:r>
            <a:endParaRPr b="1">
              <a:solidFill>
                <a:schemeClr val="dk1"/>
              </a:solidFill>
            </a:endParaRPr>
          </a:p>
        </p:txBody>
      </p:sp>
      <p:sp>
        <p:nvSpPr>
          <p:cNvPr id="1335" name="Google Shape;1335;p180"/>
          <p:cNvSpPr txBox="1"/>
          <p:nvPr/>
        </p:nvSpPr>
        <p:spPr>
          <a:xfrm>
            <a:off x="836800" y="908525"/>
            <a:ext cx="6272700" cy="326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Creating new instances or replicating existing environments</a:t>
            </a:r>
            <a:endParaRPr sz="1200">
              <a:highlight>
                <a:srgbClr val="FFFFFF"/>
              </a:highlight>
            </a:endParaRPr>
          </a:p>
          <a:p>
            <a:pPr indent="0" lvl="0" marL="0" rtl="0" algn="l">
              <a:lnSpc>
                <a:spcPct val="150000"/>
              </a:lnSpc>
              <a:spcBef>
                <a:spcPts val="0"/>
              </a:spcBef>
              <a:spcAft>
                <a:spcPts val="0"/>
              </a:spcAft>
              <a:buNone/>
            </a:pPr>
            <a:r>
              <a:rPr lang="en" sz="1200">
                <a:solidFill>
                  <a:schemeClr val="dk1"/>
                </a:solidFill>
              </a:rPr>
              <a:t>● Replacing a failed instance in an existing environment</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Responding to a “scale up” event to add additional instance to a Auto Scaling Groups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Deploy a new version of your software stack</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The process of automatically provisioning new instances and bringing them into service is known as </a:t>
            </a:r>
            <a:r>
              <a:rPr b="1" lang="en" sz="1200">
                <a:solidFill>
                  <a:srgbClr val="FF9900"/>
                </a:solidFill>
              </a:rPr>
              <a:t>bootstrapping</a:t>
            </a:r>
            <a:endParaRPr b="1" sz="1200">
              <a:solidFill>
                <a:srgbClr val="FF9900"/>
              </a:solidFill>
            </a:endParaRPr>
          </a:p>
          <a:p>
            <a:pPr indent="0" lvl="0" marL="0" rtl="0" algn="l">
              <a:lnSpc>
                <a:spcPct val="150000"/>
              </a:lnSpc>
              <a:spcBef>
                <a:spcPts val="0"/>
              </a:spcBef>
              <a:spcAft>
                <a:spcPts val="0"/>
              </a:spcAft>
              <a:buNone/>
            </a:pPr>
            <a:r>
              <a:rPr lang="en" sz="1200">
                <a:solidFill>
                  <a:schemeClr val="dk1"/>
                </a:solidFill>
              </a:rPr>
              <a:t>● AMI</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Dynamic configuration</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id="1340" name="Google Shape;1340;p18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341" name="Google Shape;1341;p181"/>
          <p:cNvSpPr txBox="1"/>
          <p:nvPr/>
        </p:nvSpPr>
        <p:spPr>
          <a:xfrm>
            <a:off x="528975" y="314525"/>
            <a:ext cx="62973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Creating Your Own AMI</a:t>
            </a:r>
            <a:r>
              <a:rPr b="1" lang="en">
                <a:solidFill>
                  <a:schemeClr val="dk1"/>
                </a:solidFill>
              </a:rPr>
              <a:t>: Base, Foundational, and Full AMI Models</a:t>
            </a:r>
            <a:endParaRPr b="1">
              <a:solidFill>
                <a:schemeClr val="dk1"/>
              </a:solidFill>
            </a:endParaRPr>
          </a:p>
        </p:txBody>
      </p:sp>
      <p:pic>
        <p:nvPicPr>
          <p:cNvPr id="1342" name="Google Shape;1342;p181"/>
          <p:cNvPicPr preferRelativeResize="0"/>
          <p:nvPr/>
        </p:nvPicPr>
        <p:blipFill>
          <a:blip r:embed="rId4">
            <a:alphaModFix/>
          </a:blip>
          <a:stretch>
            <a:fillRect/>
          </a:stretch>
        </p:blipFill>
        <p:spPr>
          <a:xfrm>
            <a:off x="1423350" y="1001225"/>
            <a:ext cx="6297298" cy="3930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87" name="Google Shape;187;p2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VPN?</a:t>
            </a:r>
            <a:endParaRPr b="1"/>
          </a:p>
        </p:txBody>
      </p:sp>
      <p:pic>
        <p:nvPicPr>
          <p:cNvPr id="188" name="Google Shape;188;p29"/>
          <p:cNvPicPr preferRelativeResize="0"/>
          <p:nvPr/>
        </p:nvPicPr>
        <p:blipFill>
          <a:blip r:embed="rId4">
            <a:alphaModFix/>
          </a:blip>
          <a:stretch>
            <a:fillRect/>
          </a:stretch>
        </p:blipFill>
        <p:spPr>
          <a:xfrm>
            <a:off x="641825" y="851725"/>
            <a:ext cx="7860351" cy="393017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pic>
        <p:nvPicPr>
          <p:cNvPr id="1347" name="Google Shape;1347;p18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348" name="Google Shape;1348;p182"/>
          <p:cNvSpPr txBox="1"/>
          <p:nvPr/>
        </p:nvSpPr>
        <p:spPr>
          <a:xfrm>
            <a:off x="528975" y="314525"/>
            <a:ext cx="58923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Creating Your Own AMI</a:t>
            </a:r>
            <a:r>
              <a:rPr b="1" lang="en">
                <a:solidFill>
                  <a:schemeClr val="dk1"/>
                </a:solidFill>
              </a:rPr>
              <a:t>: Base, Foundational, and Full AMI Models</a:t>
            </a:r>
            <a:endParaRPr b="1">
              <a:solidFill>
                <a:schemeClr val="dk1"/>
              </a:solidFill>
            </a:endParaRPr>
          </a:p>
        </p:txBody>
      </p:sp>
      <p:sp>
        <p:nvSpPr>
          <p:cNvPr id="1349" name="Google Shape;1349;p182"/>
          <p:cNvSpPr txBox="1"/>
          <p:nvPr/>
        </p:nvSpPr>
        <p:spPr>
          <a:xfrm>
            <a:off x="836800" y="908525"/>
            <a:ext cx="7662900" cy="3260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In the </a:t>
            </a:r>
            <a:r>
              <a:rPr b="1" lang="en" sz="1200">
                <a:solidFill>
                  <a:srgbClr val="FF9900"/>
                </a:solidFill>
              </a:rPr>
              <a:t>base AMI model</a:t>
            </a:r>
            <a:r>
              <a:rPr lang="en" sz="1200"/>
              <a:t>, only the OS image is maintained as an AMI. The AMI can be an AWS-managed image, or an AMI that you manage that contains your own OS image.</a:t>
            </a:r>
            <a:endParaRPr sz="1200"/>
          </a:p>
          <a:p>
            <a:pPr indent="-304800" lvl="0" marL="457200" rtl="0" algn="l">
              <a:lnSpc>
                <a:spcPct val="150000"/>
              </a:lnSpc>
              <a:spcBef>
                <a:spcPts val="0"/>
              </a:spcBef>
              <a:spcAft>
                <a:spcPts val="0"/>
              </a:spcAft>
              <a:buSzPts val="1200"/>
              <a:buChar char="●"/>
            </a:pPr>
            <a:r>
              <a:rPr lang="en" sz="1200"/>
              <a:t>In the </a:t>
            </a:r>
            <a:r>
              <a:rPr b="1" lang="en" sz="1200">
                <a:solidFill>
                  <a:srgbClr val="FF9900"/>
                </a:solidFill>
              </a:rPr>
              <a:t>foundational AMI model</a:t>
            </a:r>
            <a:r>
              <a:rPr lang="en" sz="1200"/>
              <a:t>, elements of a stack that change infrequently (for example, components such as the JVM and application server) are built into the AMI.</a:t>
            </a:r>
            <a:endParaRPr sz="1200"/>
          </a:p>
          <a:p>
            <a:pPr indent="-304800" lvl="0" marL="457200" rtl="0" algn="l">
              <a:lnSpc>
                <a:spcPct val="150000"/>
              </a:lnSpc>
              <a:spcBef>
                <a:spcPts val="0"/>
              </a:spcBef>
              <a:spcAft>
                <a:spcPts val="0"/>
              </a:spcAft>
              <a:buSzPts val="1200"/>
              <a:buChar char="●"/>
            </a:pPr>
            <a:r>
              <a:rPr lang="en" sz="1200"/>
              <a:t>In the </a:t>
            </a:r>
            <a:r>
              <a:rPr b="1" lang="en" sz="1200">
                <a:solidFill>
                  <a:srgbClr val="FF9900"/>
                </a:solidFill>
              </a:rPr>
              <a:t>full stack AMI model</a:t>
            </a:r>
            <a:r>
              <a:rPr lang="en" sz="1200"/>
              <a:t>, all elements of the stack are built into the AMI. This model is useful if your application changes infrequently, or if your application has rapid autoscaling requirements (which means that dynamically installing the application isn’t feasible). However, even if you build your application into the AMI, it still might be advantageous to dynamically configure the application at run time because it increases the flexibility of the AMI. For example, it enables you to use your AMIs across multiple environments</a:t>
            </a:r>
            <a:endParaRPr sz="12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pic>
        <p:nvPicPr>
          <p:cNvPr id="1354" name="Google Shape;1354;p183"/>
          <p:cNvPicPr preferRelativeResize="0"/>
          <p:nvPr/>
        </p:nvPicPr>
        <p:blipFill>
          <a:blip r:embed="rId3">
            <a:alphaModFix/>
          </a:blip>
          <a:stretch>
            <a:fillRect/>
          </a:stretch>
        </p:blipFill>
        <p:spPr>
          <a:xfrm>
            <a:off x="3188625" y="602300"/>
            <a:ext cx="4988375" cy="1978325"/>
          </a:xfrm>
          <a:prstGeom prst="rect">
            <a:avLst/>
          </a:prstGeom>
          <a:noFill/>
          <a:ln>
            <a:noFill/>
          </a:ln>
        </p:spPr>
      </p:pic>
      <p:pic>
        <p:nvPicPr>
          <p:cNvPr id="1355" name="Google Shape;1355;p183"/>
          <p:cNvPicPr preferRelativeResize="0"/>
          <p:nvPr/>
        </p:nvPicPr>
        <p:blipFill>
          <a:blip r:embed="rId4">
            <a:alphaModFix/>
          </a:blip>
          <a:stretch>
            <a:fillRect/>
          </a:stretch>
        </p:blipFill>
        <p:spPr>
          <a:xfrm>
            <a:off x="533764" y="3106451"/>
            <a:ext cx="8118412" cy="1264425"/>
          </a:xfrm>
          <a:prstGeom prst="rect">
            <a:avLst/>
          </a:prstGeom>
          <a:noFill/>
          <a:ln>
            <a:noFill/>
          </a:ln>
        </p:spPr>
      </p:pic>
      <p:sp>
        <p:nvSpPr>
          <p:cNvPr id="1356" name="Google Shape;1356;p183"/>
          <p:cNvSpPr txBox="1"/>
          <p:nvPr/>
        </p:nvSpPr>
        <p:spPr>
          <a:xfrm>
            <a:off x="836800" y="908525"/>
            <a:ext cx="3098400" cy="70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AMI Lifecycle</a:t>
            </a:r>
            <a:endParaRPr sz="1200">
              <a:solidFill>
                <a:schemeClr val="dk1"/>
              </a:solidFill>
            </a:endParaRPr>
          </a:p>
          <a:p>
            <a:pPr indent="0" lvl="0" marL="0" rtl="0" algn="l">
              <a:lnSpc>
                <a:spcPct val="150000"/>
              </a:lnSpc>
              <a:spcBef>
                <a:spcPts val="0"/>
              </a:spcBef>
              <a:spcAft>
                <a:spcPts val="0"/>
              </a:spcAft>
              <a:buNone/>
            </a:pPr>
            <a:r>
              <a:t/>
            </a:r>
            <a:endParaRPr b="1" sz="1200"/>
          </a:p>
        </p:txBody>
      </p:sp>
      <p:sp>
        <p:nvSpPr>
          <p:cNvPr id="1357" name="Google Shape;1357;p183"/>
          <p:cNvSpPr txBox="1"/>
          <p:nvPr/>
        </p:nvSpPr>
        <p:spPr>
          <a:xfrm>
            <a:off x="836800" y="2713750"/>
            <a:ext cx="3098400" cy="46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Launch Instance from AMI</a:t>
            </a:r>
            <a:endParaRPr sz="1200">
              <a:solidFill>
                <a:schemeClr val="dk1"/>
              </a:solidFill>
            </a:endParaRPr>
          </a:p>
          <a:p>
            <a:pPr indent="0" lvl="0" marL="0" rtl="0" algn="l">
              <a:lnSpc>
                <a:spcPct val="150000"/>
              </a:lnSpc>
              <a:spcBef>
                <a:spcPts val="0"/>
              </a:spcBef>
              <a:spcAft>
                <a:spcPts val="0"/>
              </a:spcAft>
              <a:buNone/>
            </a:pPr>
            <a:r>
              <a:t/>
            </a:r>
            <a:endParaRPr b="1" sz="1200"/>
          </a:p>
        </p:txBody>
      </p:sp>
      <p:sp>
        <p:nvSpPr>
          <p:cNvPr id="1358" name="Google Shape;1358;p18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Creating Your Own AMI</a:t>
            </a:r>
            <a:r>
              <a:rPr b="1" lang="en"/>
              <a:t>:</a:t>
            </a:r>
            <a:r>
              <a:rPr b="1" lang="en">
                <a:solidFill>
                  <a:srgbClr val="000000"/>
                </a:solidFill>
              </a:rPr>
              <a:t> Lifecycle</a:t>
            </a:r>
            <a:endParaRPr b="1">
              <a:solidFill>
                <a:srgbClr val="000000"/>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pic>
        <p:nvPicPr>
          <p:cNvPr id="1363" name="Google Shape;1363;p18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364" name="Google Shape;1364;p18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Creating Your Own AMI</a:t>
            </a:r>
            <a:r>
              <a:rPr b="1" lang="en">
                <a:solidFill>
                  <a:schemeClr val="dk1"/>
                </a:solidFill>
              </a:rPr>
              <a:t>: Managing AMI Builds</a:t>
            </a:r>
            <a:endParaRPr b="1">
              <a:solidFill>
                <a:schemeClr val="dk1"/>
              </a:solidFill>
            </a:endParaRPr>
          </a:p>
        </p:txBody>
      </p:sp>
      <p:pic>
        <p:nvPicPr>
          <p:cNvPr id="1365" name="Google Shape;1365;p184"/>
          <p:cNvPicPr preferRelativeResize="0"/>
          <p:nvPr/>
        </p:nvPicPr>
        <p:blipFill>
          <a:blip r:embed="rId4">
            <a:alphaModFix/>
          </a:blip>
          <a:stretch>
            <a:fillRect/>
          </a:stretch>
        </p:blipFill>
        <p:spPr>
          <a:xfrm>
            <a:off x="2183375" y="956150"/>
            <a:ext cx="4777250" cy="393017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8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Dynamic Configuration</a:t>
            </a:r>
            <a:r>
              <a:rPr b="1" lang="en">
                <a:solidFill>
                  <a:schemeClr val="dk1"/>
                </a:solidFill>
              </a:rPr>
              <a:t>: User Data &amp; Metadata</a:t>
            </a:r>
            <a:endParaRPr b="1">
              <a:solidFill>
                <a:schemeClr val="dk1"/>
              </a:solidFill>
            </a:endParaRPr>
          </a:p>
        </p:txBody>
      </p:sp>
      <p:sp>
        <p:nvSpPr>
          <p:cNvPr id="1371" name="Google Shape;1371;p185"/>
          <p:cNvSpPr txBox="1"/>
          <p:nvPr/>
        </p:nvSpPr>
        <p:spPr>
          <a:xfrm>
            <a:off x="836800" y="908525"/>
            <a:ext cx="4063500" cy="11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User Data</a:t>
            </a:r>
            <a:endParaRPr sz="1200"/>
          </a:p>
          <a:p>
            <a:pPr indent="-304800" lvl="0" marL="457200" rtl="0" algn="l">
              <a:lnSpc>
                <a:spcPct val="150000"/>
              </a:lnSpc>
              <a:spcBef>
                <a:spcPts val="0"/>
              </a:spcBef>
              <a:spcAft>
                <a:spcPts val="0"/>
              </a:spcAft>
              <a:buSzPts val="1200"/>
              <a:buChar char="-"/>
            </a:pPr>
            <a:r>
              <a:rPr lang="en" sz="1200"/>
              <a:t>Shell scripts</a:t>
            </a:r>
            <a:endParaRPr sz="1200"/>
          </a:p>
          <a:p>
            <a:pPr indent="-304800" lvl="0" marL="457200" rtl="0" algn="l">
              <a:lnSpc>
                <a:spcPct val="150000"/>
              </a:lnSpc>
              <a:spcBef>
                <a:spcPts val="0"/>
              </a:spcBef>
              <a:spcAft>
                <a:spcPts val="0"/>
              </a:spcAft>
              <a:buSzPts val="1200"/>
              <a:buChar char="-"/>
            </a:pPr>
            <a:r>
              <a:rPr lang="en" sz="1200"/>
              <a:t>Cloud-init</a:t>
            </a:r>
            <a:endParaRPr sz="12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372" name="Google Shape;1372;p185"/>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https://docs.aws.amazon.com/AWSEC2/latest/UserGuide/ec2-instance-metadata.html</a:t>
            </a:r>
            <a:endParaRPr sz="1200">
              <a:solidFill>
                <a:schemeClr val="dk1"/>
              </a:solidFill>
            </a:endParaRPr>
          </a:p>
        </p:txBody>
      </p:sp>
      <p:pic>
        <p:nvPicPr>
          <p:cNvPr id="1373" name="Google Shape;1373;p185"/>
          <p:cNvPicPr preferRelativeResize="0"/>
          <p:nvPr/>
        </p:nvPicPr>
        <p:blipFill>
          <a:blip r:embed="rId4">
            <a:alphaModFix/>
          </a:blip>
          <a:stretch>
            <a:fillRect/>
          </a:stretch>
        </p:blipFill>
        <p:spPr>
          <a:xfrm>
            <a:off x="3016700" y="995129"/>
            <a:ext cx="5090400" cy="1301071"/>
          </a:xfrm>
          <a:prstGeom prst="rect">
            <a:avLst/>
          </a:prstGeom>
          <a:noFill/>
          <a:ln>
            <a:noFill/>
          </a:ln>
        </p:spPr>
      </p:pic>
      <p:pic>
        <p:nvPicPr>
          <p:cNvPr id="1374" name="Google Shape;1374;p185"/>
          <p:cNvPicPr preferRelativeResize="0"/>
          <p:nvPr/>
        </p:nvPicPr>
        <p:blipFill>
          <a:blip r:embed="rId5">
            <a:alphaModFix/>
          </a:blip>
          <a:stretch>
            <a:fillRect/>
          </a:stretch>
        </p:blipFill>
        <p:spPr>
          <a:xfrm>
            <a:off x="3016700" y="3154828"/>
            <a:ext cx="5090400" cy="679972"/>
          </a:xfrm>
          <a:prstGeom prst="rect">
            <a:avLst/>
          </a:prstGeom>
          <a:noFill/>
          <a:ln>
            <a:noFill/>
          </a:ln>
        </p:spPr>
      </p:pic>
      <p:sp>
        <p:nvSpPr>
          <p:cNvPr id="1375" name="Google Shape;1375;p185"/>
          <p:cNvSpPr txBox="1"/>
          <p:nvPr/>
        </p:nvSpPr>
        <p:spPr>
          <a:xfrm>
            <a:off x="871350" y="2627313"/>
            <a:ext cx="4063500" cy="11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Metadata</a:t>
            </a:r>
            <a:endParaRPr sz="1200"/>
          </a:p>
          <a:p>
            <a:pPr indent="-304800" lvl="0" marL="457200" rtl="0" algn="l">
              <a:lnSpc>
                <a:spcPct val="150000"/>
              </a:lnSpc>
              <a:spcBef>
                <a:spcPts val="0"/>
              </a:spcBef>
              <a:spcAft>
                <a:spcPts val="0"/>
              </a:spcAft>
              <a:buSzPts val="1200"/>
              <a:buChar char="-"/>
            </a:pPr>
            <a:r>
              <a:rPr lang="en" sz="1200"/>
              <a:t>HTTP GET</a:t>
            </a:r>
            <a:endParaRPr sz="12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8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Dynamic Configuration</a:t>
            </a:r>
            <a:r>
              <a:rPr b="1" lang="en">
                <a:solidFill>
                  <a:schemeClr val="dk1"/>
                </a:solidFill>
              </a:rPr>
              <a:t>: Resource Tagging</a:t>
            </a:r>
            <a:endParaRPr b="1">
              <a:solidFill>
                <a:schemeClr val="dk1"/>
              </a:solidFill>
            </a:endParaRPr>
          </a:p>
        </p:txBody>
      </p:sp>
      <p:pic>
        <p:nvPicPr>
          <p:cNvPr id="1381" name="Google Shape;1381;p186"/>
          <p:cNvPicPr preferRelativeResize="0"/>
          <p:nvPr/>
        </p:nvPicPr>
        <p:blipFill>
          <a:blip r:embed="rId3">
            <a:alphaModFix/>
          </a:blip>
          <a:stretch>
            <a:fillRect/>
          </a:stretch>
        </p:blipFill>
        <p:spPr>
          <a:xfrm>
            <a:off x="3419574" y="1997651"/>
            <a:ext cx="2124250" cy="2161550"/>
          </a:xfrm>
          <a:prstGeom prst="rect">
            <a:avLst/>
          </a:prstGeom>
          <a:noFill/>
          <a:ln>
            <a:noFill/>
          </a:ln>
        </p:spPr>
      </p:pic>
      <p:sp>
        <p:nvSpPr>
          <p:cNvPr id="1382" name="Google Shape;1382;p186"/>
          <p:cNvSpPr txBox="1"/>
          <p:nvPr/>
        </p:nvSpPr>
        <p:spPr>
          <a:xfrm>
            <a:off x="836800" y="908525"/>
            <a:ext cx="4063500" cy="11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To help you manage your EC2 resource</a:t>
            </a:r>
            <a:endParaRPr sz="1200"/>
          </a:p>
          <a:p>
            <a:pPr indent="-304800" lvl="0" marL="457200" rtl="0" algn="l">
              <a:lnSpc>
                <a:spcPct val="150000"/>
              </a:lnSpc>
              <a:spcBef>
                <a:spcPts val="0"/>
              </a:spcBef>
              <a:spcAft>
                <a:spcPts val="0"/>
              </a:spcAft>
              <a:buSzPts val="1200"/>
              <a:buChar char="-"/>
            </a:pPr>
            <a:r>
              <a:rPr lang="en" sz="1200"/>
              <a:t>Key/Value</a:t>
            </a:r>
            <a:endParaRPr sz="1200"/>
          </a:p>
          <a:p>
            <a:pPr indent="-304800" lvl="0" marL="457200" rtl="0" algn="l">
              <a:lnSpc>
                <a:spcPct val="150000"/>
              </a:lnSpc>
              <a:spcBef>
                <a:spcPts val="0"/>
              </a:spcBef>
              <a:spcAft>
                <a:spcPts val="0"/>
              </a:spcAft>
              <a:buSzPts val="1200"/>
              <a:buChar char="-"/>
            </a:pPr>
            <a:r>
              <a:rPr lang="en" sz="1200"/>
              <a:t>Bootstrapping scripts to configure EC2 Instances</a:t>
            </a:r>
            <a:endParaRPr sz="1200"/>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383" name="Google Shape;1383;p186"/>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https://docs.aws.amazon.com/AWSEC2/latest/UserGuide/EC2_Resources.html</a:t>
            </a:r>
            <a:endParaRPr sz="1200">
              <a:solidFill>
                <a:schemeClr val="dk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pic>
        <p:nvPicPr>
          <p:cNvPr id="1388" name="Google Shape;1388;p187"/>
          <p:cNvPicPr preferRelativeResize="0"/>
          <p:nvPr/>
        </p:nvPicPr>
        <p:blipFill>
          <a:blip r:embed="rId3">
            <a:alphaModFix/>
          </a:blip>
          <a:stretch>
            <a:fillRect/>
          </a:stretch>
        </p:blipFill>
        <p:spPr>
          <a:xfrm>
            <a:off x="2200200" y="76200"/>
            <a:ext cx="4722757" cy="4991099"/>
          </a:xfrm>
          <a:prstGeom prst="rect">
            <a:avLst/>
          </a:prstGeom>
          <a:noFill/>
          <a:ln>
            <a:noFill/>
          </a:ln>
        </p:spPr>
      </p:pic>
      <p:sp>
        <p:nvSpPr>
          <p:cNvPr id="1389" name="Google Shape;1389;p18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Example</a:t>
            </a:r>
            <a:endParaRPr b="1">
              <a:solidFill>
                <a:schemeClr val="dk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pic>
        <p:nvPicPr>
          <p:cNvPr id="1394" name="Google Shape;1394;p18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395" name="Google Shape;1395;p188"/>
          <p:cNvSpPr txBox="1"/>
          <p:nvPr/>
        </p:nvSpPr>
        <p:spPr>
          <a:xfrm>
            <a:off x="528975" y="314525"/>
            <a:ext cx="64146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Dynamic Configuration</a:t>
            </a:r>
            <a:r>
              <a:rPr b="1" lang="en">
                <a:solidFill>
                  <a:schemeClr val="dk1"/>
                </a:solidFill>
              </a:rPr>
              <a:t>: Using Configuration Management Tools</a:t>
            </a:r>
            <a:endParaRPr b="1">
              <a:solidFill>
                <a:schemeClr val="dk1"/>
              </a:solidFill>
            </a:endParaRPr>
          </a:p>
        </p:txBody>
      </p:sp>
      <p:sp>
        <p:nvSpPr>
          <p:cNvPr id="1396" name="Google Shape;1396;p188"/>
          <p:cNvSpPr txBox="1"/>
          <p:nvPr/>
        </p:nvSpPr>
        <p:spPr>
          <a:xfrm>
            <a:off x="836800" y="908525"/>
            <a:ext cx="7521300" cy="374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FF9900"/>
                </a:solidFill>
              </a:rPr>
              <a:t>Configuration management tools </a:t>
            </a:r>
            <a:r>
              <a:rPr lang="en" sz="1200"/>
              <a:t>allow you to define your environment’s configuration in code, you can </a:t>
            </a:r>
            <a:r>
              <a:rPr b="1" lang="en" sz="1200">
                <a:solidFill>
                  <a:srgbClr val="FF9900"/>
                </a:solidFill>
              </a:rPr>
              <a:t>track changes to the configuration and apply version control</a:t>
            </a:r>
            <a:r>
              <a:rPr lang="en" sz="1200"/>
              <a:t>.</a:t>
            </a:r>
            <a:endParaRPr sz="1200"/>
          </a:p>
          <a:p>
            <a:pPr indent="0" lvl="0" marL="0" rtl="0" algn="l">
              <a:lnSpc>
                <a:spcPct val="150000"/>
              </a:lnSpc>
              <a:spcBef>
                <a:spcPts val="0"/>
              </a:spcBef>
              <a:spcAft>
                <a:spcPts val="0"/>
              </a:spcAft>
              <a:buNone/>
            </a:pPr>
            <a:r>
              <a:rPr lang="en" sz="1200"/>
              <a:t>Configuration management tools typically leverage one of two models, </a:t>
            </a:r>
            <a:r>
              <a:rPr b="1" lang="en" sz="1200">
                <a:solidFill>
                  <a:srgbClr val="FF9900"/>
                </a:solidFill>
              </a:rPr>
              <a:t>push or pull</a:t>
            </a:r>
            <a:endParaRPr b="1" sz="1200">
              <a:solidFill>
                <a:srgbClr val="FF9900"/>
              </a:solidFill>
            </a:endParaRPr>
          </a:p>
          <a:p>
            <a:pPr indent="-304800" lvl="0" marL="457200" rtl="0" algn="l">
              <a:lnSpc>
                <a:spcPct val="150000"/>
              </a:lnSpc>
              <a:spcBef>
                <a:spcPts val="0"/>
              </a:spcBef>
              <a:spcAft>
                <a:spcPts val="0"/>
              </a:spcAft>
              <a:buClr>
                <a:srgbClr val="0000FF"/>
              </a:buClr>
              <a:buSzPts val="1200"/>
              <a:buChar char="●"/>
            </a:pPr>
            <a:r>
              <a:rPr b="1" lang="en" sz="1200">
                <a:solidFill>
                  <a:srgbClr val="0000FF"/>
                </a:solidFill>
              </a:rPr>
              <a:t>Push Models:</a:t>
            </a:r>
            <a:endParaRPr b="1" sz="1200">
              <a:solidFill>
                <a:srgbClr val="0000FF"/>
              </a:solidFill>
            </a:endParaRPr>
          </a:p>
          <a:p>
            <a:pPr indent="-304800" lvl="1" marL="914400" rtl="0" algn="l">
              <a:lnSpc>
                <a:spcPct val="150000"/>
              </a:lnSpc>
              <a:spcBef>
                <a:spcPts val="0"/>
              </a:spcBef>
              <a:spcAft>
                <a:spcPts val="0"/>
              </a:spcAft>
              <a:buSzPts val="1200"/>
              <a:buChar char="○"/>
            </a:pPr>
            <a:r>
              <a:rPr lang="en" sz="1200"/>
              <a:t>The master server needs to have information about the nodes that it needs to manage. When you use tools such as Auto Scaling, where nodes might come and go, this can be a challenge.</a:t>
            </a:r>
            <a:endParaRPr sz="1200"/>
          </a:p>
          <a:p>
            <a:pPr indent="-304800" lvl="1" marL="914400" rtl="0" algn="l">
              <a:lnSpc>
                <a:spcPct val="150000"/>
              </a:lnSpc>
              <a:spcBef>
                <a:spcPts val="0"/>
              </a:spcBef>
              <a:spcAft>
                <a:spcPts val="0"/>
              </a:spcAft>
              <a:buSzPts val="1200"/>
              <a:buChar char="○"/>
            </a:pPr>
            <a:r>
              <a:rPr lang="en" sz="1200"/>
              <a:t> Push systems that do remote execution do not scale as well as systems where configuration changes are offloaded and executed locally on a node. In large environments, the master server might get overloaded when configuring multiple systems in parallel.</a:t>
            </a:r>
            <a:endParaRPr sz="1200"/>
          </a:p>
          <a:p>
            <a:pPr indent="-304800" lvl="1" marL="914400" rtl="0" algn="l">
              <a:lnSpc>
                <a:spcPct val="150000"/>
              </a:lnSpc>
              <a:spcBef>
                <a:spcPts val="0"/>
              </a:spcBef>
              <a:spcAft>
                <a:spcPts val="0"/>
              </a:spcAft>
              <a:buSzPts val="1200"/>
              <a:buChar char="○"/>
            </a:pPr>
            <a:r>
              <a:rPr lang="en" sz="1200"/>
              <a:t>Connecting to nodes remotely requires you to allow specific ports to be allowed inbound to your nodes. For some remote execution tools, this includes remote SSH.</a:t>
            </a:r>
            <a:endParaRPr sz="1200"/>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pic>
        <p:nvPicPr>
          <p:cNvPr id="1401" name="Google Shape;1401;p18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402" name="Google Shape;1402;p189"/>
          <p:cNvSpPr txBox="1"/>
          <p:nvPr/>
        </p:nvSpPr>
        <p:spPr>
          <a:xfrm>
            <a:off x="528975" y="314525"/>
            <a:ext cx="64146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Dynamic Configuration</a:t>
            </a:r>
            <a:r>
              <a:rPr b="1" lang="en">
                <a:solidFill>
                  <a:schemeClr val="dk1"/>
                </a:solidFill>
              </a:rPr>
              <a:t>: Using Configuration Management Tools</a:t>
            </a:r>
            <a:endParaRPr b="1">
              <a:solidFill>
                <a:schemeClr val="dk1"/>
              </a:solidFill>
            </a:endParaRPr>
          </a:p>
        </p:txBody>
      </p:sp>
      <p:sp>
        <p:nvSpPr>
          <p:cNvPr id="1403" name="Google Shape;1403;p189"/>
          <p:cNvSpPr txBox="1"/>
          <p:nvPr/>
        </p:nvSpPr>
        <p:spPr>
          <a:xfrm>
            <a:off x="836800" y="908525"/>
            <a:ext cx="7521300" cy="3584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FF"/>
              </a:buClr>
              <a:buSzPts val="1200"/>
              <a:buChar char="●"/>
            </a:pPr>
            <a:r>
              <a:rPr b="1" lang="en" sz="1200">
                <a:solidFill>
                  <a:srgbClr val="0000FF"/>
                </a:solidFill>
              </a:rPr>
              <a:t>Pull Models:</a:t>
            </a:r>
            <a:endParaRPr b="1" sz="1200">
              <a:solidFill>
                <a:srgbClr val="0000FF"/>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Nodes can scale up and down easily, as the master does not need to know they exist before they can be configured. Nodes can simply register themselves with the server</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Configuration management masters require less scaling when using a pull system because all processing is offloaded and executed locally on the remote node.</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No specific ports need to be opened inbound to the nodes. Most tools allow the agent to communicate with the master server by using typical outbound ports such as HTTPS </a:t>
            </a:r>
            <a:endParaRPr sz="1200">
              <a:solidFill>
                <a:schemeClr val="dk1"/>
              </a:solidFill>
            </a:endParaRPr>
          </a:p>
          <a:p>
            <a:pPr indent="0" lvl="0" marL="0" rtl="0" algn="l">
              <a:lnSpc>
                <a:spcPct val="150000"/>
              </a:lnSpc>
              <a:spcBef>
                <a:spcPts val="0"/>
              </a:spcBef>
              <a:spcAft>
                <a:spcPts val="0"/>
              </a:spcAft>
              <a:buNone/>
            </a:pPr>
            <a:r>
              <a:rPr lang="en" sz="1200"/>
              <a:t>Many configuration management tools work with AWS. Some of the most popular are </a:t>
            </a:r>
            <a:r>
              <a:rPr b="1" lang="en" sz="1200">
                <a:solidFill>
                  <a:srgbClr val="FF9900"/>
                </a:solidFill>
              </a:rPr>
              <a:t>Chef, Puppet, Ansible, and SaltStack</a:t>
            </a:r>
            <a:r>
              <a:rPr lang="en" sz="1200"/>
              <a:t>.</a:t>
            </a:r>
            <a:endParaRPr sz="1200"/>
          </a:p>
          <a:p>
            <a:pPr indent="-304800" lvl="0" marL="457200" rtl="0" algn="l">
              <a:lnSpc>
                <a:spcPct val="150000"/>
              </a:lnSpc>
              <a:spcBef>
                <a:spcPts val="0"/>
              </a:spcBef>
              <a:spcAft>
                <a:spcPts val="0"/>
              </a:spcAft>
              <a:buSzPts val="1200"/>
              <a:buChar char="●"/>
            </a:pPr>
            <a:r>
              <a:rPr lang="en" sz="1200"/>
              <a:t>Chef is an open source configuration management tool that uses an agent (chef-client) to pull configuration from a master server (Chef server)</a:t>
            </a:r>
            <a:endParaRPr sz="1200"/>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pic>
        <p:nvPicPr>
          <p:cNvPr id="1408" name="Google Shape;1408;p19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409" name="Google Shape;1409;p190"/>
          <p:cNvSpPr txBox="1"/>
          <p:nvPr/>
        </p:nvSpPr>
        <p:spPr>
          <a:xfrm>
            <a:off x="836800" y="908525"/>
            <a:ext cx="7521300" cy="11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200"/>
          </a:p>
        </p:txBody>
      </p:sp>
      <p:pic>
        <p:nvPicPr>
          <p:cNvPr id="1410" name="Google Shape;1410;p190"/>
          <p:cNvPicPr preferRelativeResize="0"/>
          <p:nvPr/>
        </p:nvPicPr>
        <p:blipFill>
          <a:blip r:embed="rId4">
            <a:alphaModFix/>
          </a:blip>
          <a:stretch>
            <a:fillRect/>
          </a:stretch>
        </p:blipFill>
        <p:spPr>
          <a:xfrm>
            <a:off x="2381525" y="55750"/>
            <a:ext cx="4380955" cy="5031999"/>
          </a:xfrm>
          <a:prstGeom prst="rect">
            <a:avLst/>
          </a:prstGeom>
          <a:noFill/>
          <a:ln>
            <a:noFill/>
          </a:ln>
        </p:spPr>
      </p:pic>
      <p:sp>
        <p:nvSpPr>
          <p:cNvPr id="1411" name="Google Shape;1411;p190"/>
          <p:cNvSpPr txBox="1"/>
          <p:nvPr/>
        </p:nvSpPr>
        <p:spPr>
          <a:xfrm>
            <a:off x="528975" y="314525"/>
            <a:ext cx="64146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Putting </a:t>
            </a:r>
            <a:r>
              <a:rPr b="1" lang="en"/>
              <a:t>it all Together</a:t>
            </a:r>
            <a:endParaRPr b="1"/>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pic>
        <p:nvPicPr>
          <p:cNvPr id="1416" name="Google Shape;1416;p19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417" name="Google Shape;1417;p191"/>
          <p:cNvSpPr txBox="1"/>
          <p:nvPr/>
        </p:nvSpPr>
        <p:spPr>
          <a:xfrm>
            <a:off x="528975" y="314525"/>
            <a:ext cx="64146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Using AWS Services to Help Manage Your Environments</a:t>
            </a:r>
            <a:endParaRPr b="1"/>
          </a:p>
        </p:txBody>
      </p:sp>
      <p:sp>
        <p:nvSpPr>
          <p:cNvPr id="1418" name="Google Shape;1418;p191"/>
          <p:cNvSpPr txBox="1"/>
          <p:nvPr/>
        </p:nvSpPr>
        <p:spPr>
          <a:xfrm>
            <a:off x="836800" y="908525"/>
            <a:ext cx="7521300" cy="11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200"/>
          </a:p>
        </p:txBody>
      </p:sp>
      <p:pic>
        <p:nvPicPr>
          <p:cNvPr id="1419" name="Google Shape;1419;p191"/>
          <p:cNvPicPr preferRelativeResize="0"/>
          <p:nvPr/>
        </p:nvPicPr>
        <p:blipFill>
          <a:blip r:embed="rId4">
            <a:alphaModFix/>
          </a:blip>
          <a:stretch>
            <a:fillRect/>
          </a:stretch>
        </p:blipFill>
        <p:spPr>
          <a:xfrm>
            <a:off x="1676400" y="1438275"/>
            <a:ext cx="5791200" cy="226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94" name="Google Shape;194;p3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VPN: Site-to-Site</a:t>
            </a:r>
            <a:endParaRPr b="1"/>
          </a:p>
        </p:txBody>
      </p:sp>
      <p:pic>
        <p:nvPicPr>
          <p:cNvPr id="195" name="Google Shape;195;p30"/>
          <p:cNvPicPr preferRelativeResize="0"/>
          <p:nvPr/>
        </p:nvPicPr>
        <p:blipFill>
          <a:blip r:embed="rId4">
            <a:alphaModFix/>
          </a:blip>
          <a:stretch>
            <a:fillRect/>
          </a:stretch>
        </p:blipFill>
        <p:spPr>
          <a:xfrm>
            <a:off x="4580275" y="2277644"/>
            <a:ext cx="3567500" cy="2477431"/>
          </a:xfrm>
          <a:prstGeom prst="rect">
            <a:avLst/>
          </a:prstGeom>
          <a:noFill/>
          <a:ln>
            <a:noFill/>
          </a:ln>
        </p:spPr>
      </p:pic>
      <p:pic>
        <p:nvPicPr>
          <p:cNvPr id="196" name="Google Shape;196;p30"/>
          <p:cNvPicPr preferRelativeResize="0"/>
          <p:nvPr/>
        </p:nvPicPr>
        <p:blipFill>
          <a:blip r:embed="rId5">
            <a:alphaModFix/>
          </a:blip>
          <a:stretch>
            <a:fillRect/>
          </a:stretch>
        </p:blipFill>
        <p:spPr>
          <a:xfrm>
            <a:off x="1205625" y="908525"/>
            <a:ext cx="3238500" cy="14097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pic>
        <p:nvPicPr>
          <p:cNvPr id="1424" name="Google Shape;1424;p19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425" name="Google Shape;1425;p192"/>
          <p:cNvSpPr txBox="1"/>
          <p:nvPr/>
        </p:nvSpPr>
        <p:spPr>
          <a:xfrm>
            <a:off x="528975" y="314525"/>
            <a:ext cx="64146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Using AWS Services to Help Manage Your Environments</a:t>
            </a:r>
            <a:endParaRPr b="1"/>
          </a:p>
        </p:txBody>
      </p:sp>
      <p:sp>
        <p:nvSpPr>
          <p:cNvPr id="1426" name="Google Shape;1426;p192"/>
          <p:cNvSpPr txBox="1"/>
          <p:nvPr/>
        </p:nvSpPr>
        <p:spPr>
          <a:xfrm>
            <a:off x="836800" y="908525"/>
            <a:ext cx="7521300" cy="3602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rgbClr val="FF9900"/>
                </a:solidFill>
              </a:rPr>
              <a:t>Elastic Beanstalk </a:t>
            </a:r>
            <a:r>
              <a:rPr lang="en" sz="1200"/>
              <a:t>takes care of deployment, capacity provisioning, load balancing, auto scaling, and application health monitoring. It is worth noting that Elastic Beanstalk is not a black box service: You have full visibility and control of the underlying AWS resources that are deployed, such as EC2 instances and load balancers. </a:t>
            </a:r>
            <a:endParaRPr sz="1200"/>
          </a:p>
          <a:p>
            <a:pPr indent="-304800" lvl="0" marL="457200" rtl="0" algn="l">
              <a:lnSpc>
                <a:spcPct val="150000"/>
              </a:lnSpc>
              <a:spcBef>
                <a:spcPts val="0"/>
              </a:spcBef>
              <a:spcAft>
                <a:spcPts val="0"/>
              </a:spcAft>
              <a:buSzPts val="1200"/>
              <a:buChar char="●"/>
            </a:pPr>
            <a:r>
              <a:rPr b="1" lang="en" sz="1200">
                <a:solidFill>
                  <a:srgbClr val="FF9900"/>
                </a:solidFill>
              </a:rPr>
              <a:t>Elastic Beanstalk </a:t>
            </a:r>
            <a:r>
              <a:rPr lang="en" sz="1200"/>
              <a:t>supports deployment of Java, .NET, Ruby, PHP, Python, Node.js, and Docker on familiar servers such as Apache, Nginx, Passenger, and IIS  </a:t>
            </a:r>
            <a:endParaRPr sz="1200"/>
          </a:p>
          <a:p>
            <a:pPr indent="0" lvl="0" marL="0" rtl="0" algn="l">
              <a:lnSpc>
                <a:spcPct val="150000"/>
              </a:lnSpc>
              <a:spcBef>
                <a:spcPts val="0"/>
              </a:spcBef>
              <a:spcAft>
                <a:spcPts val="0"/>
              </a:spcAft>
              <a:buClr>
                <a:schemeClr val="dk1"/>
              </a:buClr>
              <a:buSzPts val="1100"/>
              <a:buFont typeface="Arial"/>
              <a:buNone/>
            </a:pPr>
            <a:r>
              <a:t/>
            </a:r>
            <a:endParaRPr sz="1200"/>
          </a:p>
          <a:p>
            <a:pPr indent="-304800" lvl="0" marL="457200" rtl="0" algn="l">
              <a:lnSpc>
                <a:spcPct val="150000"/>
              </a:lnSpc>
              <a:spcBef>
                <a:spcPts val="0"/>
              </a:spcBef>
              <a:spcAft>
                <a:spcPts val="0"/>
              </a:spcAft>
              <a:buSzPts val="1200"/>
              <a:buChar char="●"/>
            </a:pPr>
            <a:r>
              <a:rPr b="1" lang="en" sz="1200">
                <a:solidFill>
                  <a:srgbClr val="FF9900"/>
                </a:solidFill>
              </a:rPr>
              <a:t>AWS OpsWorks</a:t>
            </a:r>
            <a:r>
              <a:rPr lang="en" sz="1200"/>
              <a:t> is an application management service that makes it easy to deploy and manage any application and its required AWS resources.</a:t>
            </a:r>
            <a:endParaRPr sz="1200"/>
          </a:p>
          <a:p>
            <a:pPr indent="-304800" lvl="0" marL="457200" rtl="0" algn="l">
              <a:lnSpc>
                <a:spcPct val="150000"/>
              </a:lnSpc>
              <a:spcBef>
                <a:spcPts val="0"/>
              </a:spcBef>
              <a:spcAft>
                <a:spcPts val="0"/>
              </a:spcAft>
              <a:buSzPts val="1200"/>
              <a:buChar char="●"/>
            </a:pPr>
            <a:r>
              <a:rPr b="1" lang="en" sz="1200">
                <a:solidFill>
                  <a:srgbClr val="FF9900"/>
                </a:solidFill>
              </a:rPr>
              <a:t>AWS OpsWorks</a:t>
            </a:r>
            <a:r>
              <a:rPr lang="en" sz="1200"/>
              <a:t> features a set of lifecycle events—Setup, Configure, Deploy, Undeploy, and Shutdown—that automatically run the appropriate recipes at the appropriate time on each instance.</a:t>
            </a:r>
            <a:endParaRPr sz="1200"/>
          </a:p>
          <a:p>
            <a:pPr indent="0" lvl="0" marL="0" rtl="0" algn="l">
              <a:lnSpc>
                <a:spcPct val="150000"/>
              </a:lnSpc>
              <a:spcBef>
                <a:spcPts val="0"/>
              </a:spcBef>
              <a:spcAft>
                <a:spcPts val="0"/>
              </a:spcAft>
              <a:buNone/>
            </a:pPr>
            <a:r>
              <a:t/>
            </a:r>
            <a:endParaRPr sz="12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pic>
        <p:nvPicPr>
          <p:cNvPr id="1431" name="Google Shape;1431;p19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432" name="Google Shape;1432;p193"/>
          <p:cNvSpPr txBox="1"/>
          <p:nvPr/>
        </p:nvSpPr>
        <p:spPr>
          <a:xfrm>
            <a:off x="528975" y="314525"/>
            <a:ext cx="64146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Using AWS Services to Help Manage Your Environments</a:t>
            </a:r>
            <a:endParaRPr b="1"/>
          </a:p>
        </p:txBody>
      </p:sp>
      <p:sp>
        <p:nvSpPr>
          <p:cNvPr id="1433" name="Google Shape;1433;p193"/>
          <p:cNvSpPr txBox="1"/>
          <p:nvPr/>
        </p:nvSpPr>
        <p:spPr>
          <a:xfrm>
            <a:off x="836800" y="908525"/>
            <a:ext cx="7521300" cy="11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FF9900"/>
                </a:solidFill>
              </a:rPr>
              <a:t>AWS CloudFormation</a:t>
            </a:r>
            <a:endParaRPr b="1" sz="1200">
              <a:solidFill>
                <a:srgbClr val="FF9900"/>
              </a:solidFill>
            </a:endParaRPr>
          </a:p>
          <a:p>
            <a:pPr indent="-304800" lvl="0" marL="457200" rtl="0" algn="l">
              <a:lnSpc>
                <a:spcPct val="150000"/>
              </a:lnSpc>
              <a:spcBef>
                <a:spcPts val="0"/>
              </a:spcBef>
              <a:spcAft>
                <a:spcPts val="0"/>
              </a:spcAft>
              <a:buSzPts val="1200"/>
              <a:buAutoNum type="arabicPeriod"/>
            </a:pPr>
            <a:r>
              <a:rPr lang="en" sz="1200"/>
              <a:t>User Data</a:t>
            </a:r>
            <a:endParaRPr sz="1200"/>
          </a:p>
          <a:p>
            <a:pPr indent="-304800" lvl="0" marL="457200" rtl="0" algn="l">
              <a:lnSpc>
                <a:spcPct val="150000"/>
              </a:lnSpc>
              <a:spcBef>
                <a:spcPts val="0"/>
              </a:spcBef>
              <a:spcAft>
                <a:spcPts val="0"/>
              </a:spcAft>
              <a:buSzPts val="1200"/>
              <a:buAutoNum type="arabicPeriod"/>
            </a:pPr>
            <a:r>
              <a:rPr lang="en" sz="1200"/>
              <a:t>cfn-init</a:t>
            </a:r>
            <a:endParaRPr sz="1200"/>
          </a:p>
        </p:txBody>
      </p:sp>
      <p:pic>
        <p:nvPicPr>
          <p:cNvPr id="1434" name="Google Shape;1434;p193"/>
          <p:cNvPicPr preferRelativeResize="0"/>
          <p:nvPr/>
        </p:nvPicPr>
        <p:blipFill>
          <a:blip r:embed="rId4">
            <a:alphaModFix/>
          </a:blip>
          <a:stretch>
            <a:fillRect/>
          </a:stretch>
        </p:blipFill>
        <p:spPr>
          <a:xfrm>
            <a:off x="4202900" y="900325"/>
            <a:ext cx="4495800" cy="1390650"/>
          </a:xfrm>
          <a:prstGeom prst="rect">
            <a:avLst/>
          </a:prstGeom>
          <a:noFill/>
          <a:ln>
            <a:noFill/>
          </a:ln>
        </p:spPr>
      </p:pic>
      <p:pic>
        <p:nvPicPr>
          <p:cNvPr id="1435" name="Google Shape;1435;p193"/>
          <p:cNvPicPr preferRelativeResize="0"/>
          <p:nvPr/>
        </p:nvPicPr>
        <p:blipFill>
          <a:blip r:embed="rId5">
            <a:alphaModFix/>
          </a:blip>
          <a:stretch>
            <a:fillRect/>
          </a:stretch>
        </p:blipFill>
        <p:spPr>
          <a:xfrm>
            <a:off x="4198138" y="2445375"/>
            <a:ext cx="3524250" cy="256222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pic>
        <p:nvPicPr>
          <p:cNvPr id="1440" name="Google Shape;1440;p19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441" name="Google Shape;1441;p19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Managing Application and Instance State</a:t>
            </a:r>
            <a:endParaRPr b="1">
              <a:solidFill>
                <a:schemeClr val="dk1"/>
              </a:solidFill>
            </a:endParaRPr>
          </a:p>
        </p:txBody>
      </p:sp>
      <p:sp>
        <p:nvSpPr>
          <p:cNvPr id="1442" name="Google Shape;1442;p194"/>
          <p:cNvSpPr txBox="1"/>
          <p:nvPr/>
        </p:nvSpPr>
        <p:spPr>
          <a:xfrm>
            <a:off x="836800" y="908525"/>
            <a:ext cx="6272700" cy="207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How to remove EC2 Instance from your environment, some reasons</a:t>
            </a:r>
            <a:endParaRPr sz="1200"/>
          </a:p>
          <a:p>
            <a:pPr indent="-304800" lvl="0" marL="457200" rtl="0" algn="l">
              <a:lnSpc>
                <a:spcPct val="150000"/>
              </a:lnSpc>
              <a:spcBef>
                <a:spcPts val="0"/>
              </a:spcBef>
              <a:spcAft>
                <a:spcPts val="0"/>
              </a:spcAft>
              <a:buSzPts val="1200"/>
              <a:buChar char="-"/>
            </a:pPr>
            <a:r>
              <a:rPr lang="en" sz="1200"/>
              <a:t>Instance is terminated as a result of hardware/software</a:t>
            </a:r>
            <a:endParaRPr sz="1200"/>
          </a:p>
          <a:p>
            <a:pPr indent="-304800" lvl="0" marL="457200" rtl="0" algn="l">
              <a:lnSpc>
                <a:spcPct val="150000"/>
              </a:lnSpc>
              <a:spcBef>
                <a:spcPts val="0"/>
              </a:spcBef>
              <a:spcAft>
                <a:spcPts val="0"/>
              </a:spcAft>
              <a:buSzPts val="1200"/>
              <a:buChar char="-"/>
            </a:pPr>
            <a:r>
              <a:rPr lang="en" sz="1200"/>
              <a:t>Scale down of Auto-Scaling group</a:t>
            </a:r>
            <a:endParaRPr sz="1200"/>
          </a:p>
          <a:p>
            <a:pPr indent="-304800" lvl="0" marL="457200" rtl="0" algn="l">
              <a:lnSpc>
                <a:spcPct val="150000"/>
              </a:lnSpc>
              <a:spcBef>
                <a:spcPts val="0"/>
              </a:spcBef>
              <a:spcAft>
                <a:spcPts val="0"/>
              </a:spcAft>
              <a:buSzPts val="1200"/>
              <a:buChar char="-"/>
            </a:pPr>
            <a:r>
              <a:rPr lang="en" sz="1200"/>
              <a:t>Deploy a new version (using blue/green deployments)</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You need to ensure that application instances are </a:t>
            </a:r>
            <a:r>
              <a:rPr lang="en" sz="1200">
                <a:solidFill>
                  <a:srgbClr val="0000FF"/>
                </a:solidFill>
              </a:rPr>
              <a:t>stateless</a:t>
            </a:r>
            <a:r>
              <a:rPr lang="en" sz="1200"/>
              <a:t> - This mean that all system and application state is stored and managed outside of the instance themselves</a:t>
            </a:r>
            <a:endParaRPr sz="1200"/>
          </a:p>
          <a:p>
            <a:pPr indent="0" lvl="0" marL="0" rtl="0" algn="l">
              <a:lnSpc>
                <a:spcPct val="150000"/>
              </a:lnSpc>
              <a:spcBef>
                <a:spcPts val="0"/>
              </a:spcBef>
              <a:spcAft>
                <a:spcPts val="0"/>
              </a:spcAft>
              <a:buNone/>
            </a:pPr>
            <a:r>
              <a:t/>
            </a:r>
            <a:endParaRPr b="1" sz="1200"/>
          </a:p>
        </p:txBody>
      </p:sp>
      <p:pic>
        <p:nvPicPr>
          <p:cNvPr id="1443" name="Google Shape;1443;p194"/>
          <p:cNvPicPr preferRelativeResize="0"/>
          <p:nvPr/>
        </p:nvPicPr>
        <p:blipFill>
          <a:blip r:embed="rId4">
            <a:alphaModFix/>
          </a:blip>
          <a:stretch>
            <a:fillRect/>
          </a:stretch>
        </p:blipFill>
        <p:spPr>
          <a:xfrm>
            <a:off x="1435650" y="2983325"/>
            <a:ext cx="6272700" cy="1930062"/>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19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449" name="Google Shape;1449;p19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Managing Application and Instance State</a:t>
            </a:r>
            <a:endParaRPr b="1">
              <a:solidFill>
                <a:schemeClr val="dk1"/>
              </a:solidFill>
            </a:endParaRPr>
          </a:p>
        </p:txBody>
      </p:sp>
      <p:sp>
        <p:nvSpPr>
          <p:cNvPr id="1450" name="Google Shape;1450;p195"/>
          <p:cNvSpPr txBox="1"/>
          <p:nvPr/>
        </p:nvSpPr>
        <p:spPr>
          <a:xfrm>
            <a:off x="836800" y="908525"/>
            <a:ext cx="4257300" cy="3802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FF9900"/>
                </a:solidFill>
              </a:rPr>
              <a:t>● Structured Application Data</a:t>
            </a:r>
            <a:endParaRPr b="1" sz="1200">
              <a:solidFill>
                <a:srgbClr val="FF9900"/>
              </a:solidFill>
            </a:endParaRPr>
          </a:p>
          <a:p>
            <a:pPr indent="-304800" lvl="0" marL="457200" rtl="0" algn="l">
              <a:lnSpc>
                <a:spcPct val="150000"/>
              </a:lnSpc>
              <a:spcBef>
                <a:spcPts val="0"/>
              </a:spcBef>
              <a:spcAft>
                <a:spcPts val="0"/>
              </a:spcAft>
              <a:buSzPts val="1200"/>
              <a:buChar char="-"/>
            </a:pPr>
            <a:r>
              <a:rPr lang="en" sz="1200"/>
              <a:t>Amazon RDS</a:t>
            </a:r>
            <a:endParaRPr sz="1200"/>
          </a:p>
          <a:p>
            <a:pPr indent="-304800" lvl="0" marL="457200" rtl="0" algn="l">
              <a:lnSpc>
                <a:spcPct val="150000"/>
              </a:lnSpc>
              <a:spcBef>
                <a:spcPts val="0"/>
              </a:spcBef>
              <a:spcAft>
                <a:spcPts val="0"/>
              </a:spcAft>
              <a:buSzPts val="1200"/>
              <a:buChar char="-"/>
            </a:pPr>
            <a:r>
              <a:rPr lang="en" sz="1200"/>
              <a:t>Amazon DynamoDB</a:t>
            </a:r>
            <a:endParaRPr sz="1200"/>
          </a:p>
          <a:p>
            <a:pPr indent="0" lvl="0" marL="0" rtl="0" algn="l">
              <a:lnSpc>
                <a:spcPct val="150000"/>
              </a:lnSpc>
              <a:spcBef>
                <a:spcPts val="0"/>
              </a:spcBef>
              <a:spcAft>
                <a:spcPts val="0"/>
              </a:spcAft>
              <a:buNone/>
            </a:pPr>
            <a:r>
              <a:rPr b="1" lang="en" sz="1200">
                <a:solidFill>
                  <a:srgbClr val="FF9900"/>
                </a:solidFill>
              </a:rPr>
              <a:t>● Unstructured Application Data</a:t>
            </a:r>
            <a:endParaRPr sz="1200"/>
          </a:p>
          <a:p>
            <a:pPr indent="-304800" lvl="0" marL="457200" rtl="0" algn="l">
              <a:lnSpc>
                <a:spcPct val="150000"/>
              </a:lnSpc>
              <a:spcBef>
                <a:spcPts val="0"/>
              </a:spcBef>
              <a:spcAft>
                <a:spcPts val="0"/>
              </a:spcAft>
              <a:buSzPts val="1200"/>
              <a:buChar char="-"/>
            </a:pPr>
            <a:r>
              <a:rPr lang="en" sz="1200"/>
              <a:t>Amazon S3 (documents, images, binary data, …)</a:t>
            </a:r>
            <a:endParaRPr sz="1200"/>
          </a:p>
          <a:p>
            <a:pPr indent="0" lvl="0" marL="0" rtl="0" algn="l">
              <a:lnSpc>
                <a:spcPct val="150000"/>
              </a:lnSpc>
              <a:spcBef>
                <a:spcPts val="0"/>
              </a:spcBef>
              <a:spcAft>
                <a:spcPts val="0"/>
              </a:spcAft>
              <a:buNone/>
            </a:pPr>
            <a:r>
              <a:rPr b="1" lang="en" sz="1200">
                <a:solidFill>
                  <a:srgbClr val="FF9900"/>
                </a:solidFill>
              </a:rPr>
              <a:t>● User Session Data</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Amazon ElastiCache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Amazon DynamoDB</a:t>
            </a:r>
            <a:endParaRPr sz="1200">
              <a:solidFill>
                <a:schemeClr val="dk1"/>
              </a:solidFill>
            </a:endParaRPr>
          </a:p>
          <a:p>
            <a:pPr indent="0" lvl="0" marL="0" rtl="0" algn="l">
              <a:lnSpc>
                <a:spcPct val="150000"/>
              </a:lnSpc>
              <a:spcBef>
                <a:spcPts val="0"/>
              </a:spcBef>
              <a:spcAft>
                <a:spcPts val="0"/>
              </a:spcAft>
              <a:buNone/>
            </a:pPr>
            <a:r>
              <a:rPr b="1" lang="en" sz="1200">
                <a:solidFill>
                  <a:srgbClr val="FF9900"/>
                </a:solidFill>
              </a:rPr>
              <a:t>● System Metrics - OS Level</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CloudWatch</a:t>
            </a:r>
            <a:endParaRPr sz="1200">
              <a:solidFill>
                <a:schemeClr val="dk1"/>
              </a:solidFill>
            </a:endParaRPr>
          </a:p>
          <a:p>
            <a:pPr indent="0" lvl="0" marL="0" rtl="0" algn="l">
              <a:lnSpc>
                <a:spcPct val="150000"/>
              </a:lnSpc>
              <a:spcBef>
                <a:spcPts val="0"/>
              </a:spcBef>
              <a:spcAft>
                <a:spcPts val="0"/>
              </a:spcAft>
              <a:buNone/>
            </a:pPr>
            <a:r>
              <a:rPr b="1" lang="en" sz="1200">
                <a:solidFill>
                  <a:srgbClr val="FF9900"/>
                </a:solidFill>
              </a:rPr>
              <a:t>● Log Management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CloudWatch Logs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Amazon S3</a:t>
            </a:r>
            <a:endParaRPr sz="1200">
              <a:solidFill>
                <a:schemeClr val="dk1"/>
              </a:solidFill>
            </a:endParaRPr>
          </a:p>
        </p:txBody>
      </p:sp>
      <p:pic>
        <p:nvPicPr>
          <p:cNvPr id="1451" name="Google Shape;1451;p195"/>
          <p:cNvPicPr preferRelativeResize="0"/>
          <p:nvPr/>
        </p:nvPicPr>
        <p:blipFill>
          <a:blip r:embed="rId4">
            <a:alphaModFix/>
          </a:blip>
          <a:stretch>
            <a:fillRect/>
          </a:stretch>
        </p:blipFill>
        <p:spPr>
          <a:xfrm>
            <a:off x="5005450" y="527525"/>
            <a:ext cx="3441905" cy="40228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9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ELB, CloudWatch, and Auto Scaling</a:t>
            </a:r>
            <a:endParaRPr b="1">
              <a:solidFill>
                <a:schemeClr val="dk1"/>
              </a:solidFill>
            </a:endParaRPr>
          </a:p>
        </p:txBody>
      </p:sp>
      <p:pic>
        <p:nvPicPr>
          <p:cNvPr id="1457" name="Google Shape;1457;p196"/>
          <p:cNvPicPr preferRelativeResize="0"/>
          <p:nvPr/>
        </p:nvPicPr>
        <p:blipFill>
          <a:blip r:embed="rId3">
            <a:alphaModFix/>
          </a:blip>
          <a:stretch>
            <a:fillRect/>
          </a:stretch>
        </p:blipFill>
        <p:spPr>
          <a:xfrm>
            <a:off x="2058750" y="1821663"/>
            <a:ext cx="5026500" cy="2739950"/>
          </a:xfrm>
          <a:prstGeom prst="rect">
            <a:avLst/>
          </a:prstGeom>
          <a:noFill/>
          <a:ln>
            <a:noFill/>
          </a:ln>
        </p:spPr>
      </p:pic>
      <p:sp>
        <p:nvSpPr>
          <p:cNvPr id="1458" name="Google Shape;1458;p196"/>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Elastic Load Balancing, Auto Scaling, and Amazon CloudWatch</a:t>
            </a:r>
            <a:endParaRPr sz="1200">
              <a:solidFill>
                <a:schemeClr val="dk1"/>
              </a:solidFill>
            </a:endParaRPr>
          </a:p>
        </p:txBody>
      </p:sp>
      <p:sp>
        <p:nvSpPr>
          <p:cNvPr id="1459" name="Google Shape;1459;p196"/>
          <p:cNvSpPr txBox="1"/>
          <p:nvPr/>
        </p:nvSpPr>
        <p:spPr>
          <a:xfrm>
            <a:off x="836800" y="908525"/>
            <a:ext cx="7785900" cy="1136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333333"/>
              </a:buClr>
              <a:buSzPts val="1200"/>
              <a:buChar char="●"/>
            </a:pPr>
            <a:r>
              <a:rPr lang="en" sz="1200">
                <a:solidFill>
                  <a:srgbClr val="333333"/>
                </a:solidFill>
              </a:rPr>
              <a:t>The features work together to help you to build highly scalable and highly available applications. Amazon CloudWatch monitors your Amazon EC2 capacity, Auto Scaling dynamically scales it based on demand, and Elastic Load Balancing distributes load across multiple instances in one or more Availability Zones.</a:t>
            </a:r>
            <a:endParaRPr b="1" sz="12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9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ELB: Application, Network &amp; Classic</a:t>
            </a:r>
            <a:endParaRPr b="1">
              <a:solidFill>
                <a:schemeClr val="dk1"/>
              </a:solidFill>
            </a:endParaRPr>
          </a:p>
        </p:txBody>
      </p:sp>
      <p:sp>
        <p:nvSpPr>
          <p:cNvPr id="1465" name="Google Shape;1465;p197"/>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https://aws.amazon.com/elasticloadbalancing/details/</a:t>
            </a:r>
            <a:endParaRPr sz="1200">
              <a:solidFill>
                <a:schemeClr val="dk1"/>
              </a:solidFill>
            </a:endParaRPr>
          </a:p>
        </p:txBody>
      </p:sp>
      <p:pic>
        <p:nvPicPr>
          <p:cNvPr id="1466" name="Google Shape;1466;p197"/>
          <p:cNvPicPr preferRelativeResize="0"/>
          <p:nvPr/>
        </p:nvPicPr>
        <p:blipFill>
          <a:blip r:embed="rId4">
            <a:alphaModFix/>
          </a:blip>
          <a:stretch>
            <a:fillRect/>
          </a:stretch>
        </p:blipFill>
        <p:spPr>
          <a:xfrm>
            <a:off x="841675" y="908525"/>
            <a:ext cx="4209675" cy="810550"/>
          </a:xfrm>
          <a:prstGeom prst="rect">
            <a:avLst/>
          </a:prstGeom>
          <a:noFill/>
          <a:ln>
            <a:noFill/>
          </a:ln>
        </p:spPr>
      </p:pic>
      <p:sp>
        <p:nvSpPr>
          <p:cNvPr id="1467" name="Google Shape;1467;p197"/>
          <p:cNvSpPr txBox="1"/>
          <p:nvPr/>
        </p:nvSpPr>
        <p:spPr>
          <a:xfrm>
            <a:off x="808550" y="1847625"/>
            <a:ext cx="2900700" cy="244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Listener</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Health Checks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Layer 4/ Layer 7 Load Balancing</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Across-AZs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WebSocket Support</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Sticky Session</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Connection Draining (Default is 300s)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Idle Connection (Default is 60s)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1468" name="Google Shape;1468;p197"/>
          <p:cNvPicPr preferRelativeResize="0"/>
          <p:nvPr/>
        </p:nvPicPr>
        <p:blipFill>
          <a:blip r:embed="rId5">
            <a:alphaModFix/>
          </a:blip>
          <a:stretch>
            <a:fillRect/>
          </a:stretch>
        </p:blipFill>
        <p:spPr>
          <a:xfrm>
            <a:off x="5871950" y="818275"/>
            <a:ext cx="2315592" cy="36096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9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Cloudwatch: Metric</a:t>
            </a:r>
            <a:endParaRPr b="1">
              <a:solidFill>
                <a:schemeClr val="dk1"/>
              </a:solidFill>
            </a:endParaRPr>
          </a:p>
        </p:txBody>
      </p:sp>
      <p:sp>
        <p:nvSpPr>
          <p:cNvPr id="1474" name="Google Shape;1474;p198"/>
          <p:cNvSpPr txBox="1"/>
          <p:nvPr/>
        </p:nvSpPr>
        <p:spPr>
          <a:xfrm>
            <a:off x="836800" y="908525"/>
            <a:ext cx="4063500" cy="120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Metric are data about performance of your system</a:t>
            </a:r>
            <a:endParaRPr sz="1200">
              <a:solidFill>
                <a:schemeClr val="dk1"/>
              </a:solidFill>
            </a:endParaRPr>
          </a:p>
          <a:p>
            <a:pPr indent="0" lvl="0" marL="0" rtl="0" algn="l">
              <a:lnSpc>
                <a:spcPct val="150000"/>
              </a:lnSpc>
              <a:spcBef>
                <a:spcPts val="0"/>
              </a:spcBef>
              <a:spcAft>
                <a:spcPts val="0"/>
              </a:spcAft>
              <a:buNone/>
            </a:pPr>
            <a:r>
              <a:t/>
            </a:r>
            <a:endParaRPr b="1" sz="1200"/>
          </a:p>
        </p:txBody>
      </p:sp>
      <p:pic>
        <p:nvPicPr>
          <p:cNvPr id="1475" name="Google Shape;1475;p198"/>
          <p:cNvPicPr preferRelativeResize="0"/>
          <p:nvPr/>
        </p:nvPicPr>
        <p:blipFill>
          <a:blip r:embed="rId3">
            <a:alphaModFix/>
          </a:blip>
          <a:stretch>
            <a:fillRect/>
          </a:stretch>
        </p:blipFill>
        <p:spPr>
          <a:xfrm>
            <a:off x="567850" y="2115599"/>
            <a:ext cx="8008299" cy="2776575"/>
          </a:xfrm>
          <a:prstGeom prst="rect">
            <a:avLst/>
          </a:prstGeom>
          <a:noFill/>
          <a:ln>
            <a:noFill/>
          </a:ln>
        </p:spPr>
      </p:pic>
      <p:sp>
        <p:nvSpPr>
          <p:cNvPr id="1476" name="Google Shape;1476;p198"/>
          <p:cNvSpPr txBox="1"/>
          <p:nvPr/>
        </p:nvSpPr>
        <p:spPr>
          <a:xfrm>
            <a:off x="4928100" y="908525"/>
            <a:ext cx="4063500" cy="120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Create Alarm with Metric</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Select Metric</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Define Alarm</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Action</a:t>
            </a:r>
            <a:endParaRPr sz="1200">
              <a:solidFill>
                <a:schemeClr val="dk1"/>
              </a:solidFill>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pic>
        <p:nvPicPr>
          <p:cNvPr id="1481" name="Google Shape;1481;p199"/>
          <p:cNvPicPr preferRelativeResize="0"/>
          <p:nvPr/>
        </p:nvPicPr>
        <p:blipFill>
          <a:blip r:embed="rId3">
            <a:alphaModFix/>
          </a:blip>
          <a:stretch>
            <a:fillRect/>
          </a:stretch>
        </p:blipFill>
        <p:spPr>
          <a:xfrm>
            <a:off x="2775925" y="387875"/>
            <a:ext cx="5793900" cy="4450825"/>
          </a:xfrm>
          <a:prstGeom prst="rect">
            <a:avLst/>
          </a:prstGeom>
          <a:noFill/>
          <a:ln>
            <a:noFill/>
          </a:ln>
        </p:spPr>
      </p:pic>
      <p:sp>
        <p:nvSpPr>
          <p:cNvPr id="1482" name="Google Shape;1482;p19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Cloudwatch: Metric</a:t>
            </a:r>
            <a:endParaRPr b="1">
              <a:solidFill>
                <a:schemeClr val="dk1"/>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0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Auto-Scaling</a:t>
            </a:r>
            <a:endParaRPr/>
          </a:p>
        </p:txBody>
      </p:sp>
      <p:pic>
        <p:nvPicPr>
          <p:cNvPr id="1488" name="Google Shape;1488;p200"/>
          <p:cNvPicPr preferRelativeResize="0"/>
          <p:nvPr/>
        </p:nvPicPr>
        <p:blipFill>
          <a:blip r:embed="rId3">
            <a:alphaModFix/>
          </a:blip>
          <a:stretch>
            <a:fillRect/>
          </a:stretch>
        </p:blipFill>
        <p:spPr>
          <a:xfrm>
            <a:off x="1367688" y="752675"/>
            <a:ext cx="6408620" cy="42549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0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1 User</a:t>
            </a:r>
            <a:endParaRPr b="1">
              <a:solidFill>
                <a:srgbClr val="FF9900"/>
              </a:solidFill>
            </a:endParaRPr>
          </a:p>
        </p:txBody>
      </p:sp>
      <p:pic>
        <p:nvPicPr>
          <p:cNvPr id="1494" name="Google Shape;1494;p201"/>
          <p:cNvPicPr preferRelativeResize="0"/>
          <p:nvPr/>
        </p:nvPicPr>
        <p:blipFill>
          <a:blip r:embed="rId3">
            <a:alphaModFix/>
          </a:blip>
          <a:stretch>
            <a:fillRect/>
          </a:stretch>
        </p:blipFill>
        <p:spPr>
          <a:xfrm>
            <a:off x="5560350" y="700400"/>
            <a:ext cx="2681300" cy="3027525"/>
          </a:xfrm>
          <a:prstGeom prst="rect">
            <a:avLst/>
          </a:prstGeom>
          <a:noFill/>
          <a:ln>
            <a:noFill/>
          </a:ln>
        </p:spPr>
      </p:pic>
      <p:sp>
        <p:nvSpPr>
          <p:cNvPr id="1495" name="Google Shape;1495;p201"/>
          <p:cNvSpPr txBox="1"/>
          <p:nvPr/>
        </p:nvSpPr>
        <p:spPr>
          <a:xfrm>
            <a:off x="836800" y="908525"/>
            <a:ext cx="4063500" cy="229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Amazon Route53 for DNS</a:t>
            </a:r>
            <a:endParaRPr sz="1200"/>
          </a:p>
          <a:p>
            <a:pPr indent="0" lvl="0" marL="0" rtl="0" algn="l">
              <a:lnSpc>
                <a:spcPct val="150000"/>
              </a:lnSpc>
              <a:spcBef>
                <a:spcPts val="0"/>
              </a:spcBef>
              <a:spcAft>
                <a:spcPts val="0"/>
              </a:spcAft>
              <a:buNone/>
            </a:pPr>
            <a:r>
              <a:rPr lang="en" sz="1200">
                <a:solidFill>
                  <a:schemeClr val="dk1"/>
                </a:solidFill>
              </a:rPr>
              <a:t>● </a:t>
            </a:r>
            <a:r>
              <a:rPr lang="en" sz="1200">
                <a:solidFill>
                  <a:schemeClr val="dk1"/>
                </a:solidFill>
                <a:highlight>
                  <a:srgbClr val="FFFFFF"/>
                </a:highlight>
              </a:rPr>
              <a:t>A single EIP</a:t>
            </a:r>
            <a:endParaRPr sz="1200">
              <a:solidFill>
                <a:schemeClr val="dk1"/>
              </a:solidFill>
              <a:highlight>
                <a:srgbClr val="FFFFFF"/>
              </a:highlight>
            </a:endParaRPr>
          </a:p>
          <a:p>
            <a:pPr indent="0" lvl="0" marL="0" rtl="0" algn="l">
              <a:lnSpc>
                <a:spcPct val="150000"/>
              </a:lnSpc>
              <a:spcBef>
                <a:spcPts val="0"/>
              </a:spcBef>
              <a:spcAft>
                <a:spcPts val="0"/>
              </a:spcAft>
              <a:buNone/>
            </a:pPr>
            <a:r>
              <a:rPr lang="en" sz="1200">
                <a:solidFill>
                  <a:schemeClr val="dk1"/>
                </a:solidFill>
              </a:rPr>
              <a:t>● A single EC2 Instance</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All on one Host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Web app</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Database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Management</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02" name="Google Shape;202;p3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DNS?</a:t>
            </a:r>
            <a:endParaRPr b="1"/>
          </a:p>
        </p:txBody>
      </p:sp>
      <p:pic>
        <p:nvPicPr>
          <p:cNvPr id="203" name="Google Shape;203;p31"/>
          <p:cNvPicPr preferRelativeResize="0"/>
          <p:nvPr/>
        </p:nvPicPr>
        <p:blipFill>
          <a:blip r:embed="rId4">
            <a:alphaModFix/>
          </a:blip>
          <a:stretch>
            <a:fillRect/>
          </a:stretch>
        </p:blipFill>
        <p:spPr>
          <a:xfrm>
            <a:off x="1071025" y="797550"/>
            <a:ext cx="7001939" cy="393017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202"/>
          <p:cNvSpPr txBox="1"/>
          <p:nvPr/>
        </p:nvSpPr>
        <p:spPr>
          <a:xfrm>
            <a:off x="836800" y="908525"/>
            <a:ext cx="4063500" cy="15642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1200">
                <a:solidFill>
                  <a:schemeClr val="dk1"/>
                </a:solidFill>
              </a:rPr>
              <a:t>● </a:t>
            </a:r>
            <a:r>
              <a:rPr lang="en" sz="1200"/>
              <a:t>Vertical Scale</a:t>
            </a:r>
            <a:endParaRPr sz="1200"/>
          </a:p>
          <a:p>
            <a:pPr indent="0" lvl="0" marL="0" rtl="0" algn="l">
              <a:lnSpc>
                <a:spcPct val="150000"/>
              </a:lnSpc>
              <a:spcBef>
                <a:spcPts val="0"/>
              </a:spcBef>
              <a:spcAft>
                <a:spcPts val="0"/>
              </a:spcAft>
              <a:buNone/>
            </a:pPr>
            <a:r>
              <a:rPr lang="en" sz="1200"/>
              <a:t>● Simplest approach</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High Memory, I/O, CPU instances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High storage of instances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Easy to change instance sizes</a:t>
            </a:r>
            <a:endParaRPr sz="1200">
              <a:solidFill>
                <a:schemeClr val="dk1"/>
              </a:solidFill>
            </a:endParaRPr>
          </a:p>
        </p:txBody>
      </p:sp>
      <p:sp>
        <p:nvSpPr>
          <p:cNvPr id="1501" name="Google Shape;1501;p20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A Bigger Box</a:t>
            </a:r>
            <a:endParaRPr b="1"/>
          </a:p>
        </p:txBody>
      </p:sp>
      <p:pic>
        <p:nvPicPr>
          <p:cNvPr id="1502" name="Google Shape;1502;p202"/>
          <p:cNvPicPr preferRelativeResize="0"/>
          <p:nvPr/>
        </p:nvPicPr>
        <p:blipFill>
          <a:blip r:embed="rId3">
            <a:alphaModFix/>
          </a:blip>
          <a:stretch>
            <a:fillRect/>
          </a:stretch>
        </p:blipFill>
        <p:spPr>
          <a:xfrm>
            <a:off x="4640875" y="1533975"/>
            <a:ext cx="2827725" cy="205475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0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Amazon Lightsail</a:t>
            </a:r>
            <a:endParaRPr b="1"/>
          </a:p>
        </p:txBody>
      </p:sp>
      <p:sp>
        <p:nvSpPr>
          <p:cNvPr id="1508" name="Google Shape;1508;p203"/>
          <p:cNvSpPr txBox="1"/>
          <p:nvPr/>
        </p:nvSpPr>
        <p:spPr>
          <a:xfrm>
            <a:off x="836800" y="908525"/>
            <a:ext cx="4063500" cy="15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u="sng">
                <a:solidFill>
                  <a:schemeClr val="hlink"/>
                </a:solidFill>
                <a:highlight>
                  <a:srgbClr val="FFFFFF"/>
                </a:highlight>
                <a:hlinkClick r:id="rId3"/>
              </a:rPr>
              <a:t>https://aws.amazon.com/lightsail/</a:t>
            </a:r>
            <a:endParaRPr b="1" sz="1200"/>
          </a:p>
          <a:p>
            <a:pPr indent="0" lvl="0" marL="0" rtl="0" algn="l">
              <a:lnSpc>
                <a:spcPct val="150000"/>
              </a:lnSpc>
              <a:spcBef>
                <a:spcPts val="0"/>
              </a:spcBef>
              <a:spcAft>
                <a:spcPts val="0"/>
              </a:spcAft>
              <a:buNone/>
            </a:pPr>
            <a:r>
              <a:t/>
            </a:r>
            <a:endParaRPr sz="1200"/>
          </a:p>
          <a:p>
            <a:pPr indent="-304800" lvl="0" marL="457200" rtl="0" algn="l">
              <a:lnSpc>
                <a:spcPct val="150000"/>
              </a:lnSpc>
              <a:spcBef>
                <a:spcPts val="0"/>
              </a:spcBef>
              <a:spcAft>
                <a:spcPts val="0"/>
              </a:spcAft>
              <a:buSzPts val="1200"/>
              <a:buChar char="-"/>
            </a:pPr>
            <a:r>
              <a:rPr lang="en" sz="1200"/>
              <a:t>Simple application</a:t>
            </a:r>
            <a:endParaRPr sz="1200"/>
          </a:p>
          <a:p>
            <a:pPr indent="-304800" lvl="0" marL="457200" rtl="0" algn="l">
              <a:lnSpc>
                <a:spcPct val="150000"/>
              </a:lnSpc>
              <a:spcBef>
                <a:spcPts val="0"/>
              </a:spcBef>
              <a:spcAft>
                <a:spcPts val="0"/>
              </a:spcAft>
              <a:buSzPts val="1200"/>
              <a:buChar char="-"/>
            </a:pPr>
            <a:r>
              <a:rPr lang="en" sz="1200"/>
              <a:t>Small website and blogs</a:t>
            </a:r>
            <a:endParaRPr sz="1200"/>
          </a:p>
          <a:p>
            <a:pPr indent="-304800" lvl="0" marL="457200" rtl="0" algn="l">
              <a:lnSpc>
                <a:spcPct val="150000"/>
              </a:lnSpc>
              <a:spcBef>
                <a:spcPts val="0"/>
              </a:spcBef>
              <a:spcAft>
                <a:spcPts val="0"/>
              </a:spcAft>
              <a:buSzPts val="1200"/>
              <a:buChar char="-"/>
            </a:pPr>
            <a:r>
              <a:rPr lang="en" sz="1200"/>
              <a:t>Development and test environments</a:t>
            </a:r>
            <a:endParaRPr sz="1200"/>
          </a:p>
        </p:txBody>
      </p:sp>
      <p:pic>
        <p:nvPicPr>
          <p:cNvPr id="1509" name="Google Shape;1509;p203"/>
          <p:cNvPicPr preferRelativeResize="0"/>
          <p:nvPr/>
        </p:nvPicPr>
        <p:blipFill>
          <a:blip r:embed="rId4">
            <a:alphaModFix/>
          </a:blip>
          <a:stretch>
            <a:fillRect/>
          </a:stretch>
        </p:blipFill>
        <p:spPr>
          <a:xfrm>
            <a:off x="3920750" y="1704725"/>
            <a:ext cx="4938205" cy="1733675"/>
          </a:xfrm>
          <a:prstGeom prst="rect">
            <a:avLst/>
          </a:prstGeom>
          <a:noFill/>
          <a:ln>
            <a:noFill/>
          </a:ln>
        </p:spPr>
      </p:pic>
      <p:pic>
        <p:nvPicPr>
          <p:cNvPr id="1510" name="Google Shape;1510;p203"/>
          <p:cNvPicPr preferRelativeResize="0"/>
          <p:nvPr/>
        </p:nvPicPr>
        <p:blipFill>
          <a:blip r:embed="rId5">
            <a:alphaModFix/>
          </a:blip>
          <a:stretch>
            <a:fillRect/>
          </a:stretch>
        </p:blipFill>
        <p:spPr>
          <a:xfrm>
            <a:off x="3837950" y="424850"/>
            <a:ext cx="4410325" cy="1013258"/>
          </a:xfrm>
          <a:prstGeom prst="rect">
            <a:avLst/>
          </a:prstGeom>
          <a:noFill/>
          <a:ln>
            <a:noFill/>
          </a:ln>
        </p:spPr>
      </p:pic>
      <p:sp>
        <p:nvSpPr>
          <p:cNvPr id="1511" name="Google Shape;1511;p203"/>
          <p:cNvSpPr txBox="1"/>
          <p:nvPr/>
        </p:nvSpPr>
        <p:spPr>
          <a:xfrm>
            <a:off x="836800" y="3383375"/>
            <a:ext cx="5090400" cy="127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b="1" lang="en" sz="1200">
                <a:solidFill>
                  <a:schemeClr val="dk1"/>
                </a:solidFill>
              </a:rPr>
              <a:t>Templates</a:t>
            </a:r>
            <a:endParaRPr b="1" sz="1200"/>
          </a:p>
          <a:p>
            <a:pPr indent="-304800" lvl="0" marL="457200" rtl="0" algn="l">
              <a:lnSpc>
                <a:spcPct val="150000"/>
              </a:lnSpc>
              <a:spcBef>
                <a:spcPts val="0"/>
              </a:spcBef>
              <a:spcAft>
                <a:spcPts val="0"/>
              </a:spcAft>
              <a:buSzPts val="1200"/>
              <a:buChar char="-"/>
            </a:pPr>
            <a:r>
              <a:rPr lang="en" sz="1200"/>
              <a:t>OS: Window Server, Amazon Linux, Ubuntu, Debian, …</a:t>
            </a:r>
            <a:endParaRPr sz="1200"/>
          </a:p>
          <a:p>
            <a:pPr indent="-304800" lvl="0" marL="457200" rtl="0" algn="l">
              <a:lnSpc>
                <a:spcPct val="150000"/>
              </a:lnSpc>
              <a:spcBef>
                <a:spcPts val="0"/>
              </a:spcBef>
              <a:spcAft>
                <a:spcPts val="0"/>
              </a:spcAft>
              <a:buSzPts val="1200"/>
              <a:buChar char="-"/>
            </a:pPr>
            <a:r>
              <a:rPr lang="en" sz="1200"/>
              <a:t>App: WordPress, Redmine, Magento, Drupal, …</a:t>
            </a:r>
            <a:endParaRPr sz="1200"/>
          </a:p>
          <a:p>
            <a:pPr indent="-304800" lvl="0" marL="457200" rtl="0" algn="l">
              <a:lnSpc>
                <a:spcPct val="150000"/>
              </a:lnSpc>
              <a:spcBef>
                <a:spcPts val="0"/>
              </a:spcBef>
              <a:spcAft>
                <a:spcPts val="0"/>
              </a:spcAft>
              <a:buSzPts val="1200"/>
              <a:buChar char="-"/>
            </a:pPr>
            <a:r>
              <a:rPr lang="en" sz="1200"/>
              <a:t>Stacks: Node.js, GitLab, LAMP, Nginx, ...</a:t>
            </a:r>
            <a:endParaRPr sz="1200"/>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0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&gt; 1 User</a:t>
            </a:r>
            <a:endParaRPr b="1">
              <a:solidFill>
                <a:srgbClr val="FF9900"/>
              </a:solidFill>
            </a:endParaRPr>
          </a:p>
        </p:txBody>
      </p:sp>
      <p:sp>
        <p:nvSpPr>
          <p:cNvPr id="1517" name="Google Shape;1517;p204"/>
          <p:cNvSpPr txBox="1"/>
          <p:nvPr/>
        </p:nvSpPr>
        <p:spPr>
          <a:xfrm>
            <a:off x="836800" y="908525"/>
            <a:ext cx="4063500" cy="124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Amazon Route53 for DNS</a:t>
            </a:r>
            <a:endParaRPr sz="1200"/>
          </a:p>
          <a:p>
            <a:pPr indent="0" lvl="0" marL="0" rtl="0" algn="l">
              <a:lnSpc>
                <a:spcPct val="150000"/>
              </a:lnSpc>
              <a:spcBef>
                <a:spcPts val="0"/>
              </a:spcBef>
              <a:spcAft>
                <a:spcPts val="0"/>
              </a:spcAft>
              <a:buNone/>
            </a:pPr>
            <a:r>
              <a:rPr lang="en" sz="1200">
                <a:solidFill>
                  <a:schemeClr val="dk1"/>
                </a:solidFill>
              </a:rPr>
              <a:t>● </a:t>
            </a:r>
            <a:r>
              <a:rPr lang="en" sz="1200">
                <a:solidFill>
                  <a:schemeClr val="dk1"/>
                </a:solidFill>
                <a:highlight>
                  <a:srgbClr val="FFFFFF"/>
                </a:highlight>
              </a:rPr>
              <a:t>A single Web Instance</a:t>
            </a:r>
            <a:endParaRPr sz="1200">
              <a:solidFill>
                <a:schemeClr val="dk1"/>
              </a:solidFill>
              <a:highlight>
                <a:srgbClr val="FFFFFF"/>
              </a:highlight>
            </a:endParaRPr>
          </a:p>
          <a:p>
            <a:pPr indent="0" lvl="0" marL="0" rtl="0" algn="l">
              <a:lnSpc>
                <a:spcPct val="150000"/>
              </a:lnSpc>
              <a:spcBef>
                <a:spcPts val="0"/>
              </a:spcBef>
              <a:spcAft>
                <a:spcPts val="0"/>
              </a:spcAft>
              <a:buNone/>
            </a:pPr>
            <a:r>
              <a:rPr lang="en" sz="1200">
                <a:solidFill>
                  <a:schemeClr val="dk1"/>
                </a:solidFill>
              </a:rPr>
              <a:t>● A single Database Instance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Use of a database service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1518" name="Google Shape;1518;p204"/>
          <p:cNvPicPr preferRelativeResize="0"/>
          <p:nvPr/>
        </p:nvPicPr>
        <p:blipFill>
          <a:blip r:embed="rId3">
            <a:alphaModFix/>
          </a:blip>
          <a:stretch>
            <a:fillRect/>
          </a:stretch>
        </p:blipFill>
        <p:spPr>
          <a:xfrm>
            <a:off x="4460675" y="1161475"/>
            <a:ext cx="2509750" cy="2820550"/>
          </a:xfrm>
          <a:prstGeom prst="rect">
            <a:avLst/>
          </a:prstGeom>
          <a:noFill/>
          <a:ln>
            <a:noFill/>
          </a:ln>
        </p:spPr>
      </p:pic>
      <p:sp>
        <p:nvSpPr>
          <p:cNvPr id="1519" name="Google Shape;1519;p204"/>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0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Database Options</a:t>
            </a:r>
            <a:endParaRPr b="1"/>
          </a:p>
        </p:txBody>
      </p:sp>
      <p:pic>
        <p:nvPicPr>
          <p:cNvPr id="1525" name="Google Shape;1525;p205"/>
          <p:cNvPicPr preferRelativeResize="0"/>
          <p:nvPr/>
        </p:nvPicPr>
        <p:blipFill>
          <a:blip r:embed="rId3">
            <a:alphaModFix/>
          </a:blip>
          <a:stretch>
            <a:fillRect/>
          </a:stretch>
        </p:blipFill>
        <p:spPr>
          <a:xfrm>
            <a:off x="791874" y="883038"/>
            <a:ext cx="7560250" cy="337742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0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&gt; 1000 User</a:t>
            </a:r>
            <a:endParaRPr b="1">
              <a:solidFill>
                <a:srgbClr val="FF9900"/>
              </a:solidFill>
            </a:endParaRPr>
          </a:p>
        </p:txBody>
      </p:sp>
      <p:sp>
        <p:nvSpPr>
          <p:cNvPr id="1531" name="Google Shape;1531;p206"/>
          <p:cNvSpPr txBox="1"/>
          <p:nvPr/>
        </p:nvSpPr>
        <p:spPr>
          <a:xfrm>
            <a:off x="836800" y="908525"/>
            <a:ext cx="4063500" cy="1246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Amazon Route53 for DNS</a:t>
            </a:r>
            <a:endParaRPr sz="1200"/>
          </a:p>
          <a:p>
            <a:pPr indent="0" lvl="0" marL="0" rtl="0" algn="l">
              <a:lnSpc>
                <a:spcPct val="150000"/>
              </a:lnSpc>
              <a:spcBef>
                <a:spcPts val="0"/>
              </a:spcBef>
              <a:spcAft>
                <a:spcPts val="0"/>
              </a:spcAft>
              <a:buNone/>
            </a:pPr>
            <a:r>
              <a:rPr lang="en" sz="1200">
                <a:solidFill>
                  <a:schemeClr val="dk1"/>
                </a:solidFill>
              </a:rPr>
              <a:t>● </a:t>
            </a:r>
            <a:r>
              <a:rPr lang="en" sz="1200">
                <a:solidFill>
                  <a:schemeClr val="dk1"/>
                </a:solidFill>
                <a:highlight>
                  <a:srgbClr val="FFFFFF"/>
                </a:highlight>
              </a:rPr>
              <a:t>Elastic Load Balancing (ELB)</a:t>
            </a:r>
            <a:endParaRPr sz="1200">
              <a:solidFill>
                <a:schemeClr val="dk1"/>
              </a:solidFill>
              <a:highlight>
                <a:srgbClr val="FFFFFF"/>
              </a:highlight>
            </a:endParaRPr>
          </a:p>
          <a:p>
            <a:pPr indent="0" lvl="0" marL="0" rtl="0" algn="l">
              <a:lnSpc>
                <a:spcPct val="150000"/>
              </a:lnSpc>
              <a:spcBef>
                <a:spcPts val="0"/>
              </a:spcBef>
              <a:spcAft>
                <a:spcPts val="0"/>
              </a:spcAft>
              <a:buNone/>
            </a:pPr>
            <a:r>
              <a:rPr lang="en" sz="1200">
                <a:solidFill>
                  <a:schemeClr val="dk1"/>
                </a:solidFill>
              </a:rPr>
              <a:t>● Add another Web Instance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1532" name="Google Shape;1532;p206"/>
          <p:cNvPicPr preferRelativeResize="0"/>
          <p:nvPr/>
        </p:nvPicPr>
        <p:blipFill>
          <a:blip r:embed="rId3">
            <a:alphaModFix/>
          </a:blip>
          <a:stretch>
            <a:fillRect/>
          </a:stretch>
        </p:blipFill>
        <p:spPr>
          <a:xfrm>
            <a:off x="5174350" y="865775"/>
            <a:ext cx="3199900" cy="3340400"/>
          </a:xfrm>
          <a:prstGeom prst="rect">
            <a:avLst/>
          </a:prstGeom>
          <a:noFill/>
          <a:ln>
            <a:noFill/>
          </a:ln>
        </p:spPr>
      </p:pic>
      <p:pic>
        <p:nvPicPr>
          <p:cNvPr id="1533" name="Google Shape;1533;p206"/>
          <p:cNvPicPr preferRelativeResize="0"/>
          <p:nvPr/>
        </p:nvPicPr>
        <p:blipFill>
          <a:blip r:embed="rId4">
            <a:alphaModFix/>
          </a:blip>
          <a:stretch>
            <a:fillRect/>
          </a:stretch>
        </p:blipFill>
        <p:spPr>
          <a:xfrm>
            <a:off x="926100" y="2191351"/>
            <a:ext cx="3561350" cy="24815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20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So if 10,000 ~ 100,000 Users ...</a:t>
            </a:r>
            <a:endParaRPr b="1"/>
          </a:p>
        </p:txBody>
      </p:sp>
      <p:pic>
        <p:nvPicPr>
          <p:cNvPr id="1539" name="Google Shape;1539;p207"/>
          <p:cNvPicPr preferRelativeResize="0"/>
          <p:nvPr/>
        </p:nvPicPr>
        <p:blipFill>
          <a:blip r:embed="rId3">
            <a:alphaModFix/>
          </a:blip>
          <a:stretch>
            <a:fillRect/>
          </a:stretch>
        </p:blipFill>
        <p:spPr>
          <a:xfrm>
            <a:off x="1668977" y="983500"/>
            <a:ext cx="5806049" cy="33289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20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Move ...</a:t>
            </a:r>
            <a:endParaRPr b="1"/>
          </a:p>
        </p:txBody>
      </p:sp>
      <p:pic>
        <p:nvPicPr>
          <p:cNvPr id="1545" name="Google Shape;1545;p208"/>
          <p:cNvPicPr preferRelativeResize="0"/>
          <p:nvPr/>
        </p:nvPicPr>
        <p:blipFill>
          <a:blip r:embed="rId3">
            <a:alphaModFix/>
          </a:blip>
          <a:stretch>
            <a:fillRect/>
          </a:stretch>
        </p:blipFill>
        <p:spPr>
          <a:xfrm>
            <a:off x="4182650" y="1128925"/>
            <a:ext cx="2866575" cy="2885650"/>
          </a:xfrm>
          <a:prstGeom prst="rect">
            <a:avLst/>
          </a:prstGeom>
          <a:noFill/>
          <a:ln>
            <a:noFill/>
          </a:ln>
        </p:spPr>
      </p:pic>
      <p:sp>
        <p:nvSpPr>
          <p:cNvPr id="1546" name="Google Shape;1546;p208"/>
          <p:cNvSpPr txBox="1"/>
          <p:nvPr/>
        </p:nvSpPr>
        <p:spPr>
          <a:xfrm>
            <a:off x="836800" y="908525"/>
            <a:ext cx="4063500" cy="681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Static content to Amazon S3 and Amazon CloudFront</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0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Move ...</a:t>
            </a:r>
            <a:endParaRPr b="1"/>
          </a:p>
        </p:txBody>
      </p:sp>
      <p:sp>
        <p:nvSpPr>
          <p:cNvPr id="1552" name="Google Shape;1552;p209"/>
          <p:cNvSpPr txBox="1"/>
          <p:nvPr/>
        </p:nvSpPr>
        <p:spPr>
          <a:xfrm>
            <a:off x="836800" y="908525"/>
            <a:ext cx="4063500" cy="98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Session/state to Amazon DynamoDB</a:t>
            </a:r>
            <a:endParaRPr sz="1200">
              <a:highlight>
                <a:srgbClr val="FFFFFF"/>
              </a:highlight>
            </a:endParaRPr>
          </a:p>
          <a:p>
            <a:pPr indent="0" lvl="0" marL="0" rtl="0" algn="l">
              <a:lnSpc>
                <a:spcPct val="150000"/>
              </a:lnSpc>
              <a:spcBef>
                <a:spcPts val="0"/>
              </a:spcBef>
              <a:spcAft>
                <a:spcPts val="0"/>
              </a:spcAft>
              <a:buNone/>
            </a:pPr>
            <a:r>
              <a:rPr lang="en" sz="1200">
                <a:solidFill>
                  <a:schemeClr val="dk1"/>
                </a:solidFill>
              </a:rPr>
              <a:t>● DB caching to Amazon ElastiCache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1553" name="Google Shape;1553;p209"/>
          <p:cNvPicPr preferRelativeResize="0"/>
          <p:nvPr/>
        </p:nvPicPr>
        <p:blipFill>
          <a:blip r:embed="rId3">
            <a:alphaModFix/>
          </a:blip>
          <a:stretch>
            <a:fillRect/>
          </a:stretch>
        </p:blipFill>
        <p:spPr>
          <a:xfrm>
            <a:off x="4555150" y="1685375"/>
            <a:ext cx="3158350" cy="3026475"/>
          </a:xfrm>
          <a:prstGeom prst="rect">
            <a:avLst/>
          </a:prstGeom>
          <a:noFill/>
          <a:ln>
            <a:noFill/>
          </a:ln>
        </p:spPr>
      </p:pic>
      <p:pic>
        <p:nvPicPr>
          <p:cNvPr id="1554" name="Google Shape;1554;p209"/>
          <p:cNvPicPr preferRelativeResize="0"/>
          <p:nvPr/>
        </p:nvPicPr>
        <p:blipFill>
          <a:blip r:embed="rId4">
            <a:alphaModFix/>
          </a:blip>
          <a:stretch>
            <a:fillRect/>
          </a:stretch>
        </p:blipFill>
        <p:spPr>
          <a:xfrm>
            <a:off x="836800" y="1923100"/>
            <a:ext cx="2716375" cy="2788750"/>
          </a:xfrm>
          <a:prstGeom prst="rect">
            <a:avLst/>
          </a:prstGeom>
          <a:noFill/>
          <a:ln>
            <a:noFill/>
          </a:ln>
        </p:spPr>
      </p:pic>
      <p:sp>
        <p:nvSpPr>
          <p:cNvPr id="1555" name="Google Shape;1555;p209"/>
          <p:cNvSpPr txBox="1"/>
          <p:nvPr/>
        </p:nvSpPr>
        <p:spPr>
          <a:xfrm>
            <a:off x="4293625" y="907100"/>
            <a:ext cx="4063500" cy="683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Dynamic content to Amazon CloudFront</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&gt; 100,000 User</a:t>
            </a:r>
            <a:endParaRPr b="1">
              <a:solidFill>
                <a:srgbClr val="FF9900"/>
              </a:solidFill>
            </a:endParaRPr>
          </a:p>
        </p:txBody>
      </p:sp>
      <p:pic>
        <p:nvPicPr>
          <p:cNvPr id="1561" name="Google Shape;1561;p210"/>
          <p:cNvPicPr preferRelativeResize="0"/>
          <p:nvPr/>
        </p:nvPicPr>
        <p:blipFill>
          <a:blip r:embed="rId3">
            <a:alphaModFix/>
          </a:blip>
          <a:stretch>
            <a:fillRect/>
          </a:stretch>
        </p:blipFill>
        <p:spPr>
          <a:xfrm>
            <a:off x="1647862" y="1771175"/>
            <a:ext cx="5848274" cy="3048400"/>
          </a:xfrm>
          <a:prstGeom prst="rect">
            <a:avLst/>
          </a:prstGeom>
          <a:noFill/>
          <a:ln>
            <a:noFill/>
          </a:ln>
        </p:spPr>
      </p:pic>
      <p:sp>
        <p:nvSpPr>
          <p:cNvPr id="1562" name="Google Shape;1562;p210"/>
          <p:cNvSpPr txBox="1"/>
          <p:nvPr/>
        </p:nvSpPr>
        <p:spPr>
          <a:xfrm>
            <a:off x="836800" y="908525"/>
            <a:ext cx="4063500" cy="107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Multi-AZ</a:t>
            </a:r>
            <a:endParaRPr sz="1200">
              <a:highlight>
                <a:srgbClr val="FFFFFF"/>
              </a:highlight>
            </a:endParaRPr>
          </a:p>
          <a:p>
            <a:pPr indent="0" lvl="0" marL="0" rtl="0" algn="l">
              <a:lnSpc>
                <a:spcPct val="150000"/>
              </a:lnSpc>
              <a:spcBef>
                <a:spcPts val="0"/>
              </a:spcBef>
              <a:spcAft>
                <a:spcPts val="0"/>
              </a:spcAft>
              <a:buNone/>
            </a:pPr>
            <a:r>
              <a:rPr lang="en" sz="1200">
                <a:solidFill>
                  <a:schemeClr val="dk1"/>
                </a:solidFill>
              </a:rPr>
              <a:t>● Elastic Load Balancing between tiers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Auto-Scaling</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563" name="Google Shape;1563;p210"/>
          <p:cNvSpPr txBox="1"/>
          <p:nvPr/>
        </p:nvSpPr>
        <p:spPr>
          <a:xfrm>
            <a:off x="5080500" y="908525"/>
            <a:ext cx="4063500" cy="75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Serving content smartly (Amazon S3/CloudFront</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Caching</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1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Loose Coupling + SOA = Winning ...</a:t>
            </a:r>
            <a:endParaRPr b="1"/>
          </a:p>
        </p:txBody>
      </p:sp>
      <p:sp>
        <p:nvSpPr>
          <p:cNvPr id="1569" name="Google Shape;1569;p211"/>
          <p:cNvSpPr txBox="1"/>
          <p:nvPr/>
        </p:nvSpPr>
        <p:spPr>
          <a:xfrm>
            <a:off x="836800" y="908525"/>
            <a:ext cx="4063500" cy="153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SOA</a:t>
            </a:r>
            <a:endParaRPr sz="1200"/>
          </a:p>
          <a:p>
            <a:pPr indent="0" lvl="0" marL="0" rtl="0" algn="l">
              <a:lnSpc>
                <a:spcPct val="150000"/>
              </a:lnSpc>
              <a:spcBef>
                <a:spcPts val="0"/>
              </a:spcBef>
              <a:spcAft>
                <a:spcPts val="0"/>
              </a:spcAft>
              <a:buNone/>
            </a:pPr>
            <a:r>
              <a:rPr lang="en" sz="1200">
                <a:solidFill>
                  <a:schemeClr val="dk1"/>
                </a:solidFill>
              </a:rPr>
              <a:t>● Loose Coupling</a:t>
            </a:r>
            <a:endParaRPr sz="1200"/>
          </a:p>
          <a:p>
            <a:pPr indent="-304800" lvl="0" marL="457200" rtl="0" algn="l">
              <a:lnSpc>
                <a:spcPct val="150000"/>
              </a:lnSpc>
              <a:spcBef>
                <a:spcPts val="0"/>
              </a:spcBef>
              <a:spcAft>
                <a:spcPts val="0"/>
              </a:spcAft>
              <a:buClr>
                <a:schemeClr val="dk1"/>
              </a:buClr>
              <a:buSzPts val="1200"/>
              <a:buChar char="-"/>
            </a:pPr>
            <a:r>
              <a:rPr lang="en" sz="1200">
                <a:solidFill>
                  <a:schemeClr val="dk1"/>
                </a:solidFill>
                <a:highlight>
                  <a:srgbClr val="FFFFFF"/>
                </a:highlight>
              </a:rPr>
              <a:t>Independent components</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highlight>
                  <a:srgbClr val="FFFFFF"/>
                </a:highlight>
              </a:rPr>
              <a:t>Design everything as a black box</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highlight>
                  <a:srgbClr val="FFFFFF"/>
                </a:highlight>
              </a:rPr>
              <a:t>Redundancy and scalability </a:t>
            </a:r>
            <a:endParaRPr sz="1200">
              <a:solidFill>
                <a:schemeClr val="dk1"/>
              </a:solidFill>
              <a:highlight>
                <a:srgbClr val="FFFFFF"/>
              </a:highlight>
            </a:endParaRPr>
          </a:p>
        </p:txBody>
      </p:sp>
      <p:pic>
        <p:nvPicPr>
          <p:cNvPr id="1570" name="Google Shape;1570;p211"/>
          <p:cNvPicPr preferRelativeResize="0"/>
          <p:nvPr/>
        </p:nvPicPr>
        <p:blipFill>
          <a:blip r:embed="rId3">
            <a:alphaModFix/>
          </a:blip>
          <a:stretch>
            <a:fillRect/>
          </a:stretch>
        </p:blipFill>
        <p:spPr>
          <a:xfrm>
            <a:off x="1284325" y="2709275"/>
            <a:ext cx="6575350" cy="1651900"/>
          </a:xfrm>
          <a:prstGeom prst="rect">
            <a:avLst/>
          </a:prstGeom>
          <a:noFill/>
          <a:ln>
            <a:noFill/>
          </a:ln>
        </p:spPr>
      </p:pic>
      <p:pic>
        <p:nvPicPr>
          <p:cNvPr id="1571" name="Google Shape;1571;p211"/>
          <p:cNvPicPr preferRelativeResize="0"/>
          <p:nvPr/>
        </p:nvPicPr>
        <p:blipFill>
          <a:blip r:embed="rId4">
            <a:alphaModFix/>
          </a:blip>
          <a:stretch>
            <a:fillRect/>
          </a:stretch>
        </p:blipFill>
        <p:spPr>
          <a:xfrm>
            <a:off x="4606545" y="841900"/>
            <a:ext cx="3203026" cy="130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09088" y="94750"/>
            <a:ext cx="8725826" cy="4954000"/>
          </a:xfrm>
          <a:prstGeom prst="rect">
            <a:avLst/>
          </a:prstGeom>
          <a:noFill/>
          <a:ln>
            <a:noFill/>
          </a:ln>
        </p:spPr>
      </p:pic>
      <p:pic>
        <p:nvPicPr>
          <p:cNvPr id="66" name="Google Shape;66;p14"/>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67" name="Google Shape;67;p1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Network?</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09" name="Google Shape;209;p3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DNS?</a:t>
            </a:r>
            <a:endParaRPr b="1"/>
          </a:p>
        </p:txBody>
      </p:sp>
      <p:pic>
        <p:nvPicPr>
          <p:cNvPr id="210" name="Google Shape;210;p32"/>
          <p:cNvPicPr preferRelativeResize="0"/>
          <p:nvPr/>
        </p:nvPicPr>
        <p:blipFill>
          <a:blip r:embed="rId4">
            <a:alphaModFix/>
          </a:blip>
          <a:stretch>
            <a:fillRect/>
          </a:stretch>
        </p:blipFill>
        <p:spPr>
          <a:xfrm>
            <a:off x="577425" y="1983025"/>
            <a:ext cx="3816876" cy="2948375"/>
          </a:xfrm>
          <a:prstGeom prst="rect">
            <a:avLst/>
          </a:prstGeom>
          <a:noFill/>
          <a:ln>
            <a:noFill/>
          </a:ln>
        </p:spPr>
      </p:pic>
      <p:pic>
        <p:nvPicPr>
          <p:cNvPr id="211" name="Google Shape;211;p32"/>
          <p:cNvPicPr preferRelativeResize="0"/>
          <p:nvPr/>
        </p:nvPicPr>
        <p:blipFill>
          <a:blip r:embed="rId5">
            <a:alphaModFix/>
          </a:blip>
          <a:stretch>
            <a:fillRect/>
          </a:stretch>
        </p:blipFill>
        <p:spPr>
          <a:xfrm>
            <a:off x="4671650" y="908524"/>
            <a:ext cx="4349900" cy="1960900"/>
          </a:xfrm>
          <a:prstGeom prst="rect">
            <a:avLst/>
          </a:prstGeom>
          <a:noFill/>
          <a:ln>
            <a:noFill/>
          </a:ln>
        </p:spPr>
      </p:pic>
      <p:sp>
        <p:nvSpPr>
          <p:cNvPr id="212" name="Google Shape;212;p32"/>
          <p:cNvSpPr txBox="1"/>
          <p:nvPr/>
        </p:nvSpPr>
        <p:spPr>
          <a:xfrm>
            <a:off x="836800" y="908525"/>
            <a:ext cx="3016500" cy="110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nslookup &lt;DOMAIN NAME&gt;</a:t>
            </a:r>
            <a:endParaRPr sz="1200">
              <a:solidFill>
                <a:schemeClr val="dk1"/>
              </a:solidFil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pic>
        <p:nvPicPr>
          <p:cNvPr id="1576" name="Google Shape;1576;p212"/>
          <p:cNvPicPr preferRelativeResize="0"/>
          <p:nvPr/>
        </p:nvPicPr>
        <p:blipFill>
          <a:blip r:embed="rId3">
            <a:alphaModFix/>
          </a:blip>
          <a:stretch>
            <a:fillRect/>
          </a:stretch>
        </p:blipFill>
        <p:spPr>
          <a:xfrm>
            <a:off x="1826100" y="1240575"/>
            <a:ext cx="5491800" cy="2985150"/>
          </a:xfrm>
          <a:prstGeom prst="rect">
            <a:avLst/>
          </a:prstGeom>
          <a:noFill/>
          <a:ln>
            <a:noFill/>
          </a:ln>
        </p:spPr>
      </p:pic>
      <p:sp>
        <p:nvSpPr>
          <p:cNvPr id="1577" name="Google Shape;1577;p21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rgbClr val="FF9900"/>
                </a:solidFill>
              </a:rPr>
              <a:t>&gt; +++ User</a:t>
            </a:r>
            <a:endParaRPr b="1">
              <a:solidFill>
                <a:srgbClr val="FF9900"/>
              </a:solidFill>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pic>
        <p:nvPicPr>
          <p:cNvPr id="1582" name="Google Shape;1582;p213"/>
          <p:cNvPicPr preferRelativeResize="0"/>
          <p:nvPr/>
        </p:nvPicPr>
        <p:blipFill>
          <a:blip r:embed="rId3">
            <a:alphaModFix/>
          </a:blip>
          <a:stretch>
            <a:fillRect/>
          </a:stretch>
        </p:blipFill>
        <p:spPr>
          <a:xfrm>
            <a:off x="1533525" y="862013"/>
            <a:ext cx="6076950" cy="3419475"/>
          </a:xfrm>
          <a:prstGeom prst="rect">
            <a:avLst/>
          </a:prstGeom>
          <a:noFill/>
          <a:ln>
            <a:noFill/>
          </a:ln>
        </p:spPr>
      </p:pic>
      <p:pic>
        <p:nvPicPr>
          <p:cNvPr id="1583" name="Google Shape;1583;p213"/>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pic>
        <p:nvPicPr>
          <p:cNvPr id="1588" name="Google Shape;1588;p214"/>
          <p:cNvPicPr preferRelativeResize="0"/>
          <p:nvPr/>
        </p:nvPicPr>
        <p:blipFill>
          <a:blip r:embed="rId3">
            <a:alphaModFix/>
          </a:blip>
          <a:stretch>
            <a:fillRect/>
          </a:stretch>
        </p:blipFill>
        <p:spPr>
          <a:xfrm>
            <a:off x="1533525" y="862013"/>
            <a:ext cx="6076950" cy="3419475"/>
          </a:xfrm>
          <a:prstGeom prst="rect">
            <a:avLst/>
          </a:prstGeom>
          <a:noFill/>
          <a:ln>
            <a:noFill/>
          </a:ln>
        </p:spPr>
      </p:pic>
      <p:pic>
        <p:nvPicPr>
          <p:cNvPr id="1589" name="Google Shape;1589;p214"/>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pic>
        <p:nvPicPr>
          <p:cNvPr id="1594" name="Google Shape;1594;p215"/>
          <p:cNvPicPr preferRelativeResize="0"/>
          <p:nvPr/>
        </p:nvPicPr>
        <p:blipFill>
          <a:blip r:embed="rId3">
            <a:alphaModFix/>
          </a:blip>
          <a:stretch>
            <a:fillRect/>
          </a:stretch>
        </p:blipFill>
        <p:spPr>
          <a:xfrm>
            <a:off x="1533525" y="862013"/>
            <a:ext cx="6076950" cy="3419475"/>
          </a:xfrm>
          <a:prstGeom prst="rect">
            <a:avLst/>
          </a:prstGeom>
          <a:noFill/>
          <a:ln>
            <a:noFill/>
          </a:ln>
        </p:spPr>
      </p:pic>
      <p:pic>
        <p:nvPicPr>
          <p:cNvPr id="1595" name="Google Shape;1595;p215"/>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pic>
        <p:nvPicPr>
          <p:cNvPr id="1600" name="Google Shape;1600;p216"/>
          <p:cNvPicPr preferRelativeResize="0"/>
          <p:nvPr/>
        </p:nvPicPr>
        <p:blipFill>
          <a:blip r:embed="rId3">
            <a:alphaModFix/>
          </a:blip>
          <a:stretch>
            <a:fillRect/>
          </a:stretch>
        </p:blipFill>
        <p:spPr>
          <a:xfrm>
            <a:off x="1533525" y="862013"/>
            <a:ext cx="6076950" cy="3419475"/>
          </a:xfrm>
          <a:prstGeom prst="rect">
            <a:avLst/>
          </a:prstGeom>
          <a:noFill/>
          <a:ln>
            <a:noFill/>
          </a:ln>
        </p:spPr>
      </p:pic>
      <p:pic>
        <p:nvPicPr>
          <p:cNvPr id="1601" name="Google Shape;1601;p216"/>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pic>
        <p:nvPicPr>
          <p:cNvPr id="1606" name="Google Shape;1606;p217"/>
          <p:cNvPicPr preferRelativeResize="0"/>
          <p:nvPr/>
        </p:nvPicPr>
        <p:blipFill>
          <a:blip r:embed="rId3">
            <a:alphaModFix/>
          </a:blip>
          <a:stretch>
            <a:fillRect/>
          </a:stretch>
        </p:blipFill>
        <p:spPr>
          <a:xfrm>
            <a:off x="1533525" y="862013"/>
            <a:ext cx="6076950" cy="3419475"/>
          </a:xfrm>
          <a:prstGeom prst="rect">
            <a:avLst/>
          </a:prstGeom>
          <a:noFill/>
          <a:ln>
            <a:noFill/>
          </a:ln>
        </p:spPr>
      </p:pic>
      <p:pic>
        <p:nvPicPr>
          <p:cNvPr id="1607" name="Google Shape;1607;p217"/>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218"/>
          <p:cNvSpPr txBox="1"/>
          <p:nvPr/>
        </p:nvSpPr>
        <p:spPr>
          <a:xfrm>
            <a:off x="2026800" y="2274750"/>
            <a:ext cx="50904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AWS</a:t>
            </a:r>
            <a:r>
              <a:rPr b="1" lang="en" sz="2400"/>
              <a:t> Blue/Green Deployment ...</a:t>
            </a:r>
            <a:endParaRPr b="1" sz="2400"/>
          </a:p>
        </p:txBody>
      </p:sp>
      <p:sp>
        <p:nvSpPr>
          <p:cNvPr id="1613" name="Google Shape;1613;p218"/>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a:t>
            </a:r>
            <a:r>
              <a:rPr lang="en" sz="1200" u="sng">
                <a:solidFill>
                  <a:schemeClr val="hlink"/>
                </a:solidFill>
                <a:hlinkClick r:id="rId3"/>
              </a:rPr>
              <a:t>https://d1.awsstatic.com/whitepapers/AWS_Blue_Green_Deployments.pdf</a:t>
            </a:r>
            <a:endParaRPr sz="1200">
              <a:solidFill>
                <a:schemeClr val="dk1"/>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21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619" name="Google Shape;1619;p21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620" name="Google Shape;1620;p219"/>
          <p:cNvSpPr txBox="1"/>
          <p:nvPr/>
        </p:nvSpPr>
        <p:spPr>
          <a:xfrm>
            <a:off x="836800" y="908525"/>
            <a:ext cx="7564200" cy="3784800"/>
          </a:xfrm>
          <a:prstGeom prst="rect">
            <a:avLst/>
          </a:prstGeom>
          <a:noFill/>
          <a:ln>
            <a:noFill/>
          </a:ln>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SzPts val="1200"/>
              <a:buChar char="●"/>
            </a:pPr>
            <a:r>
              <a:rPr b="1" lang="en" sz="1200">
                <a:solidFill>
                  <a:srgbClr val="FF9900"/>
                </a:solidFill>
              </a:rPr>
              <a:t>Blue/green deployments </a:t>
            </a:r>
            <a:r>
              <a:rPr lang="en" sz="1200"/>
              <a:t>provide near </a:t>
            </a:r>
            <a:r>
              <a:rPr b="1" lang="en" sz="1200">
                <a:solidFill>
                  <a:srgbClr val="FF9900"/>
                </a:solidFill>
              </a:rPr>
              <a:t>zero-downtime</a:t>
            </a:r>
            <a:r>
              <a:rPr lang="en" sz="1200"/>
              <a:t> release and </a:t>
            </a:r>
            <a:r>
              <a:rPr b="1" lang="en" sz="1200">
                <a:solidFill>
                  <a:srgbClr val="FF9900"/>
                </a:solidFill>
              </a:rPr>
              <a:t>rollback capabilities</a:t>
            </a:r>
            <a:r>
              <a:rPr lang="en" sz="1200"/>
              <a:t>. The fundamental idea behind blue/green deployment is to</a:t>
            </a:r>
            <a:r>
              <a:rPr b="1" lang="en" sz="1200">
                <a:solidFill>
                  <a:srgbClr val="FF9900"/>
                </a:solidFill>
              </a:rPr>
              <a:t> shift traffic between two identical environments that are running different versions of your application</a:t>
            </a:r>
            <a:r>
              <a:rPr lang="en" sz="1200"/>
              <a:t>.</a:t>
            </a:r>
            <a:endParaRPr sz="1200"/>
          </a:p>
        </p:txBody>
      </p:sp>
      <p:pic>
        <p:nvPicPr>
          <p:cNvPr id="1621" name="Google Shape;1621;p219"/>
          <p:cNvPicPr preferRelativeResize="0"/>
          <p:nvPr/>
        </p:nvPicPr>
        <p:blipFill>
          <a:blip r:embed="rId4">
            <a:alphaModFix/>
          </a:blip>
          <a:stretch>
            <a:fillRect/>
          </a:stretch>
        </p:blipFill>
        <p:spPr>
          <a:xfrm>
            <a:off x="2149162" y="1720622"/>
            <a:ext cx="4845676" cy="33693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22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627" name="Google Shape;1627;p22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628" name="Google Shape;1628;p220"/>
          <p:cNvSpPr txBox="1"/>
          <p:nvPr/>
        </p:nvSpPr>
        <p:spPr>
          <a:xfrm>
            <a:off x="836800" y="908525"/>
            <a:ext cx="7564200" cy="3784800"/>
          </a:xfrm>
          <a:prstGeom prst="rect">
            <a:avLst/>
          </a:prstGeom>
          <a:noFill/>
          <a:ln>
            <a:noFill/>
          </a:ln>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SzPts val="1200"/>
              <a:buChar char="●"/>
            </a:pPr>
            <a:r>
              <a:rPr lang="en" sz="1200"/>
              <a:t>After you deploy the green environment, you have the opportunity to validate it. You might do that with test traffic before sending production traffic to the green environment, or by using a very small fraction of production traffic, to better reflect real user traffic. </a:t>
            </a:r>
            <a:r>
              <a:rPr b="1" lang="en" sz="1200">
                <a:solidFill>
                  <a:srgbClr val="FF9900"/>
                </a:solidFill>
              </a:rPr>
              <a:t>This is called canary analysis or canary testing</a:t>
            </a:r>
            <a:r>
              <a:rPr lang="en" sz="1200"/>
              <a:t>.</a:t>
            </a:r>
            <a:endParaRPr sz="1200"/>
          </a:p>
          <a:p>
            <a:pPr indent="0" lvl="0" marL="0" rtl="0" algn="l">
              <a:lnSpc>
                <a:spcPct val="130000"/>
              </a:lnSpc>
              <a:spcBef>
                <a:spcPts val="0"/>
              </a:spcBef>
              <a:spcAft>
                <a:spcPts val="0"/>
              </a:spcAft>
              <a:buNone/>
            </a:pPr>
            <a:r>
              <a:t/>
            </a:r>
            <a:endParaRPr sz="1200"/>
          </a:p>
          <a:p>
            <a:pPr indent="0" lvl="0" marL="0" rtl="0" algn="l">
              <a:lnSpc>
                <a:spcPct val="130000"/>
              </a:lnSpc>
              <a:spcBef>
                <a:spcPts val="0"/>
              </a:spcBef>
              <a:spcAft>
                <a:spcPts val="0"/>
              </a:spcAft>
              <a:buNone/>
            </a:pPr>
            <a:r>
              <a:rPr b="1" lang="en" sz="1200">
                <a:solidFill>
                  <a:srgbClr val="FF9900"/>
                </a:solidFill>
              </a:rPr>
              <a:t>Update DNS Routing with Amazon Route 53:</a:t>
            </a:r>
            <a:endParaRPr b="1" sz="1200">
              <a:solidFill>
                <a:srgbClr val="FF9900"/>
              </a:solidFill>
            </a:endParaRPr>
          </a:p>
          <a:p>
            <a:pPr indent="-304800" lvl="0" marL="457200" rtl="0" algn="l">
              <a:lnSpc>
                <a:spcPct val="130000"/>
              </a:lnSpc>
              <a:spcBef>
                <a:spcPts val="0"/>
              </a:spcBef>
              <a:spcAft>
                <a:spcPts val="0"/>
              </a:spcAft>
              <a:buSzPts val="1200"/>
              <a:buChar char="●"/>
            </a:pPr>
            <a:r>
              <a:rPr lang="en" sz="1200"/>
              <a:t>Single instances, with a public or Elastic IP address</a:t>
            </a:r>
            <a:endParaRPr sz="1200"/>
          </a:p>
          <a:p>
            <a:pPr indent="-304800" lvl="0" marL="457200" rtl="0" algn="l">
              <a:lnSpc>
                <a:spcPct val="130000"/>
              </a:lnSpc>
              <a:spcBef>
                <a:spcPts val="0"/>
              </a:spcBef>
              <a:spcAft>
                <a:spcPts val="0"/>
              </a:spcAft>
              <a:buSzPts val="1200"/>
              <a:buChar char="●"/>
            </a:pPr>
            <a:r>
              <a:rPr lang="en" sz="1200"/>
              <a:t>Groups of instances behind an Elastic Load Balancing load balancer, or third-party load balancer</a:t>
            </a:r>
            <a:endParaRPr sz="1200"/>
          </a:p>
          <a:p>
            <a:pPr indent="-304800" lvl="0" marL="457200" rtl="0" algn="l">
              <a:lnSpc>
                <a:spcPct val="130000"/>
              </a:lnSpc>
              <a:spcBef>
                <a:spcPts val="0"/>
              </a:spcBef>
              <a:spcAft>
                <a:spcPts val="0"/>
              </a:spcAft>
              <a:buSzPts val="1200"/>
              <a:buChar char="●"/>
            </a:pPr>
            <a:r>
              <a:rPr lang="en" sz="1200"/>
              <a:t>Instances in an Auto Scaling group with an Elastic Load Balancing load balancer as the front end</a:t>
            </a:r>
            <a:endParaRPr sz="1200"/>
          </a:p>
          <a:p>
            <a:pPr indent="-304800" lvl="0" marL="457200" rtl="0" algn="l">
              <a:lnSpc>
                <a:spcPct val="130000"/>
              </a:lnSpc>
              <a:spcBef>
                <a:spcPts val="0"/>
              </a:spcBef>
              <a:spcAft>
                <a:spcPts val="0"/>
              </a:spcAft>
              <a:buSzPts val="1200"/>
              <a:buChar char="●"/>
            </a:pPr>
            <a:r>
              <a:rPr lang="en" sz="1200"/>
              <a:t>Services running on an Amazon EC2 Container Service (Amazon ECS) cluster fronted by an Elastic Load Balancing load balancer</a:t>
            </a:r>
            <a:endParaRPr sz="1200"/>
          </a:p>
          <a:p>
            <a:pPr indent="-304800" lvl="0" marL="457200" rtl="0" algn="l">
              <a:lnSpc>
                <a:spcPct val="130000"/>
              </a:lnSpc>
              <a:spcBef>
                <a:spcPts val="0"/>
              </a:spcBef>
              <a:spcAft>
                <a:spcPts val="0"/>
              </a:spcAft>
              <a:buSzPts val="1200"/>
              <a:buChar char="●"/>
            </a:pPr>
            <a:r>
              <a:rPr lang="en" sz="1200"/>
              <a:t>Elastic Beanstalk environment web tiers</a:t>
            </a:r>
            <a:endParaRPr sz="1200"/>
          </a:p>
          <a:p>
            <a:pPr indent="-304800" lvl="0" marL="457200" rtl="0" algn="l">
              <a:lnSpc>
                <a:spcPct val="130000"/>
              </a:lnSpc>
              <a:spcBef>
                <a:spcPts val="0"/>
              </a:spcBef>
              <a:spcAft>
                <a:spcPts val="0"/>
              </a:spcAft>
              <a:buSzPts val="1200"/>
              <a:buChar char="●"/>
            </a:pPr>
            <a:r>
              <a:rPr lang="en" sz="1200"/>
              <a:t>Other configurations that expose an IP or DNS endpoint  </a:t>
            </a:r>
            <a:endParaRPr sz="1200"/>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22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sp>
        <p:nvSpPr>
          <p:cNvPr id="1634" name="Google Shape;1634;p221"/>
          <p:cNvSpPr txBox="1"/>
          <p:nvPr/>
        </p:nvSpPr>
        <p:spPr>
          <a:xfrm>
            <a:off x="836800" y="908525"/>
            <a:ext cx="4063500" cy="97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Update DNS with Route53</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Classic</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1635" name="Google Shape;1635;p221"/>
          <p:cNvPicPr preferRelativeResize="0"/>
          <p:nvPr/>
        </p:nvPicPr>
        <p:blipFill>
          <a:blip r:embed="rId3">
            <a:alphaModFix/>
          </a:blip>
          <a:stretch>
            <a:fillRect/>
          </a:stretch>
        </p:blipFill>
        <p:spPr>
          <a:xfrm>
            <a:off x="3255325" y="602300"/>
            <a:ext cx="5272726" cy="3804475"/>
          </a:xfrm>
          <a:prstGeom prst="rect">
            <a:avLst/>
          </a:prstGeom>
          <a:noFill/>
          <a:ln>
            <a:noFill/>
          </a:ln>
        </p:spPr>
      </p:pic>
      <p:pic>
        <p:nvPicPr>
          <p:cNvPr id="1636" name="Google Shape;1636;p221"/>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18" name="Google Shape;218;p3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Domain name</a:t>
            </a:r>
            <a:endParaRPr b="1"/>
          </a:p>
        </p:txBody>
      </p:sp>
      <p:pic>
        <p:nvPicPr>
          <p:cNvPr id="219" name="Google Shape;219;p33"/>
          <p:cNvPicPr preferRelativeResize="0"/>
          <p:nvPr/>
        </p:nvPicPr>
        <p:blipFill>
          <a:blip r:embed="rId4">
            <a:alphaModFix/>
          </a:blip>
          <a:stretch>
            <a:fillRect/>
          </a:stretch>
        </p:blipFill>
        <p:spPr>
          <a:xfrm>
            <a:off x="1488093" y="2556775"/>
            <a:ext cx="6167824" cy="1999825"/>
          </a:xfrm>
          <a:prstGeom prst="rect">
            <a:avLst/>
          </a:prstGeom>
          <a:noFill/>
          <a:ln>
            <a:noFill/>
          </a:ln>
        </p:spPr>
      </p:pic>
      <p:pic>
        <p:nvPicPr>
          <p:cNvPr id="220" name="Google Shape;220;p33"/>
          <p:cNvPicPr preferRelativeResize="0"/>
          <p:nvPr/>
        </p:nvPicPr>
        <p:blipFill>
          <a:blip r:embed="rId5">
            <a:alphaModFix/>
          </a:blip>
          <a:stretch>
            <a:fillRect/>
          </a:stretch>
        </p:blipFill>
        <p:spPr>
          <a:xfrm>
            <a:off x="3992425" y="314525"/>
            <a:ext cx="2305223" cy="1536822"/>
          </a:xfrm>
          <a:prstGeom prst="rect">
            <a:avLst/>
          </a:prstGeom>
          <a:noFill/>
          <a:ln>
            <a:noFill/>
          </a:ln>
        </p:spPr>
      </p:pic>
      <p:sp>
        <p:nvSpPr>
          <p:cNvPr id="221" name="Google Shape;221;p33"/>
          <p:cNvSpPr txBox="1"/>
          <p:nvPr/>
        </p:nvSpPr>
        <p:spPr>
          <a:xfrm>
            <a:off x="836800" y="908525"/>
            <a:ext cx="2184300" cy="72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From IP Public to Domain</a:t>
            </a:r>
            <a:endParaRPr sz="1200">
              <a:solidFill>
                <a:schemeClr val="dk1"/>
              </a:solidFil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22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sp>
        <p:nvSpPr>
          <p:cNvPr id="1642" name="Google Shape;1642;p222"/>
          <p:cNvSpPr txBox="1"/>
          <p:nvPr/>
        </p:nvSpPr>
        <p:spPr>
          <a:xfrm>
            <a:off x="836800" y="908525"/>
            <a:ext cx="4063500" cy="97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Update DNS with Route53</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Classic DNS-weighted</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1643" name="Google Shape;1643;p222"/>
          <p:cNvPicPr preferRelativeResize="0"/>
          <p:nvPr/>
        </p:nvPicPr>
        <p:blipFill>
          <a:blip r:embed="rId3">
            <a:alphaModFix/>
          </a:blip>
          <a:stretch>
            <a:fillRect/>
          </a:stretch>
        </p:blipFill>
        <p:spPr>
          <a:xfrm>
            <a:off x="3604725" y="652351"/>
            <a:ext cx="5090399" cy="3838799"/>
          </a:xfrm>
          <a:prstGeom prst="rect">
            <a:avLst/>
          </a:prstGeom>
          <a:noFill/>
          <a:ln>
            <a:noFill/>
          </a:ln>
        </p:spPr>
      </p:pic>
      <p:pic>
        <p:nvPicPr>
          <p:cNvPr id="1644" name="Google Shape;1644;p222"/>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pic>
        <p:nvPicPr>
          <p:cNvPr id="1649" name="Google Shape;1649;p22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650" name="Google Shape;1650;p22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sp>
        <p:nvSpPr>
          <p:cNvPr id="1651" name="Google Shape;1651;p223"/>
          <p:cNvSpPr txBox="1"/>
          <p:nvPr/>
        </p:nvSpPr>
        <p:spPr>
          <a:xfrm>
            <a:off x="836800" y="908525"/>
            <a:ext cx="4063500" cy="49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Update</a:t>
            </a:r>
            <a:r>
              <a:rPr b="1" lang="en" sz="1200">
                <a:solidFill>
                  <a:srgbClr val="FF9900"/>
                </a:solidFill>
              </a:rPr>
              <a:t> Auto-Scaling Group</a:t>
            </a:r>
            <a:endParaRPr b="1" sz="1200">
              <a:solidFill>
                <a:srgbClr val="FF9900"/>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1652" name="Google Shape;1652;p223"/>
          <p:cNvPicPr preferRelativeResize="0"/>
          <p:nvPr/>
        </p:nvPicPr>
        <p:blipFill>
          <a:blip r:embed="rId4">
            <a:alphaModFix/>
          </a:blip>
          <a:stretch>
            <a:fillRect/>
          </a:stretch>
        </p:blipFill>
        <p:spPr>
          <a:xfrm>
            <a:off x="3085675" y="602300"/>
            <a:ext cx="5414100" cy="3774625"/>
          </a:xfrm>
          <a:prstGeom prst="rect">
            <a:avLst/>
          </a:prstGeom>
          <a:noFill/>
          <a:ln>
            <a:noFill/>
          </a:ln>
        </p:spPr>
      </p:pic>
      <p:sp>
        <p:nvSpPr>
          <p:cNvPr id="1653" name="Google Shape;1653;p223"/>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5"/>
              </a:rPr>
              <a:t>http://docs.aws.amazon.com/autoscaling/latest/userguide/as-enter-exit-standby.html</a:t>
            </a:r>
            <a:endParaRPr sz="1200">
              <a:solidFill>
                <a:schemeClr val="dk1"/>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pic>
        <p:nvPicPr>
          <p:cNvPr id="1658" name="Google Shape;1658;p224"/>
          <p:cNvPicPr preferRelativeResize="0"/>
          <p:nvPr/>
        </p:nvPicPr>
        <p:blipFill>
          <a:blip r:embed="rId3">
            <a:alphaModFix/>
          </a:blip>
          <a:stretch>
            <a:fillRect/>
          </a:stretch>
        </p:blipFill>
        <p:spPr>
          <a:xfrm>
            <a:off x="3131600" y="679925"/>
            <a:ext cx="5368176" cy="3725176"/>
          </a:xfrm>
          <a:prstGeom prst="rect">
            <a:avLst/>
          </a:prstGeom>
          <a:noFill/>
          <a:ln>
            <a:noFill/>
          </a:ln>
        </p:spPr>
      </p:pic>
      <p:sp>
        <p:nvSpPr>
          <p:cNvPr id="1659" name="Google Shape;1659;p22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sp>
        <p:nvSpPr>
          <p:cNvPr id="1660" name="Google Shape;1660;p224"/>
          <p:cNvSpPr txBox="1"/>
          <p:nvPr/>
        </p:nvSpPr>
        <p:spPr>
          <a:xfrm>
            <a:off x="836800" y="908525"/>
            <a:ext cx="4063500" cy="59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Update</a:t>
            </a:r>
            <a:r>
              <a:rPr b="1" lang="en" sz="1200">
                <a:solidFill>
                  <a:srgbClr val="FF9900"/>
                </a:solidFill>
              </a:rPr>
              <a:t> Auto-Scaling Group</a:t>
            </a:r>
            <a:endParaRPr b="1" sz="1200">
              <a:solidFill>
                <a:srgbClr val="FF9900"/>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1661" name="Google Shape;1661;p224"/>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25"/>
          <p:cNvSpPr txBox="1"/>
          <p:nvPr/>
        </p:nvSpPr>
        <p:spPr>
          <a:xfrm>
            <a:off x="836800" y="908525"/>
            <a:ext cx="4063500" cy="97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Update Launch Configure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667" name="Google Shape;1667;p22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668" name="Google Shape;1668;p225"/>
          <p:cNvPicPr preferRelativeResize="0"/>
          <p:nvPr/>
        </p:nvPicPr>
        <p:blipFill>
          <a:blip r:embed="rId3">
            <a:alphaModFix/>
          </a:blip>
          <a:stretch>
            <a:fillRect/>
          </a:stretch>
        </p:blipFill>
        <p:spPr>
          <a:xfrm>
            <a:off x="4069825" y="314525"/>
            <a:ext cx="3340563" cy="4472950"/>
          </a:xfrm>
          <a:prstGeom prst="rect">
            <a:avLst/>
          </a:prstGeom>
          <a:noFill/>
          <a:ln>
            <a:noFill/>
          </a:ln>
        </p:spPr>
      </p:pic>
      <p:pic>
        <p:nvPicPr>
          <p:cNvPr id="1669" name="Google Shape;1669;p225"/>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226"/>
          <p:cNvSpPr txBox="1"/>
          <p:nvPr/>
        </p:nvSpPr>
        <p:spPr>
          <a:xfrm>
            <a:off x="836800" y="908525"/>
            <a:ext cx="4063500" cy="97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Update Launch Configure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675" name="Google Shape;1675;p22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676" name="Google Shape;1676;p226"/>
          <p:cNvPicPr preferRelativeResize="0"/>
          <p:nvPr/>
        </p:nvPicPr>
        <p:blipFill>
          <a:blip r:embed="rId3">
            <a:alphaModFix/>
          </a:blip>
          <a:stretch>
            <a:fillRect/>
          </a:stretch>
        </p:blipFill>
        <p:spPr>
          <a:xfrm>
            <a:off x="4020375" y="336812"/>
            <a:ext cx="3422875" cy="4469876"/>
          </a:xfrm>
          <a:prstGeom prst="rect">
            <a:avLst/>
          </a:prstGeom>
          <a:noFill/>
          <a:ln>
            <a:noFill/>
          </a:ln>
        </p:spPr>
      </p:pic>
      <p:pic>
        <p:nvPicPr>
          <p:cNvPr id="1677" name="Google Shape;1677;p226"/>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27"/>
          <p:cNvSpPr txBox="1"/>
          <p:nvPr/>
        </p:nvSpPr>
        <p:spPr>
          <a:xfrm>
            <a:off x="836800" y="908525"/>
            <a:ext cx="4063500" cy="97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Update Launch Configure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683" name="Google Shape;1683;p22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684" name="Google Shape;1684;p227"/>
          <p:cNvPicPr preferRelativeResize="0"/>
          <p:nvPr/>
        </p:nvPicPr>
        <p:blipFill>
          <a:blip r:embed="rId3">
            <a:alphaModFix/>
          </a:blip>
          <a:stretch>
            <a:fillRect/>
          </a:stretch>
        </p:blipFill>
        <p:spPr>
          <a:xfrm>
            <a:off x="4035275" y="340838"/>
            <a:ext cx="3402150" cy="4461825"/>
          </a:xfrm>
          <a:prstGeom prst="rect">
            <a:avLst/>
          </a:prstGeom>
          <a:noFill/>
          <a:ln>
            <a:noFill/>
          </a:ln>
        </p:spPr>
      </p:pic>
      <p:pic>
        <p:nvPicPr>
          <p:cNvPr id="1685" name="Google Shape;1685;p227"/>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28"/>
          <p:cNvSpPr txBox="1"/>
          <p:nvPr/>
        </p:nvSpPr>
        <p:spPr>
          <a:xfrm>
            <a:off x="836800" y="908525"/>
            <a:ext cx="4446000" cy="224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FF9900"/>
                </a:solidFill>
              </a:rPr>
              <a:t>Swap </a:t>
            </a:r>
            <a:r>
              <a:rPr lang="en" sz="1200"/>
              <a:t>the Environment of an</a:t>
            </a:r>
            <a:r>
              <a:rPr b="1" lang="en" sz="1200">
                <a:solidFill>
                  <a:srgbClr val="FF9900"/>
                </a:solidFill>
              </a:rPr>
              <a:t> Elastic Beanstalk:</a:t>
            </a:r>
            <a:endParaRPr b="1" sz="1200">
              <a:solidFill>
                <a:srgbClr val="FF9900"/>
              </a:solidFill>
            </a:endParaRPr>
          </a:p>
          <a:p>
            <a:pPr indent="-304800" lvl="0" marL="457200" rtl="0" algn="l">
              <a:lnSpc>
                <a:spcPct val="150000"/>
              </a:lnSpc>
              <a:spcBef>
                <a:spcPts val="0"/>
              </a:spcBef>
              <a:spcAft>
                <a:spcPts val="0"/>
              </a:spcAft>
              <a:buSzPts val="1200"/>
              <a:buChar char="●"/>
            </a:pPr>
            <a:r>
              <a:rPr lang="en" sz="1200"/>
              <a:t>Elastic Beanstalk provides several deployment policies that you can configure to use, ranging from policies that perform an </a:t>
            </a:r>
            <a:r>
              <a:rPr b="1" lang="en" sz="1200">
                <a:solidFill>
                  <a:srgbClr val="FF9900"/>
                </a:solidFill>
              </a:rPr>
              <a:t>in-place update</a:t>
            </a:r>
            <a:r>
              <a:rPr lang="en" sz="1200"/>
              <a:t> on existing instances, to </a:t>
            </a:r>
            <a:r>
              <a:rPr b="1" lang="en" sz="1200">
                <a:solidFill>
                  <a:srgbClr val="FF9900"/>
                </a:solidFill>
              </a:rPr>
              <a:t>immutable deployment</a:t>
            </a:r>
            <a:r>
              <a:rPr lang="en" sz="1200"/>
              <a:t> using a set of new instances.</a:t>
            </a:r>
            <a:endParaRPr sz="12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691" name="Google Shape;1691;p22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692" name="Google Shape;1692;p228"/>
          <p:cNvPicPr preferRelativeResize="0"/>
          <p:nvPr/>
        </p:nvPicPr>
        <p:blipFill>
          <a:blip r:embed="rId3">
            <a:alphaModFix/>
          </a:blip>
          <a:stretch>
            <a:fillRect/>
          </a:stretch>
        </p:blipFill>
        <p:spPr>
          <a:xfrm>
            <a:off x="5205100" y="466188"/>
            <a:ext cx="3219826" cy="4211115"/>
          </a:xfrm>
          <a:prstGeom prst="rect">
            <a:avLst/>
          </a:prstGeom>
          <a:noFill/>
          <a:ln>
            <a:noFill/>
          </a:ln>
        </p:spPr>
      </p:pic>
      <p:pic>
        <p:nvPicPr>
          <p:cNvPr id="1693" name="Google Shape;1693;p228"/>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pic>
        <p:nvPicPr>
          <p:cNvPr id="1698" name="Google Shape;1698;p229"/>
          <p:cNvPicPr preferRelativeResize="0"/>
          <p:nvPr/>
        </p:nvPicPr>
        <p:blipFill>
          <a:blip r:embed="rId3">
            <a:alphaModFix/>
          </a:blip>
          <a:stretch>
            <a:fillRect/>
          </a:stretch>
        </p:blipFill>
        <p:spPr>
          <a:xfrm>
            <a:off x="1479602" y="739400"/>
            <a:ext cx="6184800" cy="4273150"/>
          </a:xfrm>
          <a:prstGeom prst="rect">
            <a:avLst/>
          </a:prstGeom>
          <a:noFill/>
          <a:ln>
            <a:noFill/>
          </a:ln>
        </p:spPr>
      </p:pic>
      <p:sp>
        <p:nvSpPr>
          <p:cNvPr id="1699" name="Google Shape;1699;p229"/>
          <p:cNvSpPr txBox="1"/>
          <p:nvPr/>
        </p:nvSpPr>
        <p:spPr>
          <a:xfrm>
            <a:off x="836800" y="908525"/>
            <a:ext cx="4063500" cy="97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b="1" lang="en" sz="1200">
                <a:solidFill>
                  <a:srgbClr val="FF9900"/>
                </a:solidFill>
              </a:rPr>
              <a:t>Swap </a:t>
            </a:r>
            <a:r>
              <a:rPr lang="en" sz="1200"/>
              <a:t>the Environment of an</a:t>
            </a:r>
            <a:r>
              <a:rPr b="1" lang="en" sz="1200">
                <a:solidFill>
                  <a:srgbClr val="FF9900"/>
                </a:solidFill>
              </a:rPr>
              <a:t> Elastic Beanstalk</a:t>
            </a:r>
            <a:endParaRPr b="1" sz="1200">
              <a:solidFill>
                <a:srgbClr val="FF9900"/>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700" name="Google Shape;1700;p22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701" name="Google Shape;1701;p229"/>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pic>
        <p:nvPicPr>
          <p:cNvPr id="1706" name="Google Shape;1706;p230"/>
          <p:cNvPicPr preferRelativeResize="0"/>
          <p:nvPr/>
        </p:nvPicPr>
        <p:blipFill>
          <a:blip r:embed="rId3">
            <a:alphaModFix/>
          </a:blip>
          <a:stretch>
            <a:fillRect/>
          </a:stretch>
        </p:blipFill>
        <p:spPr>
          <a:xfrm>
            <a:off x="1509150" y="771500"/>
            <a:ext cx="6125700" cy="4306500"/>
          </a:xfrm>
          <a:prstGeom prst="rect">
            <a:avLst/>
          </a:prstGeom>
          <a:noFill/>
          <a:ln>
            <a:noFill/>
          </a:ln>
        </p:spPr>
      </p:pic>
      <p:sp>
        <p:nvSpPr>
          <p:cNvPr id="1707" name="Google Shape;1707;p230"/>
          <p:cNvSpPr txBox="1"/>
          <p:nvPr/>
        </p:nvSpPr>
        <p:spPr>
          <a:xfrm>
            <a:off x="836800" y="908525"/>
            <a:ext cx="4063500" cy="97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b="1" lang="en" sz="1200">
                <a:solidFill>
                  <a:srgbClr val="FF9900"/>
                </a:solidFill>
              </a:rPr>
              <a:t>Swap </a:t>
            </a:r>
            <a:r>
              <a:rPr lang="en" sz="1200"/>
              <a:t>the Environment of an</a:t>
            </a:r>
            <a:r>
              <a:rPr b="1" lang="en" sz="1200">
                <a:solidFill>
                  <a:srgbClr val="FF9900"/>
                </a:solidFill>
              </a:rPr>
              <a:t> Elastic Beanstalk</a:t>
            </a:r>
            <a:endParaRPr b="1" sz="1200">
              <a:solidFill>
                <a:srgbClr val="FF9900"/>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708" name="Google Shape;1708;p23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709" name="Google Shape;1709;p230"/>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231"/>
          <p:cNvSpPr txBox="1"/>
          <p:nvPr/>
        </p:nvSpPr>
        <p:spPr>
          <a:xfrm>
            <a:off x="836800" y="908525"/>
            <a:ext cx="4219500" cy="383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Clone a Stack in </a:t>
            </a:r>
            <a:r>
              <a:rPr b="1" lang="en" sz="1200">
                <a:solidFill>
                  <a:srgbClr val="FF9900"/>
                </a:solidFill>
              </a:rPr>
              <a:t>AWS OpsWorks: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highlight>
                  <a:srgbClr val="FFFFFF"/>
                </a:highlight>
              </a:rPr>
              <a:t>AWS OpsWorks has the concept of </a:t>
            </a:r>
            <a:r>
              <a:rPr b="1" lang="en" sz="1200">
                <a:solidFill>
                  <a:srgbClr val="FF9900"/>
                </a:solidFill>
                <a:highlight>
                  <a:srgbClr val="FFFFFF"/>
                </a:highlight>
              </a:rPr>
              <a:t>stacks</a:t>
            </a:r>
            <a:r>
              <a:rPr lang="en" sz="1200">
                <a:solidFill>
                  <a:schemeClr val="dk1"/>
                </a:solidFill>
                <a:highlight>
                  <a:srgbClr val="FFFFFF"/>
                </a:highlight>
              </a:rPr>
              <a:t>, which are logical groupings of AWS resources (EC2 instances, Amazon RDS, Elastic Load Balancing, and so on) that have a common purpose and should be logically managed together.</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highlight>
                  <a:srgbClr val="FFFFFF"/>
                </a:highlight>
              </a:rPr>
              <a:t>Stacks </a:t>
            </a:r>
            <a:r>
              <a:rPr lang="en" sz="1200">
                <a:solidFill>
                  <a:schemeClr val="dk1"/>
                </a:solidFill>
                <a:highlight>
                  <a:srgbClr val="FFFFFF"/>
                </a:highlight>
              </a:rPr>
              <a:t>are made of one or more layers.</a:t>
            </a:r>
            <a:endParaRPr sz="1200">
              <a:solidFill>
                <a:schemeClr val="dk1"/>
              </a:solidFill>
              <a:highlight>
                <a:srgbClr val="FFFFFF"/>
              </a:highlight>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highlight>
                  <a:srgbClr val="FFFFFF"/>
                </a:highlight>
              </a:rPr>
              <a:t>A layer</a:t>
            </a:r>
            <a:r>
              <a:rPr lang="en" sz="1200">
                <a:solidFill>
                  <a:schemeClr val="dk1"/>
                </a:solidFill>
                <a:highlight>
                  <a:srgbClr val="FFFFFF"/>
                </a:highlight>
              </a:rPr>
              <a:t> represents a set of EC2 instances that serve a particular purpose, such as serving applications or hosting a database server.</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715" name="Google Shape;1715;p23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716" name="Google Shape;1716;p231"/>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1717" name="Google Shape;1717;p231"/>
          <p:cNvPicPr preferRelativeResize="0"/>
          <p:nvPr/>
        </p:nvPicPr>
        <p:blipFill>
          <a:blip r:embed="rId4">
            <a:alphaModFix/>
          </a:blip>
          <a:stretch>
            <a:fillRect/>
          </a:stretch>
        </p:blipFill>
        <p:spPr>
          <a:xfrm>
            <a:off x="5056285" y="182250"/>
            <a:ext cx="3345289" cy="477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4"/>
          <p:cNvPicPr preferRelativeResize="0"/>
          <p:nvPr/>
        </p:nvPicPr>
        <p:blipFill>
          <a:blip r:embed="rId3">
            <a:alphaModFix/>
          </a:blip>
          <a:stretch>
            <a:fillRect/>
          </a:stretch>
        </p:blipFill>
        <p:spPr>
          <a:xfrm>
            <a:off x="326601" y="854950"/>
            <a:ext cx="5952105" cy="2179725"/>
          </a:xfrm>
          <a:prstGeom prst="rect">
            <a:avLst/>
          </a:prstGeom>
          <a:noFill/>
          <a:ln>
            <a:noFill/>
          </a:ln>
        </p:spPr>
      </p:pic>
      <p:pic>
        <p:nvPicPr>
          <p:cNvPr id="227" name="Google Shape;227;p34"/>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228" name="Google Shape;228;p3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Domain name</a:t>
            </a:r>
            <a:endParaRPr b="1"/>
          </a:p>
        </p:txBody>
      </p:sp>
      <p:pic>
        <p:nvPicPr>
          <p:cNvPr id="229" name="Google Shape;229;p34"/>
          <p:cNvPicPr preferRelativeResize="0"/>
          <p:nvPr/>
        </p:nvPicPr>
        <p:blipFill>
          <a:blip r:embed="rId5">
            <a:alphaModFix/>
          </a:blip>
          <a:stretch>
            <a:fillRect/>
          </a:stretch>
        </p:blipFill>
        <p:spPr>
          <a:xfrm>
            <a:off x="5619375" y="919375"/>
            <a:ext cx="3381751" cy="3654207"/>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pic>
        <p:nvPicPr>
          <p:cNvPr id="1722" name="Google Shape;1722;p232"/>
          <p:cNvPicPr preferRelativeResize="0"/>
          <p:nvPr/>
        </p:nvPicPr>
        <p:blipFill>
          <a:blip r:embed="rId3">
            <a:alphaModFix/>
          </a:blip>
          <a:stretch>
            <a:fillRect/>
          </a:stretch>
        </p:blipFill>
        <p:spPr>
          <a:xfrm>
            <a:off x="1442038" y="503625"/>
            <a:ext cx="6259925" cy="4427775"/>
          </a:xfrm>
          <a:prstGeom prst="rect">
            <a:avLst/>
          </a:prstGeom>
          <a:noFill/>
          <a:ln>
            <a:noFill/>
          </a:ln>
        </p:spPr>
      </p:pic>
      <p:sp>
        <p:nvSpPr>
          <p:cNvPr id="1723" name="Google Shape;1723;p232"/>
          <p:cNvSpPr txBox="1"/>
          <p:nvPr/>
        </p:nvSpPr>
        <p:spPr>
          <a:xfrm>
            <a:off x="836800" y="908525"/>
            <a:ext cx="4063500" cy="97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Clone a Stack in </a:t>
            </a:r>
            <a:r>
              <a:rPr b="1" lang="en" sz="1200">
                <a:solidFill>
                  <a:srgbClr val="FF9900"/>
                </a:solidFill>
              </a:rPr>
              <a:t>AWS OpsWorks</a:t>
            </a:r>
            <a:endParaRPr b="1" sz="1200">
              <a:solidFill>
                <a:srgbClr val="FF9900"/>
              </a:solidFill>
            </a:endParaRPr>
          </a:p>
          <a:p>
            <a:pPr indent="-304800" lvl="0" marL="457200" rtl="0" algn="l">
              <a:lnSpc>
                <a:spcPct val="150000"/>
              </a:lnSpc>
              <a:spcBef>
                <a:spcPts val="0"/>
              </a:spcBef>
              <a:spcAft>
                <a:spcPts val="0"/>
              </a:spcAft>
              <a:buSzPts val="1200"/>
              <a:buChar char="-"/>
            </a:pPr>
            <a:r>
              <a:rPr lang="en" sz="1200"/>
              <a:t>Update DNS</a:t>
            </a:r>
            <a:endParaRPr sz="12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724" name="Google Shape;1724;p23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725" name="Google Shape;1725;p232"/>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pic>
        <p:nvPicPr>
          <p:cNvPr id="1730" name="Google Shape;1730;p233"/>
          <p:cNvPicPr preferRelativeResize="0"/>
          <p:nvPr/>
        </p:nvPicPr>
        <p:blipFill>
          <a:blip r:embed="rId3">
            <a:alphaModFix/>
          </a:blip>
          <a:stretch>
            <a:fillRect/>
          </a:stretch>
        </p:blipFill>
        <p:spPr>
          <a:xfrm>
            <a:off x="1379938" y="545250"/>
            <a:ext cx="6384126" cy="4386150"/>
          </a:xfrm>
          <a:prstGeom prst="rect">
            <a:avLst/>
          </a:prstGeom>
          <a:noFill/>
          <a:ln>
            <a:noFill/>
          </a:ln>
        </p:spPr>
      </p:pic>
      <p:sp>
        <p:nvSpPr>
          <p:cNvPr id="1731" name="Google Shape;1731;p233"/>
          <p:cNvSpPr txBox="1"/>
          <p:nvPr/>
        </p:nvSpPr>
        <p:spPr>
          <a:xfrm>
            <a:off x="836800" y="908525"/>
            <a:ext cx="4063500" cy="97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Clone a Stack in </a:t>
            </a:r>
            <a:r>
              <a:rPr b="1" lang="en" sz="1200">
                <a:solidFill>
                  <a:srgbClr val="FF9900"/>
                </a:solidFill>
              </a:rPr>
              <a:t>AWS OpsWorks</a:t>
            </a:r>
            <a:endParaRPr b="1" sz="1200">
              <a:solidFill>
                <a:srgbClr val="FF9900"/>
              </a:solidFill>
            </a:endParaRPr>
          </a:p>
          <a:p>
            <a:pPr indent="-304800" lvl="0" marL="457200" rtl="0" algn="l">
              <a:lnSpc>
                <a:spcPct val="150000"/>
              </a:lnSpc>
              <a:spcBef>
                <a:spcPts val="0"/>
              </a:spcBef>
              <a:spcAft>
                <a:spcPts val="0"/>
              </a:spcAft>
              <a:buSzPts val="1200"/>
              <a:buChar char="-"/>
            </a:pPr>
            <a:r>
              <a:rPr lang="en" sz="1200"/>
              <a:t>Update DNS</a:t>
            </a:r>
            <a:endParaRPr sz="12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1732" name="Google Shape;1732;p23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Blue/Green Deployment</a:t>
            </a:r>
            <a:endParaRPr/>
          </a:p>
        </p:txBody>
      </p:sp>
      <p:pic>
        <p:nvPicPr>
          <p:cNvPr id="1733" name="Google Shape;1733;p233"/>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pic>
        <p:nvPicPr>
          <p:cNvPr id="1738" name="Google Shape;1738;p23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739" name="Google Shape;1739;p234"/>
          <p:cNvSpPr txBox="1"/>
          <p:nvPr/>
        </p:nvSpPr>
        <p:spPr>
          <a:xfrm>
            <a:off x="528975" y="314525"/>
            <a:ext cx="80649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Best Practices for Managing Data Synchronization and Schema Changes</a:t>
            </a:r>
            <a:endParaRPr b="1">
              <a:solidFill>
                <a:schemeClr val="dk1"/>
              </a:solidFill>
            </a:endParaRPr>
          </a:p>
        </p:txBody>
      </p:sp>
      <p:sp>
        <p:nvSpPr>
          <p:cNvPr id="1740" name="Google Shape;1740;p234"/>
          <p:cNvSpPr txBox="1"/>
          <p:nvPr/>
        </p:nvSpPr>
        <p:spPr>
          <a:xfrm>
            <a:off x="836800" y="908525"/>
            <a:ext cx="7564200" cy="26811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sz="1200"/>
              <a:t>Both the blue and green environments need up-to-date data:</a:t>
            </a:r>
            <a:endParaRPr sz="1200"/>
          </a:p>
          <a:p>
            <a:pPr indent="-304800" lvl="0" marL="457200" rtl="0" algn="l">
              <a:lnSpc>
                <a:spcPct val="130000"/>
              </a:lnSpc>
              <a:spcBef>
                <a:spcPts val="0"/>
              </a:spcBef>
              <a:spcAft>
                <a:spcPts val="0"/>
              </a:spcAft>
              <a:buSzPts val="1200"/>
              <a:buChar char="●"/>
            </a:pPr>
            <a:r>
              <a:rPr lang="en" sz="1200"/>
              <a:t>The </a:t>
            </a:r>
            <a:r>
              <a:rPr b="1" lang="en" sz="1200">
                <a:solidFill>
                  <a:srgbClr val="FF9900"/>
                </a:solidFill>
              </a:rPr>
              <a:t>green environment </a:t>
            </a:r>
            <a:r>
              <a:rPr lang="en" sz="1200"/>
              <a:t>needs up-to-date data access because it’s becoming the new production environment.</a:t>
            </a:r>
            <a:endParaRPr sz="1200"/>
          </a:p>
          <a:p>
            <a:pPr indent="-304800" lvl="0" marL="457200" rtl="0" algn="l">
              <a:lnSpc>
                <a:spcPct val="130000"/>
              </a:lnSpc>
              <a:spcBef>
                <a:spcPts val="0"/>
              </a:spcBef>
              <a:spcAft>
                <a:spcPts val="0"/>
              </a:spcAft>
              <a:buSzPts val="1200"/>
              <a:buChar char="●"/>
            </a:pPr>
            <a:r>
              <a:rPr lang="en" sz="1200"/>
              <a:t>The </a:t>
            </a:r>
            <a:r>
              <a:rPr b="1" lang="en" sz="1200">
                <a:solidFill>
                  <a:srgbClr val="FF9900"/>
                </a:solidFill>
              </a:rPr>
              <a:t>blue environment </a:t>
            </a:r>
            <a:r>
              <a:rPr lang="en" sz="1200"/>
              <a:t>needs up-to-date data in the event of a rollback, when production is then either shifted back or kept on the blue environment.</a:t>
            </a:r>
            <a:endParaRPr sz="1200"/>
          </a:p>
          <a:p>
            <a:pPr indent="0" lvl="0" marL="457200" rtl="0" algn="l">
              <a:lnSpc>
                <a:spcPct val="130000"/>
              </a:lnSpc>
              <a:spcBef>
                <a:spcPts val="0"/>
              </a:spcBef>
              <a:spcAft>
                <a:spcPts val="0"/>
              </a:spcAft>
              <a:buNone/>
            </a:pPr>
            <a:r>
              <a:t/>
            </a:r>
            <a:endParaRPr sz="1200"/>
          </a:p>
          <a:p>
            <a:pPr indent="0" lvl="0" marL="0" rtl="0" algn="l">
              <a:lnSpc>
                <a:spcPct val="130000"/>
              </a:lnSpc>
              <a:spcBef>
                <a:spcPts val="0"/>
              </a:spcBef>
              <a:spcAft>
                <a:spcPts val="0"/>
              </a:spcAft>
              <a:buClr>
                <a:schemeClr val="dk1"/>
              </a:buClr>
              <a:buSzPts val="1100"/>
              <a:buFont typeface="Arial"/>
              <a:buNone/>
            </a:pPr>
            <a:r>
              <a:rPr lang="en" sz="1200"/>
              <a:t>The two approaches for performing the schema changes are often used in tandem:</a:t>
            </a:r>
            <a:endParaRPr sz="1200"/>
          </a:p>
          <a:p>
            <a:pPr indent="-304800" lvl="0" marL="457200" rtl="0" algn="l">
              <a:lnSpc>
                <a:spcPct val="130000"/>
              </a:lnSpc>
              <a:spcBef>
                <a:spcPts val="0"/>
              </a:spcBef>
              <a:spcAft>
                <a:spcPts val="0"/>
              </a:spcAft>
              <a:buSzPts val="1200"/>
              <a:buChar char="●"/>
            </a:pPr>
            <a:r>
              <a:rPr b="1" lang="en" sz="1200">
                <a:solidFill>
                  <a:srgbClr val="FF9900"/>
                </a:solidFill>
              </a:rPr>
              <a:t>The schema is changed first</a:t>
            </a:r>
            <a:r>
              <a:rPr lang="en" sz="1200"/>
              <a:t>, before the blue/green code deployment. Database updates must be backward compatible, so the old version of the application can still interact with the data.</a:t>
            </a:r>
            <a:endParaRPr sz="1200"/>
          </a:p>
          <a:p>
            <a:pPr indent="-304800" lvl="0" marL="457200" rtl="0" algn="l">
              <a:lnSpc>
                <a:spcPct val="130000"/>
              </a:lnSpc>
              <a:spcBef>
                <a:spcPts val="0"/>
              </a:spcBef>
              <a:spcAft>
                <a:spcPts val="0"/>
              </a:spcAft>
              <a:buSzPts val="1200"/>
              <a:buChar char="●"/>
            </a:pPr>
            <a:r>
              <a:rPr b="1" lang="en" sz="1200">
                <a:solidFill>
                  <a:srgbClr val="FF9900"/>
                </a:solidFill>
              </a:rPr>
              <a:t>The schema is changed last</a:t>
            </a:r>
            <a:r>
              <a:rPr lang="en" sz="1200"/>
              <a:t>, after the blue/green code deployment. Code changes in the new version of the application must be backward compatible with the old schema.  </a:t>
            </a:r>
            <a:endParaRPr sz="1200"/>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pic>
        <p:nvPicPr>
          <p:cNvPr id="1745" name="Google Shape;1745;p23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746" name="Google Shape;1746;p235"/>
          <p:cNvSpPr txBox="1"/>
          <p:nvPr/>
        </p:nvSpPr>
        <p:spPr>
          <a:xfrm>
            <a:off x="528975" y="314525"/>
            <a:ext cx="80649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Best Practices for Managing Data Synchronization and Schema Changes</a:t>
            </a:r>
            <a:endParaRPr b="1">
              <a:solidFill>
                <a:schemeClr val="dk1"/>
              </a:solidFill>
            </a:endParaRPr>
          </a:p>
        </p:txBody>
      </p:sp>
      <p:sp>
        <p:nvSpPr>
          <p:cNvPr id="1747" name="Google Shape;1747;p235"/>
          <p:cNvSpPr txBox="1"/>
          <p:nvPr/>
        </p:nvSpPr>
        <p:spPr>
          <a:xfrm>
            <a:off x="836800" y="908525"/>
            <a:ext cx="7564200" cy="2113200"/>
          </a:xfrm>
          <a:prstGeom prst="rect">
            <a:avLst/>
          </a:prstGeom>
          <a:noFill/>
          <a:ln>
            <a:noFill/>
          </a:ln>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SzPts val="1200"/>
              <a:buChar char="●"/>
            </a:pPr>
            <a:r>
              <a:rPr b="1" lang="en" sz="1200">
                <a:solidFill>
                  <a:srgbClr val="FF9900"/>
                </a:solidFill>
              </a:rPr>
              <a:t>Schema modifications</a:t>
            </a:r>
            <a:r>
              <a:rPr lang="en" sz="1200"/>
              <a:t> in the former approach are often additive. You add </a:t>
            </a:r>
            <a:r>
              <a:rPr b="1" lang="en" sz="1200">
                <a:solidFill>
                  <a:srgbClr val="FF9900"/>
                </a:solidFill>
              </a:rPr>
              <a:t>fields to tables, new entities, and relationships</a:t>
            </a:r>
            <a:r>
              <a:rPr lang="en" sz="1200"/>
              <a:t>. If needed, you can use</a:t>
            </a:r>
            <a:r>
              <a:rPr b="1" lang="en" sz="1200">
                <a:solidFill>
                  <a:srgbClr val="FF9900"/>
                </a:solidFill>
              </a:rPr>
              <a:t> triggers or asynchronous processes</a:t>
            </a:r>
            <a:r>
              <a:rPr lang="en" sz="1200"/>
              <a:t> to populate these new constructs with data based on data changes performed by the old application version.</a:t>
            </a:r>
            <a:endParaRPr sz="1200"/>
          </a:p>
          <a:p>
            <a:pPr indent="-304800" lvl="0" marL="457200" rtl="0" algn="l">
              <a:lnSpc>
                <a:spcPct val="130000"/>
              </a:lnSpc>
              <a:spcBef>
                <a:spcPts val="0"/>
              </a:spcBef>
              <a:spcAft>
                <a:spcPts val="0"/>
              </a:spcAft>
              <a:buSzPts val="1200"/>
              <a:buChar char="●"/>
            </a:pPr>
            <a:r>
              <a:rPr lang="en" sz="1200"/>
              <a:t>You need to follow coding best practices when developing applications to ensure your application can </a:t>
            </a:r>
            <a:r>
              <a:rPr b="1" lang="en" sz="1200">
                <a:solidFill>
                  <a:srgbClr val="FF9900"/>
                </a:solidFill>
              </a:rPr>
              <a:t>tolerate the presence of additional fields in existing tables</a:t>
            </a:r>
            <a:r>
              <a:rPr lang="en" sz="1200"/>
              <a:t>, even if they are not used. When table row values are read and mapped into source code structures (objects, array hashes, etc.), </a:t>
            </a:r>
            <a:r>
              <a:rPr b="1" lang="en" sz="1200">
                <a:solidFill>
                  <a:srgbClr val="FF9900"/>
                </a:solidFill>
              </a:rPr>
              <a:t>your code should ignore fields </a:t>
            </a:r>
            <a:r>
              <a:rPr lang="en" sz="1200"/>
              <a:t>it can’t map instead of causing application runtime errors.</a:t>
            </a:r>
            <a:endParaRPr sz="1200"/>
          </a:p>
        </p:txBody>
      </p:sp>
      <p:pic>
        <p:nvPicPr>
          <p:cNvPr id="1748" name="Google Shape;1748;p235"/>
          <p:cNvPicPr preferRelativeResize="0"/>
          <p:nvPr/>
        </p:nvPicPr>
        <p:blipFill>
          <a:blip r:embed="rId4">
            <a:alphaModFix/>
          </a:blip>
          <a:stretch>
            <a:fillRect/>
          </a:stretch>
        </p:blipFill>
        <p:spPr>
          <a:xfrm>
            <a:off x="966984" y="3021774"/>
            <a:ext cx="7188875" cy="1959775"/>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pic>
        <p:nvPicPr>
          <p:cNvPr id="1753" name="Google Shape;1753;p23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754" name="Google Shape;1754;p236"/>
          <p:cNvSpPr txBox="1"/>
          <p:nvPr/>
        </p:nvSpPr>
        <p:spPr>
          <a:xfrm>
            <a:off x="528975" y="314525"/>
            <a:ext cx="80649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When Blue/Green Deployments Are Not Recommended</a:t>
            </a:r>
            <a:endParaRPr b="1">
              <a:solidFill>
                <a:schemeClr val="dk1"/>
              </a:solidFill>
            </a:endParaRPr>
          </a:p>
        </p:txBody>
      </p:sp>
      <p:sp>
        <p:nvSpPr>
          <p:cNvPr id="1755" name="Google Shape;1755;p236"/>
          <p:cNvSpPr txBox="1"/>
          <p:nvPr/>
        </p:nvSpPr>
        <p:spPr>
          <a:xfrm>
            <a:off x="836800" y="908525"/>
            <a:ext cx="7564200" cy="2377500"/>
          </a:xfrm>
          <a:prstGeom prst="rect">
            <a:avLst/>
          </a:prstGeom>
          <a:noFill/>
          <a:ln>
            <a:noFill/>
          </a:ln>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SzPts val="1200"/>
              <a:buChar char="●"/>
            </a:pPr>
            <a:r>
              <a:rPr lang="en" sz="1200"/>
              <a:t>Are your schema changes too complex to </a:t>
            </a:r>
            <a:r>
              <a:rPr b="1" lang="en" sz="1200">
                <a:solidFill>
                  <a:srgbClr val="FF9900"/>
                </a:solidFill>
              </a:rPr>
              <a:t>decouple from the code changes</a:t>
            </a:r>
            <a:r>
              <a:rPr lang="en" sz="1200"/>
              <a:t>? Is sharing of data stores not feasible?</a:t>
            </a:r>
            <a:endParaRPr sz="1200"/>
          </a:p>
          <a:p>
            <a:pPr indent="0" lvl="0" marL="457200" rtl="0" algn="l">
              <a:lnSpc>
                <a:spcPct val="130000"/>
              </a:lnSpc>
              <a:spcBef>
                <a:spcPts val="0"/>
              </a:spcBef>
              <a:spcAft>
                <a:spcPts val="0"/>
              </a:spcAft>
              <a:buNone/>
            </a:pPr>
            <a:r>
              <a:t/>
            </a:r>
            <a:endParaRPr sz="1200"/>
          </a:p>
          <a:p>
            <a:pPr indent="-304800" lvl="0" marL="457200" rtl="0" algn="l">
              <a:lnSpc>
                <a:spcPct val="130000"/>
              </a:lnSpc>
              <a:spcBef>
                <a:spcPts val="0"/>
              </a:spcBef>
              <a:spcAft>
                <a:spcPts val="0"/>
              </a:spcAft>
              <a:buSzPts val="1200"/>
              <a:buChar char="●"/>
            </a:pPr>
            <a:r>
              <a:rPr lang="en" sz="1200"/>
              <a:t>Does your application need to be “</a:t>
            </a:r>
            <a:r>
              <a:rPr b="1" lang="en" sz="1200">
                <a:solidFill>
                  <a:srgbClr val="FF9900"/>
                </a:solidFill>
              </a:rPr>
              <a:t>deployment aware</a:t>
            </a:r>
            <a:r>
              <a:rPr lang="en" sz="1200"/>
              <a:t>”?</a:t>
            </a:r>
            <a:endParaRPr sz="1200"/>
          </a:p>
          <a:p>
            <a:pPr indent="0" lvl="0" marL="457200" rtl="0" algn="l">
              <a:lnSpc>
                <a:spcPct val="130000"/>
              </a:lnSpc>
              <a:spcBef>
                <a:spcPts val="0"/>
              </a:spcBef>
              <a:spcAft>
                <a:spcPts val="0"/>
              </a:spcAft>
              <a:buNone/>
            </a:pPr>
            <a:r>
              <a:t/>
            </a:r>
            <a:endParaRPr sz="1200"/>
          </a:p>
          <a:p>
            <a:pPr indent="-304800" lvl="0" marL="457200" rtl="0" algn="l">
              <a:lnSpc>
                <a:spcPct val="130000"/>
              </a:lnSpc>
              <a:spcBef>
                <a:spcPts val="0"/>
              </a:spcBef>
              <a:spcAft>
                <a:spcPts val="0"/>
              </a:spcAft>
              <a:buSzPts val="1200"/>
              <a:buChar char="●"/>
            </a:pPr>
            <a:r>
              <a:rPr lang="en" sz="1200"/>
              <a:t>Does your</a:t>
            </a:r>
            <a:r>
              <a:rPr b="1" lang="en" sz="1200">
                <a:solidFill>
                  <a:srgbClr val="FF9900"/>
                </a:solidFill>
              </a:rPr>
              <a:t> commercial off-the-shelf</a:t>
            </a:r>
            <a:r>
              <a:rPr lang="en" sz="1200"/>
              <a:t> (COTS) application come with a predefined update/upgrade process that isn’t blue/green deployment friendly?</a:t>
            </a:r>
            <a:endParaRPr sz="1200"/>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237"/>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4:</a:t>
            </a:r>
            <a:r>
              <a:rPr b="1" lang="en" sz="2400"/>
              <a:t> Storage Service</a:t>
            </a:r>
            <a:endParaRPr b="1" sz="2400"/>
          </a:p>
        </p:txBody>
      </p:sp>
      <p:sp>
        <p:nvSpPr>
          <p:cNvPr id="1761" name="Google Shape;1761;p237"/>
          <p:cNvSpPr txBox="1"/>
          <p:nvPr/>
        </p:nvSpPr>
        <p:spPr>
          <a:xfrm>
            <a:off x="836800" y="29659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S3</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Glacier</a:t>
            </a:r>
            <a:endParaRPr sz="1200">
              <a:solidFill>
                <a:schemeClr val="dk1"/>
              </a:solidFill>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pic>
        <p:nvPicPr>
          <p:cNvPr id="1766" name="Google Shape;1766;p23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767" name="Google Shape;1767;p238"/>
          <p:cNvSpPr txBox="1"/>
          <p:nvPr/>
        </p:nvSpPr>
        <p:spPr>
          <a:xfrm>
            <a:off x="528975" y="314525"/>
            <a:ext cx="80649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Best Practices for Managing Data Synchronization and Schema Changes</a:t>
            </a:r>
            <a:endParaRPr b="1">
              <a:solidFill>
                <a:schemeClr val="dk1"/>
              </a:solidFill>
            </a:endParaRPr>
          </a:p>
        </p:txBody>
      </p:sp>
      <p:sp>
        <p:nvSpPr>
          <p:cNvPr id="1768" name="Google Shape;1768;p238"/>
          <p:cNvSpPr txBox="1"/>
          <p:nvPr/>
        </p:nvSpPr>
        <p:spPr>
          <a:xfrm>
            <a:off x="836800" y="908525"/>
            <a:ext cx="7564200" cy="3334800"/>
          </a:xfrm>
          <a:prstGeom prst="rect">
            <a:avLst/>
          </a:prstGeom>
          <a:noFill/>
          <a:ln>
            <a:noFill/>
          </a:ln>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SzPts val="1200"/>
              <a:buChar char="●"/>
            </a:pPr>
            <a:r>
              <a:rPr lang="en" sz="1200"/>
              <a:t>Schema modifications in the latter approach are often deletive. You r</a:t>
            </a:r>
            <a:r>
              <a:rPr b="1" lang="en" sz="1200">
                <a:solidFill>
                  <a:srgbClr val="FF9900"/>
                </a:solidFill>
              </a:rPr>
              <a:t>emove unneeded fields, entities, and relationships, or merge and consolidate them</a:t>
            </a:r>
            <a:r>
              <a:rPr lang="en" sz="1200"/>
              <a:t>. By this time, the old application version is no longer operational</a:t>
            </a:r>
            <a:endParaRPr sz="1200"/>
          </a:p>
          <a:p>
            <a:pPr indent="-304800" lvl="0" marL="457200" rtl="0" algn="l">
              <a:lnSpc>
                <a:spcPct val="130000"/>
              </a:lnSpc>
              <a:spcBef>
                <a:spcPts val="0"/>
              </a:spcBef>
              <a:spcAft>
                <a:spcPts val="0"/>
              </a:spcAft>
              <a:buSzPts val="1200"/>
              <a:buChar char="●"/>
            </a:pPr>
            <a:r>
              <a:rPr lang="en" sz="1200"/>
              <a:t>There’s an</a:t>
            </a:r>
            <a:r>
              <a:rPr b="1" lang="en" sz="1200">
                <a:solidFill>
                  <a:srgbClr val="FF9900"/>
                </a:solidFill>
              </a:rPr>
              <a:t> increased risk involved</a:t>
            </a:r>
            <a:r>
              <a:rPr lang="en" sz="1200"/>
              <a:t> when managing schema changes in this way: failures in the schema modification process can impact your production environment. Your additive changes can bring down the old application because of an undocumented issue where best practices weren’t followed or where the new application version still has a dependency on a deleted field somewhere in the code.</a:t>
            </a:r>
            <a:endParaRPr sz="1200"/>
          </a:p>
          <a:p>
            <a:pPr indent="-304800" lvl="0" marL="457200" rtl="0" algn="l">
              <a:lnSpc>
                <a:spcPct val="130000"/>
              </a:lnSpc>
              <a:spcBef>
                <a:spcPts val="0"/>
              </a:spcBef>
              <a:spcAft>
                <a:spcPts val="0"/>
              </a:spcAft>
              <a:buSzPts val="1200"/>
              <a:buChar char="●"/>
            </a:pPr>
            <a:r>
              <a:rPr lang="en" sz="1200"/>
              <a:t>To mitigate risk appropriately, this pattern places a heavy emphasis on your </a:t>
            </a:r>
            <a:r>
              <a:rPr b="1" lang="en" sz="1200">
                <a:solidFill>
                  <a:srgbClr val="FF9900"/>
                </a:solidFill>
              </a:rPr>
              <a:t>pre-deployment software lifecycle steps</a:t>
            </a:r>
            <a:r>
              <a:rPr lang="en" sz="1200"/>
              <a:t>. Be sure to have a </a:t>
            </a:r>
            <a:r>
              <a:rPr b="1" lang="en" sz="1200">
                <a:solidFill>
                  <a:srgbClr val="FF9900"/>
                </a:solidFill>
              </a:rPr>
              <a:t>strong testing phase and framework and a strong QA phase</a:t>
            </a:r>
            <a:r>
              <a:rPr lang="en" sz="1200"/>
              <a:t>. Performing the deployment in a testing environment can help identify these sorts of issues early, before the push to production</a:t>
            </a:r>
            <a:endParaRPr sz="1200"/>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3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Amazon S3</a:t>
            </a:r>
            <a:endParaRPr/>
          </a:p>
        </p:txBody>
      </p:sp>
      <p:sp>
        <p:nvSpPr>
          <p:cNvPr id="1774" name="Google Shape;1774;p239"/>
          <p:cNvSpPr txBox="1"/>
          <p:nvPr/>
        </p:nvSpPr>
        <p:spPr>
          <a:xfrm>
            <a:off x="836800" y="908525"/>
            <a:ext cx="4343700" cy="3369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Simple</a:t>
            </a:r>
            <a:endParaRPr sz="1200"/>
          </a:p>
          <a:p>
            <a:pPr indent="-304800" lvl="0" marL="457200" rtl="0" algn="l">
              <a:lnSpc>
                <a:spcPct val="150000"/>
              </a:lnSpc>
              <a:spcBef>
                <a:spcPts val="0"/>
              </a:spcBef>
              <a:spcAft>
                <a:spcPts val="0"/>
              </a:spcAft>
              <a:buSzPts val="1200"/>
              <a:buChar char="●"/>
            </a:pPr>
            <a:r>
              <a:rPr lang="en" sz="1200"/>
              <a:t>Object store (size from zero to </a:t>
            </a:r>
            <a:r>
              <a:rPr lang="en" sz="1200">
                <a:solidFill>
                  <a:srgbClr val="0000FF"/>
                </a:solidFill>
              </a:rPr>
              <a:t>5 TB</a:t>
            </a:r>
            <a:r>
              <a:rPr lang="en" sz="1200"/>
              <a:t>)</a:t>
            </a:r>
            <a:endParaRPr sz="1200"/>
          </a:p>
          <a:p>
            <a:pPr indent="-304800" lvl="0" marL="457200" rtl="0" algn="l">
              <a:lnSpc>
                <a:spcPct val="150000"/>
              </a:lnSpc>
              <a:spcBef>
                <a:spcPts val="0"/>
              </a:spcBef>
              <a:spcAft>
                <a:spcPts val="0"/>
              </a:spcAft>
              <a:buClr>
                <a:schemeClr val="dk1"/>
              </a:buClr>
              <a:buSzPts val="1200"/>
              <a:buChar char="●"/>
            </a:pPr>
            <a:r>
              <a:rPr lang="en" sz="1200">
                <a:solidFill>
                  <a:schemeClr val="dk1"/>
                </a:solidFill>
              </a:rPr>
              <a:t>Write once, read many (WORM)</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Unlimited storage capacity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99,999999999% durability of Objects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99,99% availability of Object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Versioning control</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Amazon S3 can serve as an origin store with CloudFront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Static content, include HTML files, images, videos and client-site script such as JavaScript.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Data store for computation and large-scale analytics</a:t>
            </a:r>
            <a:endParaRPr b="1" sz="1200"/>
          </a:p>
        </p:txBody>
      </p:sp>
      <p:pic>
        <p:nvPicPr>
          <p:cNvPr id="1775" name="Google Shape;1775;p239"/>
          <p:cNvPicPr preferRelativeResize="0"/>
          <p:nvPr/>
        </p:nvPicPr>
        <p:blipFill>
          <a:blip r:embed="rId3">
            <a:alphaModFix/>
          </a:blip>
          <a:stretch>
            <a:fillRect/>
          </a:stretch>
        </p:blipFill>
        <p:spPr>
          <a:xfrm>
            <a:off x="5104200" y="1001500"/>
            <a:ext cx="3367975" cy="315340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4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781" name="Google Shape;1781;p240"/>
          <p:cNvSpPr txBox="1"/>
          <p:nvPr/>
        </p:nvSpPr>
        <p:spPr>
          <a:xfrm>
            <a:off x="836800" y="908525"/>
            <a:ext cx="7662900" cy="1485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 sz="1200"/>
              <a:t>Creating a IAM Role</a:t>
            </a:r>
            <a:endParaRPr sz="1200"/>
          </a:p>
          <a:p>
            <a:pPr indent="-304800" lvl="0" marL="457200" rtl="0" algn="l">
              <a:lnSpc>
                <a:spcPct val="115000"/>
              </a:lnSpc>
              <a:spcBef>
                <a:spcPts val="0"/>
              </a:spcBef>
              <a:spcAft>
                <a:spcPts val="0"/>
              </a:spcAft>
              <a:buSzPts val="1200"/>
              <a:buAutoNum type="arabicPeriod"/>
            </a:pPr>
            <a:r>
              <a:rPr lang="en" sz="1200"/>
              <a:t>Creating a EC2 Instance</a:t>
            </a:r>
            <a:endParaRPr sz="1200"/>
          </a:p>
          <a:p>
            <a:pPr indent="-304800" lvl="0" marL="457200" rtl="0" algn="l">
              <a:lnSpc>
                <a:spcPct val="115000"/>
              </a:lnSpc>
              <a:spcBef>
                <a:spcPts val="0"/>
              </a:spcBef>
              <a:spcAft>
                <a:spcPts val="0"/>
              </a:spcAft>
              <a:buSzPts val="1200"/>
              <a:buAutoNum type="arabicPeriod"/>
            </a:pPr>
            <a:r>
              <a:rPr lang="en" sz="1200"/>
              <a:t>Attach IAM Role to EC2 Instance</a:t>
            </a:r>
            <a:endParaRPr sz="1200">
              <a:solidFill>
                <a:schemeClr val="dk1"/>
              </a:solidFill>
            </a:endParaRPr>
          </a:p>
        </p:txBody>
      </p:sp>
      <p:sp>
        <p:nvSpPr>
          <p:cNvPr id="1782" name="Google Shape;1782;p240"/>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Setting up an EC2 Instance with IAM Roles and the Python Boto3 SDK</a:t>
            </a:r>
            <a:endParaRPr b="1">
              <a:solidFill>
                <a:schemeClr val="dk1"/>
              </a:solidFill>
            </a:endParaRPr>
          </a:p>
        </p:txBody>
      </p:sp>
      <p:pic>
        <p:nvPicPr>
          <p:cNvPr id="1783" name="Google Shape;1783;p240"/>
          <p:cNvPicPr preferRelativeResize="0"/>
          <p:nvPr/>
        </p:nvPicPr>
        <p:blipFill>
          <a:blip r:embed="rId3">
            <a:alphaModFix/>
          </a:blip>
          <a:stretch>
            <a:fillRect/>
          </a:stretch>
        </p:blipFill>
        <p:spPr>
          <a:xfrm>
            <a:off x="5307600" y="908525"/>
            <a:ext cx="3417300" cy="1112400"/>
          </a:xfrm>
          <a:prstGeom prst="rect">
            <a:avLst/>
          </a:prstGeom>
          <a:noFill/>
          <a:ln>
            <a:noFill/>
          </a:ln>
        </p:spPr>
      </p:pic>
      <p:pic>
        <p:nvPicPr>
          <p:cNvPr id="1784" name="Google Shape;1784;p240"/>
          <p:cNvPicPr preferRelativeResize="0"/>
          <p:nvPr/>
        </p:nvPicPr>
        <p:blipFill>
          <a:blip r:embed="rId4">
            <a:alphaModFix/>
          </a:blip>
          <a:stretch>
            <a:fillRect/>
          </a:stretch>
        </p:blipFill>
        <p:spPr>
          <a:xfrm>
            <a:off x="836800" y="1733625"/>
            <a:ext cx="4204075" cy="32277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4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790" name="Google Shape;1790;p241"/>
          <p:cNvSpPr txBox="1"/>
          <p:nvPr/>
        </p:nvSpPr>
        <p:spPr>
          <a:xfrm>
            <a:off x="836800" y="908525"/>
            <a:ext cx="7662900" cy="1485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 sz="1200">
                <a:solidFill>
                  <a:schemeClr val="dk1"/>
                </a:solidFill>
              </a:rPr>
              <a:t>Creating a IAM User with Credentials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Creating a EC2 Instance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 sz="1200">
                <a:solidFill>
                  <a:schemeClr val="dk1"/>
                </a:solidFill>
              </a:rPr>
              <a:t>Config Access Key to EC2 Instance</a:t>
            </a:r>
            <a:endParaRPr sz="1200">
              <a:solidFill>
                <a:schemeClr val="dk1"/>
              </a:solidFill>
            </a:endParaRPr>
          </a:p>
        </p:txBody>
      </p:sp>
      <p:sp>
        <p:nvSpPr>
          <p:cNvPr id="1791" name="Google Shape;1791;p241"/>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Configuring the Boto3 SDK With API Credentials</a:t>
            </a:r>
            <a:endParaRPr b="1">
              <a:solidFill>
                <a:schemeClr val="dk1"/>
              </a:solidFill>
            </a:endParaRPr>
          </a:p>
        </p:txBody>
      </p:sp>
      <p:pic>
        <p:nvPicPr>
          <p:cNvPr id="1792" name="Google Shape;1792;p241"/>
          <p:cNvPicPr preferRelativeResize="0"/>
          <p:nvPr/>
        </p:nvPicPr>
        <p:blipFill>
          <a:blip r:embed="rId3">
            <a:alphaModFix/>
          </a:blip>
          <a:stretch>
            <a:fillRect/>
          </a:stretch>
        </p:blipFill>
        <p:spPr>
          <a:xfrm>
            <a:off x="836800" y="2250275"/>
            <a:ext cx="4016475" cy="2673075"/>
          </a:xfrm>
          <a:prstGeom prst="rect">
            <a:avLst/>
          </a:prstGeom>
          <a:noFill/>
          <a:ln>
            <a:noFill/>
          </a:ln>
        </p:spPr>
      </p:pic>
      <p:pic>
        <p:nvPicPr>
          <p:cNvPr id="1793" name="Google Shape;1793;p241"/>
          <p:cNvPicPr preferRelativeResize="0"/>
          <p:nvPr/>
        </p:nvPicPr>
        <p:blipFill>
          <a:blip r:embed="rId4">
            <a:alphaModFix/>
          </a:blip>
          <a:stretch>
            <a:fillRect/>
          </a:stretch>
        </p:blipFill>
        <p:spPr>
          <a:xfrm>
            <a:off x="4073124" y="908525"/>
            <a:ext cx="4961350" cy="1336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5" name="Google Shape;235;p3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NAT?</a:t>
            </a:r>
            <a:endParaRPr b="1"/>
          </a:p>
        </p:txBody>
      </p:sp>
      <p:sp>
        <p:nvSpPr>
          <p:cNvPr id="236" name="Google Shape;236;p35"/>
          <p:cNvSpPr txBox="1"/>
          <p:nvPr/>
        </p:nvSpPr>
        <p:spPr>
          <a:xfrm>
            <a:off x="836800" y="908525"/>
            <a:ext cx="2184300" cy="110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From Private to Public</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From Local to Internet</a:t>
            </a:r>
            <a:endParaRPr sz="1200">
              <a:solidFill>
                <a:schemeClr val="dk1"/>
              </a:solidFill>
            </a:endParaRPr>
          </a:p>
        </p:txBody>
      </p:sp>
      <p:pic>
        <p:nvPicPr>
          <p:cNvPr id="237" name="Google Shape;237;p35"/>
          <p:cNvPicPr preferRelativeResize="0"/>
          <p:nvPr/>
        </p:nvPicPr>
        <p:blipFill>
          <a:blip r:embed="rId4">
            <a:alphaModFix/>
          </a:blip>
          <a:stretch>
            <a:fillRect/>
          </a:stretch>
        </p:blipFill>
        <p:spPr>
          <a:xfrm>
            <a:off x="3121825" y="674487"/>
            <a:ext cx="5194650" cy="379452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24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S3</a:t>
            </a:r>
            <a:endParaRPr/>
          </a:p>
        </p:txBody>
      </p:sp>
      <p:sp>
        <p:nvSpPr>
          <p:cNvPr id="1799" name="Google Shape;1799;p242"/>
          <p:cNvSpPr txBox="1"/>
          <p:nvPr/>
        </p:nvSpPr>
        <p:spPr>
          <a:xfrm>
            <a:off x="836800" y="908525"/>
            <a:ext cx="7536900" cy="3369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chemeClr val="dk1"/>
                </a:solidFill>
              </a:rPr>
              <a:t>Objects are static files that contain metadata information</a:t>
            </a:r>
            <a:endParaRPr b="1"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Set of name-key pairs.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Cannot be changed after uploaded</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Contains information specified by the user but also AWS information such as storage type</a:t>
            </a:r>
            <a:endParaRPr sz="1200">
              <a:solidFill>
                <a:schemeClr val="dk1"/>
              </a:solidFill>
            </a:endParaRPr>
          </a:p>
          <a:p>
            <a:pPr indent="-304800" lvl="0" marL="457200" marR="0" rtl="0" algn="l">
              <a:lnSpc>
                <a:spcPct val="150000"/>
              </a:lnSpc>
              <a:spcBef>
                <a:spcPts val="0"/>
              </a:spcBef>
              <a:spcAft>
                <a:spcPts val="0"/>
              </a:spcAft>
              <a:buClr>
                <a:schemeClr val="dk1"/>
              </a:buClr>
              <a:buSzPts val="1200"/>
              <a:buChar char="●"/>
            </a:pPr>
            <a:r>
              <a:rPr b="1" lang="en" sz="1200">
                <a:solidFill>
                  <a:schemeClr val="dk1"/>
                </a:solidFill>
              </a:rPr>
              <a:t>Bucket name restrictions:</a:t>
            </a:r>
            <a:endParaRPr b="1" sz="1200">
              <a:solidFill>
                <a:schemeClr val="dk1"/>
              </a:solidFill>
            </a:endParaRPr>
          </a:p>
          <a:p>
            <a:pPr indent="-304800" lvl="1" marL="914400" marR="0" rtl="0" algn="l">
              <a:lnSpc>
                <a:spcPct val="150000"/>
              </a:lnSpc>
              <a:spcBef>
                <a:spcPts val="0"/>
              </a:spcBef>
              <a:spcAft>
                <a:spcPts val="0"/>
              </a:spcAft>
              <a:buClr>
                <a:schemeClr val="dk1"/>
              </a:buClr>
              <a:buSzPts val="1200"/>
              <a:buChar char="○"/>
            </a:pPr>
            <a:r>
              <a:rPr lang="en" sz="1200">
                <a:solidFill>
                  <a:schemeClr val="dk1"/>
                </a:solidFill>
              </a:rPr>
              <a:t>Must be unique</a:t>
            </a:r>
            <a:endParaRPr sz="1200">
              <a:solidFill>
                <a:schemeClr val="dk1"/>
              </a:solidFill>
            </a:endParaRPr>
          </a:p>
          <a:p>
            <a:pPr indent="-304800" lvl="1" marL="914400" marR="0" rtl="0" algn="l">
              <a:lnSpc>
                <a:spcPct val="150000"/>
              </a:lnSpc>
              <a:spcBef>
                <a:spcPts val="0"/>
              </a:spcBef>
              <a:spcAft>
                <a:spcPts val="0"/>
              </a:spcAft>
              <a:buClr>
                <a:schemeClr val="dk1"/>
              </a:buClr>
              <a:buSzPts val="1200"/>
              <a:buChar char="○"/>
            </a:pPr>
            <a:r>
              <a:rPr lang="en" sz="1200">
                <a:solidFill>
                  <a:schemeClr val="dk1"/>
                </a:solidFill>
              </a:rPr>
              <a:t>Should comply with DNS naming conventions</a:t>
            </a:r>
            <a:endParaRPr sz="1200">
              <a:solidFill>
                <a:schemeClr val="dk1"/>
              </a:solidFill>
            </a:endParaRPr>
          </a:p>
          <a:p>
            <a:pPr indent="-304800" lvl="1" marL="914400" marR="0" rtl="0" algn="l">
              <a:lnSpc>
                <a:spcPct val="150000"/>
              </a:lnSpc>
              <a:spcBef>
                <a:spcPts val="0"/>
              </a:spcBef>
              <a:spcAft>
                <a:spcPts val="0"/>
              </a:spcAft>
              <a:buClr>
                <a:schemeClr val="dk1"/>
              </a:buClr>
              <a:buSzPts val="1200"/>
              <a:buChar char="○"/>
            </a:pPr>
            <a:r>
              <a:rPr lang="en" sz="1200">
                <a:solidFill>
                  <a:schemeClr val="dk1"/>
                </a:solidFill>
              </a:rPr>
              <a:t>Minimum of 3 and no more than 63 characters long</a:t>
            </a:r>
            <a:endParaRPr sz="1200">
              <a:solidFill>
                <a:schemeClr val="dk1"/>
              </a:solidFill>
            </a:endParaRPr>
          </a:p>
          <a:p>
            <a:pPr indent="-304800" lvl="1" marL="914400" marR="0" rtl="0" algn="l">
              <a:lnSpc>
                <a:spcPct val="150000"/>
              </a:lnSpc>
              <a:spcBef>
                <a:spcPts val="0"/>
              </a:spcBef>
              <a:spcAft>
                <a:spcPts val="0"/>
              </a:spcAft>
              <a:buClr>
                <a:schemeClr val="dk1"/>
              </a:buClr>
              <a:buSzPts val="1200"/>
              <a:buChar char="○"/>
            </a:pPr>
            <a:r>
              <a:rPr lang="en" sz="1200">
                <a:solidFill>
                  <a:schemeClr val="dk1"/>
                </a:solidFill>
              </a:rPr>
              <a:t>Can </a:t>
            </a:r>
            <a:r>
              <a:rPr lang="en" sz="1200">
                <a:solidFill>
                  <a:schemeClr val="dk1"/>
                </a:solidFill>
              </a:rPr>
              <a:t>o</a:t>
            </a:r>
            <a:r>
              <a:rPr lang="en" sz="1200">
                <a:solidFill>
                  <a:schemeClr val="dk1"/>
                </a:solidFill>
              </a:rPr>
              <a:t>nly contain lowercase letters, numbers, periods and hyphens</a:t>
            </a:r>
            <a:endParaRPr sz="1200">
              <a:solidFill>
                <a:schemeClr val="dk1"/>
              </a:solidFill>
            </a:endParaRPr>
          </a:p>
          <a:p>
            <a:pPr indent="-304800" lvl="1" marL="914400" marR="0" rtl="0" algn="l">
              <a:lnSpc>
                <a:spcPct val="150000"/>
              </a:lnSpc>
              <a:spcBef>
                <a:spcPts val="0"/>
              </a:spcBef>
              <a:spcAft>
                <a:spcPts val="0"/>
              </a:spcAft>
              <a:buClr>
                <a:schemeClr val="dk1"/>
              </a:buClr>
              <a:buSzPts val="1200"/>
              <a:buChar char="○"/>
            </a:pPr>
            <a:r>
              <a:rPr lang="en" sz="1200">
                <a:solidFill>
                  <a:schemeClr val="dk1"/>
                </a:solidFill>
              </a:rPr>
              <a:t>Ký tự bắt đầu là chữ hoặc số - nhưng không được dấu chấm, dấu gạch nối</a:t>
            </a:r>
            <a:endParaRPr sz="1200">
              <a:solidFill>
                <a:schemeClr val="dk1"/>
              </a:solidFill>
            </a:endParaRPr>
          </a:p>
          <a:p>
            <a:pPr indent="-304800" lvl="1" marL="914400" marR="0" rtl="0" algn="l">
              <a:lnSpc>
                <a:spcPct val="150000"/>
              </a:lnSpc>
              <a:spcBef>
                <a:spcPts val="0"/>
              </a:spcBef>
              <a:spcAft>
                <a:spcPts val="0"/>
              </a:spcAft>
              <a:buClr>
                <a:schemeClr val="dk1"/>
              </a:buClr>
              <a:buSzPts val="1200"/>
              <a:buChar char="○"/>
            </a:pPr>
            <a:r>
              <a:rPr lang="en" sz="1200">
                <a:solidFill>
                  <a:schemeClr val="dk1"/>
                </a:solidFill>
              </a:rPr>
              <a:t>Periods and hyphens cannot follow each other (i.e linuxacdemy-.com)</a:t>
            </a:r>
            <a:endParaRPr sz="1200">
              <a:solidFill>
                <a:schemeClr val="dk1"/>
              </a:solidFill>
            </a:endParaRPr>
          </a:p>
          <a:p>
            <a:pPr indent="-304800" lvl="1" marL="914400" marR="0" rtl="0" algn="l">
              <a:lnSpc>
                <a:spcPct val="150000"/>
              </a:lnSpc>
              <a:spcBef>
                <a:spcPts val="0"/>
              </a:spcBef>
              <a:spcAft>
                <a:spcPts val="0"/>
              </a:spcAft>
              <a:buClr>
                <a:schemeClr val="dk1"/>
              </a:buClr>
              <a:buSzPts val="1200"/>
              <a:buChar char="○"/>
            </a:pPr>
            <a:r>
              <a:rPr lang="en" sz="1200">
                <a:solidFill>
                  <a:schemeClr val="dk1"/>
                </a:solidFill>
              </a:rPr>
              <a:t>Must not be an IP address format (i.e 10.2.1.2)</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pic>
        <p:nvPicPr>
          <p:cNvPr id="1804" name="Google Shape;1804;p243"/>
          <p:cNvPicPr preferRelativeResize="0"/>
          <p:nvPr/>
        </p:nvPicPr>
        <p:blipFill>
          <a:blip r:embed="rId3">
            <a:alphaModFix/>
          </a:blip>
          <a:stretch>
            <a:fillRect/>
          </a:stretch>
        </p:blipFill>
        <p:spPr>
          <a:xfrm>
            <a:off x="1802597" y="2670725"/>
            <a:ext cx="5538799" cy="2087300"/>
          </a:xfrm>
          <a:prstGeom prst="rect">
            <a:avLst/>
          </a:prstGeom>
          <a:noFill/>
          <a:ln>
            <a:noFill/>
          </a:ln>
        </p:spPr>
      </p:pic>
      <p:sp>
        <p:nvSpPr>
          <p:cNvPr id="1805" name="Google Shape;1805;p243"/>
          <p:cNvSpPr txBox="1"/>
          <p:nvPr/>
        </p:nvSpPr>
        <p:spPr>
          <a:xfrm>
            <a:off x="836800" y="908525"/>
            <a:ext cx="5170800" cy="176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rPr>
              <a:t>Objects larger than 5 GB require using the Multipart Upload API</a:t>
            </a:r>
            <a:endParaRPr b="1" sz="1200">
              <a:solidFill>
                <a:schemeClr val="dk1"/>
              </a:solidFill>
            </a:endParaRPr>
          </a:p>
          <a:p>
            <a:pPr indent="0" lvl="0" marL="0" rtl="0" algn="l">
              <a:lnSpc>
                <a:spcPct val="115000"/>
              </a:lnSpc>
              <a:spcBef>
                <a:spcPts val="0"/>
              </a:spcBef>
              <a:spcAft>
                <a:spcPts val="0"/>
              </a:spcAft>
              <a:buClr>
                <a:srgbClr val="000000"/>
              </a:buClr>
              <a:buSzPts val="1100"/>
              <a:buFont typeface="Arial"/>
              <a:buNone/>
            </a:pPr>
            <a:r>
              <a:rPr b="1" lang="en" sz="1200">
                <a:solidFill>
                  <a:schemeClr val="dk1"/>
                </a:solidFill>
              </a:rPr>
              <a:t>● </a:t>
            </a:r>
            <a:r>
              <a:rPr lang="en" sz="1200">
                <a:solidFill>
                  <a:schemeClr val="dk1"/>
                </a:solidFill>
              </a:rPr>
              <a:t>Can upload independently, in any order, and in parallel</a:t>
            </a:r>
            <a:endParaRPr sz="1200">
              <a:solidFill>
                <a:schemeClr val="dk1"/>
              </a:solidFill>
            </a:endParaRPr>
          </a:p>
          <a:p>
            <a:pPr indent="0" lvl="0" marL="0" rtl="0" algn="l">
              <a:lnSpc>
                <a:spcPct val="115000"/>
              </a:lnSpc>
              <a:spcBef>
                <a:spcPts val="0"/>
              </a:spcBef>
              <a:spcAft>
                <a:spcPts val="0"/>
              </a:spcAft>
              <a:buClr>
                <a:srgbClr val="000000"/>
              </a:buClr>
              <a:buSzPts val="1100"/>
              <a:buFont typeface="Arial"/>
              <a:buNone/>
            </a:pPr>
            <a:r>
              <a:rPr b="1" lang="en" sz="1200">
                <a:solidFill>
                  <a:schemeClr val="dk1"/>
                </a:solidFill>
              </a:rPr>
              <a:t>● </a:t>
            </a:r>
            <a:r>
              <a:rPr lang="en" sz="1200">
                <a:solidFill>
                  <a:schemeClr val="dk1"/>
                </a:solidFill>
              </a:rPr>
              <a:t>If any part fails to upload, you can retransmit that part</a:t>
            </a:r>
            <a:endParaRPr sz="1200">
              <a:solidFill>
                <a:schemeClr val="dk1"/>
              </a:solidFill>
            </a:endParaRPr>
          </a:p>
          <a:p>
            <a:pPr indent="0" lvl="0" marL="0" rtl="0" algn="l">
              <a:lnSpc>
                <a:spcPct val="115000"/>
              </a:lnSpc>
              <a:spcBef>
                <a:spcPts val="0"/>
              </a:spcBef>
              <a:spcAft>
                <a:spcPts val="0"/>
              </a:spcAft>
              <a:buClr>
                <a:srgbClr val="000000"/>
              </a:buClr>
              <a:buSzPts val="1100"/>
              <a:buFont typeface="Arial"/>
              <a:buNone/>
            </a:pPr>
            <a:r>
              <a:rPr b="1" lang="en" sz="1200">
                <a:solidFill>
                  <a:schemeClr val="dk1"/>
                </a:solidFill>
              </a:rPr>
              <a:t>● </a:t>
            </a:r>
            <a:r>
              <a:rPr lang="en" sz="1200">
                <a:solidFill>
                  <a:schemeClr val="dk1"/>
                </a:solidFill>
              </a:rPr>
              <a:t>You can pause and resume uploads</a:t>
            </a:r>
            <a:endParaRPr sz="1200">
              <a:solidFill>
                <a:schemeClr val="dk1"/>
              </a:solidFill>
            </a:endParaRPr>
          </a:p>
          <a:p>
            <a:pPr indent="0" lvl="0" marL="0" rtl="0" algn="l">
              <a:lnSpc>
                <a:spcPct val="115000"/>
              </a:lnSpc>
              <a:spcBef>
                <a:spcPts val="0"/>
              </a:spcBef>
              <a:spcAft>
                <a:spcPts val="0"/>
              </a:spcAft>
              <a:buClr>
                <a:srgbClr val="000000"/>
              </a:buClr>
              <a:buSzPts val="1100"/>
              <a:buFont typeface="Arial"/>
              <a:buNone/>
            </a:pPr>
            <a:r>
              <a:rPr b="1" lang="en" sz="1200">
                <a:solidFill>
                  <a:schemeClr val="dk1"/>
                </a:solidFill>
              </a:rPr>
              <a:t>● </a:t>
            </a:r>
            <a:r>
              <a:rPr lang="en" sz="1200">
                <a:solidFill>
                  <a:schemeClr val="dk1"/>
                </a:solidFill>
              </a:rPr>
              <a:t>You can upload objects as they are being created</a:t>
            </a:r>
            <a:endParaRPr sz="1200">
              <a:solidFill>
                <a:schemeClr val="dk1"/>
              </a:solidFill>
            </a:endParaRPr>
          </a:p>
          <a:p>
            <a:pPr indent="0" lvl="0" marL="0" rtl="0" algn="l">
              <a:lnSpc>
                <a:spcPct val="115000"/>
              </a:lnSpc>
              <a:spcBef>
                <a:spcPts val="0"/>
              </a:spcBef>
              <a:spcAft>
                <a:spcPts val="0"/>
              </a:spcAft>
              <a:buClr>
                <a:srgbClr val="000000"/>
              </a:buClr>
              <a:buSzPts val="1100"/>
              <a:buFont typeface="Arial"/>
              <a:buNone/>
            </a:pPr>
            <a:r>
              <a:rPr b="1" lang="en" sz="1200">
                <a:solidFill>
                  <a:schemeClr val="dk1"/>
                </a:solidFill>
              </a:rPr>
              <a:t>● </a:t>
            </a:r>
            <a:r>
              <a:rPr lang="en" sz="1200">
                <a:solidFill>
                  <a:schemeClr val="dk1"/>
                </a:solidFill>
              </a:rPr>
              <a:t>Object is reassembled after calling CompleteMultiPartUpload API</a:t>
            </a:r>
            <a:endParaRPr sz="1200">
              <a:solidFill>
                <a:schemeClr val="dk1"/>
              </a:solidFill>
            </a:endParaRPr>
          </a:p>
          <a:p>
            <a:pPr indent="0" lvl="0" marL="0" rtl="0" algn="l">
              <a:lnSpc>
                <a:spcPct val="115000"/>
              </a:lnSpc>
              <a:spcBef>
                <a:spcPts val="0"/>
              </a:spcBef>
              <a:spcAft>
                <a:spcPts val="0"/>
              </a:spcAft>
              <a:buNone/>
            </a:pPr>
            <a:r>
              <a:rPr b="1" lang="en" sz="1200">
                <a:solidFill>
                  <a:schemeClr val="dk1"/>
                </a:solidFill>
              </a:rPr>
              <a:t>● </a:t>
            </a:r>
            <a:r>
              <a:rPr lang="en" sz="1200">
                <a:solidFill>
                  <a:schemeClr val="dk1"/>
                </a:solidFill>
              </a:rPr>
              <a:t>Multipart Upload is recommend for files larger than 100MB</a:t>
            </a:r>
            <a:endParaRPr sz="1200">
              <a:solidFill>
                <a:schemeClr val="dk1"/>
              </a:solidFill>
            </a:endParaRPr>
          </a:p>
        </p:txBody>
      </p:sp>
      <p:sp>
        <p:nvSpPr>
          <p:cNvPr id="1806" name="Google Shape;1806;p24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S3 - Multi Upload</a:t>
            </a:r>
            <a:endParaRPr b="1"/>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24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812" name="Google Shape;1812;p244"/>
          <p:cNvSpPr txBox="1"/>
          <p:nvPr/>
        </p:nvSpPr>
        <p:spPr>
          <a:xfrm>
            <a:off x="836800" y="908525"/>
            <a:ext cx="7662900" cy="2049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t>AWS S3</a:t>
            </a:r>
            <a:endParaRPr b="1" sz="1200"/>
          </a:p>
          <a:p>
            <a:pPr indent="-304800" lvl="0" marL="457200" rtl="0" algn="l">
              <a:lnSpc>
                <a:spcPct val="115000"/>
              </a:lnSpc>
              <a:spcBef>
                <a:spcPts val="0"/>
              </a:spcBef>
              <a:spcAft>
                <a:spcPts val="0"/>
              </a:spcAft>
              <a:buSzPts val="1200"/>
              <a:buAutoNum type="arabicPeriod"/>
            </a:pPr>
            <a:r>
              <a:rPr b="1" lang="en" sz="1200">
                <a:solidFill>
                  <a:srgbClr val="FF9900"/>
                </a:solidFill>
              </a:rPr>
              <a:t>Read-after-write Consistency</a:t>
            </a:r>
            <a:r>
              <a:rPr lang="en" sz="1200"/>
              <a:t> chỉ đối với </a:t>
            </a:r>
            <a:r>
              <a:rPr b="1" lang="en" sz="1200">
                <a:solidFill>
                  <a:srgbClr val="FF9900"/>
                </a:solidFill>
              </a:rPr>
              <a:t>PUTS </a:t>
            </a:r>
            <a:r>
              <a:rPr lang="en" sz="1200"/>
              <a:t>new Object,  cho phép bạn truy xuất Object ngay lập tức sau khi bạn tạo nó.</a:t>
            </a:r>
            <a:endParaRPr sz="1200"/>
          </a:p>
          <a:p>
            <a:pPr indent="-304800" lvl="0" marL="457200" rtl="0" algn="l">
              <a:lnSpc>
                <a:spcPct val="115000"/>
              </a:lnSpc>
              <a:spcBef>
                <a:spcPts val="0"/>
              </a:spcBef>
              <a:spcAft>
                <a:spcPts val="0"/>
              </a:spcAft>
              <a:buSzPts val="1200"/>
              <a:buAutoNum type="arabicPeriod"/>
            </a:pPr>
            <a:r>
              <a:rPr b="1" lang="en" sz="1200">
                <a:solidFill>
                  <a:srgbClr val="FF9900"/>
                </a:solidFill>
              </a:rPr>
              <a:t>Eventual Consistency</a:t>
            </a:r>
            <a:r>
              <a:rPr lang="en" sz="1200"/>
              <a:t> xay ra doi voi</a:t>
            </a:r>
            <a:r>
              <a:rPr b="1" lang="en" sz="1200">
                <a:solidFill>
                  <a:srgbClr val="FF9900"/>
                </a:solidFill>
              </a:rPr>
              <a:t> Overwrite PUTS &amp; DELETES</a:t>
            </a:r>
            <a:r>
              <a:rPr lang="en" sz="1200"/>
              <a:t>;  Có thể return giá trị cũ (yêu cầu phải đồng bộ all).</a:t>
            </a:r>
            <a:endParaRPr sz="1200"/>
          </a:p>
        </p:txBody>
      </p:sp>
      <p:sp>
        <p:nvSpPr>
          <p:cNvPr id="1813" name="Google Shape;1813;p244"/>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Data Consistency</a:t>
            </a:r>
            <a:endParaRPr b="1">
              <a:solidFill>
                <a:schemeClr val="dk1"/>
              </a:solidFill>
            </a:endParaRPr>
          </a:p>
        </p:txBody>
      </p:sp>
      <p:pic>
        <p:nvPicPr>
          <p:cNvPr id="1814" name="Google Shape;1814;p244"/>
          <p:cNvPicPr preferRelativeResize="0"/>
          <p:nvPr/>
        </p:nvPicPr>
        <p:blipFill>
          <a:blip r:embed="rId3">
            <a:alphaModFix/>
          </a:blip>
          <a:stretch>
            <a:fillRect/>
          </a:stretch>
        </p:blipFill>
        <p:spPr>
          <a:xfrm>
            <a:off x="2214563" y="2240250"/>
            <a:ext cx="4714875" cy="1409700"/>
          </a:xfrm>
          <a:prstGeom prst="rect">
            <a:avLst/>
          </a:prstGeom>
          <a:noFill/>
          <a:ln>
            <a:noFill/>
          </a:ln>
        </p:spPr>
      </p:pic>
      <p:sp>
        <p:nvSpPr>
          <p:cNvPr id="1815" name="Google Shape;1815;p244"/>
          <p:cNvSpPr txBox="1"/>
          <p:nvPr/>
        </p:nvSpPr>
        <p:spPr>
          <a:xfrm>
            <a:off x="836800" y="3857625"/>
            <a:ext cx="7662900" cy="924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t>AWS DynamoDB</a:t>
            </a:r>
            <a:endParaRPr sz="1200"/>
          </a:p>
          <a:p>
            <a:pPr indent="-304800" lvl="0" marL="457200" rtl="0" algn="l">
              <a:lnSpc>
                <a:spcPct val="115000"/>
              </a:lnSpc>
              <a:spcBef>
                <a:spcPts val="0"/>
              </a:spcBef>
              <a:spcAft>
                <a:spcPts val="0"/>
              </a:spcAft>
              <a:buSzPts val="1200"/>
              <a:buAutoNum type="arabicPeriod"/>
            </a:pPr>
            <a:r>
              <a:rPr b="1" lang="en" sz="1200">
                <a:solidFill>
                  <a:srgbClr val="FF9900"/>
                </a:solidFill>
              </a:rPr>
              <a:t>Eventual Consistency Read</a:t>
            </a:r>
            <a:r>
              <a:rPr lang="en" sz="1200"/>
              <a:t> (default) cho phép response data trong khoảng 1s.</a:t>
            </a:r>
            <a:endParaRPr sz="1200"/>
          </a:p>
          <a:p>
            <a:pPr indent="-304800" lvl="0" marL="457200" rtl="0" algn="l">
              <a:lnSpc>
                <a:spcPct val="115000"/>
              </a:lnSpc>
              <a:spcBef>
                <a:spcPts val="0"/>
              </a:spcBef>
              <a:spcAft>
                <a:spcPts val="0"/>
              </a:spcAft>
              <a:buSzPts val="1200"/>
              <a:buAutoNum type="arabicPeriod"/>
            </a:pPr>
            <a:r>
              <a:rPr b="1" lang="en" sz="1200">
                <a:solidFill>
                  <a:srgbClr val="FF9900"/>
                </a:solidFill>
              </a:rPr>
              <a:t>Strong Consistency Read</a:t>
            </a:r>
            <a:r>
              <a:rPr lang="en" sz="1200"/>
              <a:t>: Trả về kết quả ngay lập tức (dưới 1s)</a:t>
            </a:r>
            <a:endParaRPr sz="1200"/>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24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821" name="Google Shape;1821;p245"/>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Performance</a:t>
            </a:r>
            <a:endParaRPr b="1">
              <a:solidFill>
                <a:schemeClr val="dk1"/>
              </a:solidFill>
            </a:endParaRPr>
          </a:p>
        </p:txBody>
      </p:sp>
      <p:sp>
        <p:nvSpPr>
          <p:cNvPr id="1822" name="Google Shape;1822;p245"/>
          <p:cNvSpPr txBox="1"/>
          <p:nvPr/>
        </p:nvSpPr>
        <p:spPr>
          <a:xfrm>
            <a:off x="584900" y="4499050"/>
            <a:ext cx="69696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Best Practices Design Patterns: Optimizing Amazon S3 Performance </a:t>
            </a:r>
            <a:r>
              <a:rPr b="1" lang="en"/>
              <a:t> </a:t>
            </a:r>
            <a:endParaRPr b="1"/>
          </a:p>
        </p:txBody>
      </p:sp>
      <p:sp>
        <p:nvSpPr>
          <p:cNvPr id="1823" name="Google Shape;1823;p245"/>
          <p:cNvSpPr txBox="1"/>
          <p:nvPr/>
        </p:nvSpPr>
        <p:spPr>
          <a:xfrm>
            <a:off x="836800" y="908525"/>
            <a:ext cx="7662900" cy="2166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Amazon S3 có thể scale đến lượng request rates rất cao.</a:t>
            </a:r>
            <a:endParaRPr sz="1200"/>
          </a:p>
          <a:p>
            <a:pPr indent="-304800" lvl="0" marL="457200" rtl="0" algn="l">
              <a:lnSpc>
                <a:spcPct val="115000"/>
              </a:lnSpc>
              <a:spcBef>
                <a:spcPts val="0"/>
              </a:spcBef>
              <a:spcAft>
                <a:spcPts val="0"/>
              </a:spcAft>
              <a:buSzPts val="1200"/>
              <a:buChar char="●"/>
            </a:pPr>
            <a:r>
              <a:rPr lang="en" sz="1200"/>
              <a:t>Bursts là số request mỗi giây</a:t>
            </a:r>
            <a:endParaRPr sz="1200"/>
          </a:p>
          <a:p>
            <a:pPr indent="-304800" lvl="1" marL="914400" rtl="0" algn="l">
              <a:lnSpc>
                <a:spcPct val="115000"/>
              </a:lnSpc>
              <a:spcBef>
                <a:spcPts val="0"/>
              </a:spcBef>
              <a:spcAft>
                <a:spcPts val="0"/>
              </a:spcAft>
              <a:buSzPts val="1200"/>
              <a:buChar char="○"/>
            </a:pPr>
            <a:r>
              <a:rPr lang="en" sz="1200">
                <a:solidFill>
                  <a:srgbClr val="FF00FF"/>
                </a:solidFill>
              </a:rPr>
              <a:t>300 PUT/LIST/DELETE</a:t>
            </a:r>
            <a:endParaRPr sz="1200">
              <a:solidFill>
                <a:srgbClr val="FF00FF"/>
              </a:solidFill>
            </a:endParaRPr>
          </a:p>
          <a:p>
            <a:pPr indent="-304800" lvl="1" marL="914400" rtl="0" algn="l">
              <a:lnSpc>
                <a:spcPct val="115000"/>
              </a:lnSpc>
              <a:spcBef>
                <a:spcPts val="0"/>
              </a:spcBef>
              <a:spcAft>
                <a:spcPts val="0"/>
              </a:spcAft>
              <a:buSzPts val="1200"/>
              <a:buChar char="○"/>
            </a:pPr>
            <a:r>
              <a:rPr lang="en" sz="1200">
                <a:solidFill>
                  <a:srgbClr val="FF00FF"/>
                </a:solidFill>
              </a:rPr>
              <a:t>800 GET</a:t>
            </a:r>
            <a:endParaRPr sz="1200">
              <a:solidFill>
                <a:srgbClr val="FF00FF"/>
              </a:solidFill>
            </a:endParaRPr>
          </a:p>
          <a:p>
            <a:pPr indent="-304800" lvl="1" marL="914400" rtl="0" algn="l">
              <a:lnSpc>
                <a:spcPct val="115000"/>
              </a:lnSpc>
              <a:spcBef>
                <a:spcPts val="0"/>
              </a:spcBef>
              <a:spcAft>
                <a:spcPts val="0"/>
              </a:spcAft>
              <a:buSzPts val="1200"/>
              <a:buChar char="○"/>
            </a:pPr>
            <a:r>
              <a:rPr lang="en" sz="1200"/>
              <a:t>Contact Amazon to prepare and avoid temporary limits.</a:t>
            </a:r>
            <a:endParaRPr sz="1200"/>
          </a:p>
          <a:p>
            <a:pPr indent="-304800" lvl="0" marL="457200" rtl="0" algn="l">
              <a:lnSpc>
                <a:spcPct val="115000"/>
              </a:lnSpc>
              <a:spcBef>
                <a:spcPts val="0"/>
              </a:spcBef>
              <a:spcAft>
                <a:spcPts val="0"/>
              </a:spcAft>
              <a:buSzPts val="1200"/>
              <a:buChar char="●"/>
            </a:pPr>
            <a:r>
              <a:rPr lang="en" sz="1200"/>
              <a:t>Consistent high number of requests per second</a:t>
            </a:r>
            <a:endParaRPr sz="1200"/>
          </a:p>
          <a:p>
            <a:pPr indent="-304800" lvl="1" marL="914400" rtl="0" algn="l">
              <a:lnSpc>
                <a:spcPct val="115000"/>
              </a:lnSpc>
              <a:spcBef>
                <a:spcPts val="0"/>
              </a:spcBef>
              <a:spcAft>
                <a:spcPts val="0"/>
              </a:spcAft>
              <a:buSzPts val="1200"/>
              <a:buChar char="○"/>
            </a:pPr>
            <a:r>
              <a:rPr lang="en" sz="1200">
                <a:solidFill>
                  <a:srgbClr val="FF00FF"/>
                </a:solidFill>
              </a:rPr>
              <a:t>100 PUT/LIST/DELETE</a:t>
            </a:r>
            <a:endParaRPr sz="1200">
              <a:solidFill>
                <a:srgbClr val="FF00FF"/>
              </a:solidFill>
            </a:endParaRPr>
          </a:p>
          <a:p>
            <a:pPr indent="-304800" lvl="1" marL="914400" rtl="0" algn="l">
              <a:lnSpc>
                <a:spcPct val="115000"/>
              </a:lnSpc>
              <a:spcBef>
                <a:spcPts val="0"/>
              </a:spcBef>
              <a:spcAft>
                <a:spcPts val="0"/>
              </a:spcAft>
              <a:buSzPts val="1200"/>
              <a:buChar char="○"/>
            </a:pPr>
            <a:r>
              <a:rPr lang="en" sz="1200">
                <a:solidFill>
                  <a:srgbClr val="FF00FF"/>
                </a:solidFill>
              </a:rPr>
              <a:t>300 GET</a:t>
            </a:r>
            <a:endParaRPr sz="1200">
              <a:solidFill>
                <a:srgbClr val="FF00FF"/>
              </a:solidFill>
            </a:endParaRPr>
          </a:p>
          <a:p>
            <a:pPr indent="-304800" lvl="1" marL="914400" rtl="0" algn="l">
              <a:lnSpc>
                <a:spcPct val="115000"/>
              </a:lnSpc>
              <a:spcBef>
                <a:spcPts val="0"/>
              </a:spcBef>
              <a:spcAft>
                <a:spcPts val="0"/>
              </a:spcAft>
              <a:buSzPts val="1200"/>
              <a:buChar char="○"/>
            </a:pPr>
            <a:r>
              <a:rPr lang="en" sz="1200"/>
              <a:t>Follow the best practice guidelines to avoid overwhelming the I/O capacity of a partition.</a:t>
            </a:r>
            <a:endParaRPr sz="1200"/>
          </a:p>
          <a:p>
            <a:pPr indent="0" lvl="0" marL="0" rtl="0" algn="l">
              <a:lnSpc>
                <a:spcPct val="115000"/>
              </a:lnSpc>
              <a:spcBef>
                <a:spcPts val="0"/>
              </a:spcBef>
              <a:spcAft>
                <a:spcPts val="0"/>
              </a:spcAft>
              <a:buNone/>
            </a:pPr>
            <a:r>
              <a:t/>
            </a:r>
            <a:endParaRPr sz="1200"/>
          </a:p>
        </p:txBody>
      </p:sp>
      <p:pic>
        <p:nvPicPr>
          <p:cNvPr id="1824" name="Google Shape;1824;p245"/>
          <p:cNvPicPr preferRelativeResize="0"/>
          <p:nvPr/>
        </p:nvPicPr>
        <p:blipFill>
          <a:blip r:embed="rId4">
            <a:alphaModFix/>
          </a:blip>
          <a:stretch>
            <a:fillRect/>
          </a:stretch>
        </p:blipFill>
        <p:spPr>
          <a:xfrm>
            <a:off x="2005000" y="3070638"/>
            <a:ext cx="5133975" cy="109537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24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830" name="Google Shape;1830;p246"/>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Performance</a:t>
            </a:r>
            <a:endParaRPr b="1">
              <a:solidFill>
                <a:schemeClr val="dk1"/>
              </a:solidFill>
            </a:endParaRPr>
          </a:p>
        </p:txBody>
      </p:sp>
      <p:pic>
        <p:nvPicPr>
          <p:cNvPr id="1831" name="Google Shape;1831;p246"/>
          <p:cNvPicPr preferRelativeResize="0"/>
          <p:nvPr/>
        </p:nvPicPr>
        <p:blipFill>
          <a:blip r:embed="rId3">
            <a:alphaModFix/>
          </a:blip>
          <a:stretch>
            <a:fillRect/>
          </a:stretch>
        </p:blipFill>
        <p:spPr>
          <a:xfrm>
            <a:off x="584900" y="1670114"/>
            <a:ext cx="3510700" cy="2873308"/>
          </a:xfrm>
          <a:prstGeom prst="rect">
            <a:avLst/>
          </a:prstGeom>
          <a:noFill/>
          <a:ln>
            <a:noFill/>
          </a:ln>
        </p:spPr>
      </p:pic>
      <p:pic>
        <p:nvPicPr>
          <p:cNvPr id="1832" name="Google Shape;1832;p246"/>
          <p:cNvPicPr preferRelativeResize="0"/>
          <p:nvPr/>
        </p:nvPicPr>
        <p:blipFill>
          <a:blip r:embed="rId4">
            <a:alphaModFix/>
          </a:blip>
          <a:stretch>
            <a:fillRect/>
          </a:stretch>
        </p:blipFill>
        <p:spPr>
          <a:xfrm>
            <a:off x="5105793" y="1680837"/>
            <a:ext cx="3393906" cy="2873300"/>
          </a:xfrm>
          <a:prstGeom prst="rect">
            <a:avLst/>
          </a:prstGeom>
          <a:noFill/>
          <a:ln>
            <a:noFill/>
          </a:ln>
        </p:spPr>
      </p:pic>
      <p:sp>
        <p:nvSpPr>
          <p:cNvPr id="1833" name="Google Shape;1833;p246"/>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5"/>
              </a:rPr>
              <a:t>Performance Design Patterns for Amazon S3</a:t>
            </a:r>
            <a:r>
              <a:rPr b="1" lang="en"/>
              <a:t> </a:t>
            </a:r>
            <a:endParaRPr b="1"/>
          </a:p>
        </p:txBody>
      </p:sp>
      <p:sp>
        <p:nvSpPr>
          <p:cNvPr id="1834" name="Google Shape;1834;p246"/>
          <p:cNvSpPr txBox="1"/>
          <p:nvPr/>
        </p:nvSpPr>
        <p:spPr>
          <a:xfrm>
            <a:off x="836800" y="908525"/>
            <a:ext cx="7662900" cy="114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Amazon S3 có một index cho object key names trong mỗi AWS region</a:t>
            </a:r>
            <a:endParaRPr sz="1200"/>
          </a:p>
          <a:p>
            <a:pPr indent="-304800" lvl="0" marL="457200" rtl="0" algn="l">
              <a:lnSpc>
                <a:spcPct val="115000"/>
              </a:lnSpc>
              <a:spcBef>
                <a:spcPts val="0"/>
              </a:spcBef>
              <a:spcAft>
                <a:spcPts val="0"/>
              </a:spcAft>
              <a:buSzPts val="1200"/>
              <a:buChar char="●"/>
            </a:pPr>
            <a:r>
              <a:rPr lang="en" sz="1200"/>
              <a:t>Object key được store across đến nhiều partitions trong index đó</a:t>
            </a:r>
            <a:endParaRPr sz="1200"/>
          </a:p>
          <a:p>
            <a:pPr indent="-304800" lvl="0" marL="457200" rtl="0" algn="l">
              <a:lnSpc>
                <a:spcPct val="115000"/>
              </a:lnSpc>
              <a:spcBef>
                <a:spcPts val="0"/>
              </a:spcBef>
              <a:spcAft>
                <a:spcPts val="0"/>
              </a:spcAft>
              <a:buSzPts val="1200"/>
              <a:buChar char="●"/>
            </a:pPr>
            <a:r>
              <a:rPr lang="en" sz="1200">
                <a:solidFill>
                  <a:srgbClr val="FF00FF"/>
                </a:solidFill>
              </a:rPr>
              <a:t>Key name được sử dụng để quyết định partition để chứa key</a:t>
            </a:r>
            <a:endParaRPr sz="1200"/>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4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840" name="Google Shape;1840;p247"/>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Performance  – GET-intensive workloads</a:t>
            </a:r>
            <a:endParaRPr b="1">
              <a:solidFill>
                <a:schemeClr val="dk1"/>
              </a:solidFill>
            </a:endParaRPr>
          </a:p>
        </p:txBody>
      </p:sp>
      <p:sp>
        <p:nvSpPr>
          <p:cNvPr id="1841" name="Google Shape;1841;p247"/>
          <p:cNvSpPr txBox="1"/>
          <p:nvPr/>
        </p:nvSpPr>
        <p:spPr>
          <a:xfrm>
            <a:off x="836800" y="908525"/>
            <a:ext cx="7662900" cy="317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Use Amazon CloudFront</a:t>
            </a:r>
            <a:endParaRPr sz="1200"/>
          </a:p>
          <a:p>
            <a:pPr indent="-304800" lvl="0" marL="457200" rtl="0" algn="l">
              <a:lnSpc>
                <a:spcPct val="115000"/>
              </a:lnSpc>
              <a:spcBef>
                <a:spcPts val="0"/>
              </a:spcBef>
              <a:spcAft>
                <a:spcPts val="0"/>
              </a:spcAft>
              <a:buSzPts val="1200"/>
              <a:buChar char="●"/>
            </a:pPr>
            <a:r>
              <a:rPr lang="en" sz="1200"/>
              <a:t>Distributes content with low latency and high transfer rate</a:t>
            </a:r>
            <a:endParaRPr sz="1200"/>
          </a:p>
          <a:p>
            <a:pPr indent="-304800" lvl="0" marL="457200" rtl="0" algn="l">
              <a:lnSpc>
                <a:spcPct val="115000"/>
              </a:lnSpc>
              <a:spcBef>
                <a:spcPts val="0"/>
              </a:spcBef>
              <a:spcAft>
                <a:spcPts val="0"/>
              </a:spcAft>
              <a:buSzPts val="1200"/>
              <a:buChar char="●"/>
            </a:pPr>
            <a:r>
              <a:rPr lang="en" sz="1200"/>
              <a:t>Caches objects</a:t>
            </a:r>
            <a:endParaRPr sz="1200"/>
          </a:p>
          <a:p>
            <a:pPr indent="-304800" lvl="0" marL="457200" rtl="0" algn="l">
              <a:lnSpc>
                <a:spcPct val="115000"/>
              </a:lnSpc>
              <a:spcBef>
                <a:spcPts val="0"/>
              </a:spcBef>
              <a:spcAft>
                <a:spcPts val="0"/>
              </a:spcAft>
              <a:buSzPts val="1200"/>
              <a:buChar char="●"/>
            </a:pPr>
            <a:r>
              <a:rPr lang="en" sz="1200"/>
              <a:t>Fewer direct requests to S3</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 sz="1200"/>
              <a:t>S3 – Error Handling</a:t>
            </a:r>
            <a:endParaRPr sz="1200"/>
          </a:p>
          <a:p>
            <a:pPr indent="-304800" lvl="0" marL="457200" rtl="0" algn="l">
              <a:lnSpc>
                <a:spcPct val="115000"/>
              </a:lnSpc>
              <a:spcBef>
                <a:spcPts val="0"/>
              </a:spcBef>
              <a:spcAft>
                <a:spcPts val="0"/>
              </a:spcAft>
              <a:buClr>
                <a:srgbClr val="FF00FF"/>
              </a:buClr>
              <a:buSzPts val="1200"/>
              <a:buChar char="●"/>
            </a:pPr>
            <a:r>
              <a:rPr lang="en" sz="1200">
                <a:solidFill>
                  <a:srgbClr val="FF00FF"/>
                </a:solidFill>
              </a:rPr>
              <a:t>Understanding common errors</a:t>
            </a:r>
            <a:endParaRPr sz="1200">
              <a:solidFill>
                <a:srgbClr val="FF00FF"/>
              </a:solidFill>
            </a:endParaRPr>
          </a:p>
          <a:p>
            <a:pPr indent="-304800" lvl="0" marL="457200" rtl="0" algn="l">
              <a:lnSpc>
                <a:spcPct val="115000"/>
              </a:lnSpc>
              <a:spcBef>
                <a:spcPts val="0"/>
              </a:spcBef>
              <a:spcAft>
                <a:spcPts val="0"/>
              </a:spcAft>
              <a:buSzPts val="1200"/>
              <a:buChar char="●"/>
            </a:pPr>
            <a:r>
              <a:rPr lang="en" sz="1200"/>
              <a:t>Error codes are generally handled with HTTP responses</a:t>
            </a:r>
            <a:endParaRPr sz="1200"/>
          </a:p>
          <a:p>
            <a:pPr indent="-304800" lvl="1" marL="914400" rtl="0" algn="l">
              <a:lnSpc>
                <a:spcPct val="115000"/>
              </a:lnSpc>
              <a:spcBef>
                <a:spcPts val="0"/>
              </a:spcBef>
              <a:spcAft>
                <a:spcPts val="0"/>
              </a:spcAft>
              <a:buSzPts val="1200"/>
              <a:buChar char="○"/>
            </a:pPr>
            <a:r>
              <a:rPr lang="en" sz="1200"/>
              <a:t>404 Not Found</a:t>
            </a:r>
            <a:endParaRPr sz="1200"/>
          </a:p>
          <a:p>
            <a:pPr indent="-304800" lvl="1" marL="914400" rtl="0" algn="l">
              <a:lnSpc>
                <a:spcPct val="115000"/>
              </a:lnSpc>
              <a:spcBef>
                <a:spcPts val="0"/>
              </a:spcBef>
              <a:spcAft>
                <a:spcPts val="0"/>
              </a:spcAft>
              <a:buSzPts val="1200"/>
              <a:buChar char="○"/>
            </a:pPr>
            <a:r>
              <a:rPr lang="en" sz="1200"/>
              <a:t>403 Forbidden</a:t>
            </a:r>
            <a:endParaRPr sz="1200"/>
          </a:p>
          <a:p>
            <a:pPr indent="-304800" lvl="1" marL="914400" rtl="0" algn="l">
              <a:lnSpc>
                <a:spcPct val="115000"/>
              </a:lnSpc>
              <a:spcBef>
                <a:spcPts val="0"/>
              </a:spcBef>
              <a:spcAft>
                <a:spcPts val="0"/>
              </a:spcAft>
              <a:buSzPts val="1200"/>
              <a:buChar char="○"/>
            </a:pPr>
            <a:r>
              <a:rPr lang="en" sz="1200"/>
              <a:t>400 Bad Request</a:t>
            </a:r>
            <a:endParaRPr sz="1200"/>
          </a:p>
          <a:p>
            <a:pPr indent="-304800" lvl="1" marL="914400" rtl="0" algn="l">
              <a:lnSpc>
                <a:spcPct val="115000"/>
              </a:lnSpc>
              <a:spcBef>
                <a:spcPts val="0"/>
              </a:spcBef>
              <a:spcAft>
                <a:spcPts val="0"/>
              </a:spcAft>
              <a:buSzPts val="1200"/>
              <a:buChar char="○"/>
            </a:pPr>
            <a:r>
              <a:rPr lang="en" sz="1200"/>
              <a:t>409 Conflict</a:t>
            </a:r>
            <a:endParaRPr sz="1200"/>
          </a:p>
          <a:p>
            <a:pPr indent="-304800" lvl="1" marL="914400" rtl="0" algn="l">
              <a:lnSpc>
                <a:spcPct val="115000"/>
              </a:lnSpc>
              <a:spcBef>
                <a:spcPts val="0"/>
              </a:spcBef>
              <a:spcAft>
                <a:spcPts val="0"/>
              </a:spcAft>
              <a:buSzPts val="1200"/>
              <a:buChar char="○"/>
            </a:pPr>
            <a:r>
              <a:rPr lang="en" sz="1200"/>
              <a:t>500 Internal Server Error</a:t>
            </a:r>
            <a:endParaRPr sz="1200"/>
          </a:p>
        </p:txBody>
      </p:sp>
      <p:sp>
        <p:nvSpPr>
          <p:cNvPr id="1842" name="Google Shape;1842;p247"/>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Amazon S3 - Error Responses</a:t>
            </a:r>
            <a:r>
              <a:rPr b="1" lang="en"/>
              <a:t> </a:t>
            </a:r>
            <a:endParaRPr b="1"/>
          </a:p>
        </p:txBody>
      </p:sp>
      <p:pic>
        <p:nvPicPr>
          <p:cNvPr id="1843" name="Google Shape;1843;p247"/>
          <p:cNvPicPr preferRelativeResize="0"/>
          <p:nvPr/>
        </p:nvPicPr>
        <p:blipFill>
          <a:blip r:embed="rId4">
            <a:alphaModFix/>
          </a:blip>
          <a:stretch>
            <a:fillRect/>
          </a:stretch>
        </p:blipFill>
        <p:spPr>
          <a:xfrm>
            <a:off x="3737375" y="3043250"/>
            <a:ext cx="4981824" cy="15787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24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849" name="Google Shape;1849;p248"/>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Hosting Static Websites</a:t>
            </a:r>
            <a:endParaRPr b="1">
              <a:solidFill>
                <a:schemeClr val="dk1"/>
              </a:solidFill>
            </a:endParaRPr>
          </a:p>
        </p:txBody>
      </p:sp>
      <p:sp>
        <p:nvSpPr>
          <p:cNvPr id="1850" name="Google Shape;1850;p248"/>
          <p:cNvSpPr txBox="1"/>
          <p:nvPr/>
        </p:nvSpPr>
        <p:spPr>
          <a:xfrm>
            <a:off x="836800" y="908525"/>
            <a:ext cx="7662900" cy="21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S3 allows you to </a:t>
            </a:r>
            <a:r>
              <a:rPr b="1" lang="en" sz="1200">
                <a:solidFill>
                  <a:srgbClr val="FF9900"/>
                </a:solidFill>
              </a:rPr>
              <a:t>host static HTML files</a:t>
            </a:r>
            <a:endParaRPr b="1" sz="1200">
              <a:solidFill>
                <a:srgbClr val="FF9900"/>
              </a:solidFill>
            </a:endParaRPr>
          </a:p>
          <a:p>
            <a:pPr indent="-304800" lvl="0" marL="457200" rtl="0" algn="l">
              <a:lnSpc>
                <a:spcPct val="115000"/>
              </a:lnSpc>
              <a:spcBef>
                <a:spcPts val="0"/>
              </a:spcBef>
              <a:spcAft>
                <a:spcPts val="0"/>
              </a:spcAft>
              <a:buSzPts val="1200"/>
              <a:buChar char="●"/>
            </a:pPr>
            <a:r>
              <a:rPr lang="en" sz="1200"/>
              <a:t>Can specify index file</a:t>
            </a:r>
            <a:endParaRPr sz="1200"/>
          </a:p>
          <a:p>
            <a:pPr indent="-304800" lvl="0" marL="457200" rtl="0" algn="l">
              <a:lnSpc>
                <a:spcPct val="115000"/>
              </a:lnSpc>
              <a:spcBef>
                <a:spcPts val="0"/>
              </a:spcBef>
              <a:spcAft>
                <a:spcPts val="0"/>
              </a:spcAft>
              <a:buSzPts val="1200"/>
              <a:buChar char="●"/>
            </a:pPr>
            <a:r>
              <a:rPr lang="en" sz="1200"/>
              <a:t>Can specify custom error file</a:t>
            </a:r>
            <a:endParaRPr sz="1200"/>
          </a:p>
          <a:p>
            <a:pPr indent="0" lvl="0" marL="0" rtl="0" algn="l">
              <a:lnSpc>
                <a:spcPct val="115000"/>
              </a:lnSpc>
              <a:spcBef>
                <a:spcPts val="0"/>
              </a:spcBef>
              <a:spcAft>
                <a:spcPts val="0"/>
              </a:spcAft>
              <a:buNone/>
            </a:pPr>
            <a:r>
              <a:rPr lang="en" sz="1200"/>
              <a:t>Supports </a:t>
            </a:r>
            <a:r>
              <a:rPr b="1" lang="en" sz="1200">
                <a:solidFill>
                  <a:srgbClr val="FF9900"/>
                </a:solidFill>
              </a:rPr>
              <a:t>custom domains and redirects</a:t>
            </a:r>
            <a:endParaRPr b="1" sz="1200">
              <a:solidFill>
                <a:srgbClr val="FF9900"/>
              </a:solidFill>
            </a:endParaRPr>
          </a:p>
          <a:p>
            <a:pPr indent="-304800" lvl="0" marL="457200" rtl="0" algn="l">
              <a:lnSpc>
                <a:spcPct val="115000"/>
              </a:lnSpc>
              <a:spcBef>
                <a:spcPts val="0"/>
              </a:spcBef>
              <a:spcAft>
                <a:spcPts val="0"/>
              </a:spcAft>
              <a:buSzPts val="1200"/>
              <a:buChar char="●"/>
            </a:pPr>
            <a:r>
              <a:rPr lang="en" sz="1200"/>
              <a:t>Amazon S3 gives a default URL</a:t>
            </a:r>
            <a:endParaRPr sz="1200"/>
          </a:p>
          <a:p>
            <a:pPr indent="-304800" lvl="0" marL="457200" rtl="0" algn="l">
              <a:lnSpc>
                <a:spcPct val="115000"/>
              </a:lnSpc>
              <a:spcBef>
                <a:spcPts val="0"/>
              </a:spcBef>
              <a:spcAft>
                <a:spcPts val="0"/>
              </a:spcAft>
              <a:buSzPts val="1200"/>
              <a:buChar char="●"/>
            </a:pPr>
            <a:r>
              <a:rPr lang="en" sz="1200"/>
              <a:t>Redirect from </a:t>
            </a:r>
            <a:r>
              <a:rPr b="1" lang="en" sz="1200">
                <a:solidFill>
                  <a:srgbClr val="FF9900"/>
                </a:solidFill>
              </a:rPr>
              <a:t>www.linuxacademy.com</a:t>
            </a:r>
            <a:r>
              <a:rPr lang="en" sz="1200"/>
              <a:t> to</a:t>
            </a:r>
            <a:r>
              <a:rPr b="1" lang="en" sz="1200">
                <a:solidFill>
                  <a:srgbClr val="FF00FF"/>
                </a:solidFill>
              </a:rPr>
              <a:t> linuxacademy.com</a:t>
            </a:r>
            <a:endParaRPr b="1" sz="1200">
              <a:solidFill>
                <a:srgbClr val="FF00FF"/>
              </a:solidFill>
            </a:endParaRPr>
          </a:p>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Bucket name must match domain name</a:t>
            </a:r>
            <a:endParaRPr b="1" sz="1200">
              <a:solidFill>
                <a:srgbClr val="FF9900"/>
              </a:solidFill>
            </a:endParaRPr>
          </a:p>
          <a:p>
            <a:pPr indent="-304800" lvl="0" marL="457200" rtl="0" algn="l">
              <a:lnSpc>
                <a:spcPct val="115000"/>
              </a:lnSpc>
              <a:spcBef>
                <a:spcPts val="0"/>
              </a:spcBef>
              <a:spcAft>
                <a:spcPts val="0"/>
              </a:spcAft>
              <a:buSzPts val="1200"/>
              <a:buChar char="●"/>
            </a:pPr>
            <a:r>
              <a:rPr lang="en" sz="1200"/>
              <a:t>Route 53 integration for custom domains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pic>
        <p:nvPicPr>
          <p:cNvPr id="1851" name="Google Shape;1851;p248"/>
          <p:cNvPicPr preferRelativeResize="0"/>
          <p:nvPr/>
        </p:nvPicPr>
        <p:blipFill>
          <a:blip r:embed="rId3">
            <a:alphaModFix/>
          </a:blip>
          <a:stretch>
            <a:fillRect/>
          </a:stretch>
        </p:blipFill>
        <p:spPr>
          <a:xfrm>
            <a:off x="1400175" y="3253975"/>
            <a:ext cx="6343650" cy="438150"/>
          </a:xfrm>
          <a:prstGeom prst="rect">
            <a:avLst/>
          </a:prstGeom>
          <a:noFill/>
          <a:ln>
            <a:noFill/>
          </a:ln>
        </p:spPr>
      </p:pic>
      <p:sp>
        <p:nvSpPr>
          <p:cNvPr id="1852" name="Google Shape;1852;p248"/>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4"/>
              </a:rPr>
              <a:t>Configuring a Webpage Redirect</a:t>
            </a:r>
            <a:r>
              <a:rPr b="1" lang="en"/>
              <a:t> </a:t>
            </a:r>
            <a:endParaRPr b="1"/>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p24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S3 - Hosting Static Websites</a:t>
            </a:r>
            <a:endParaRPr b="1">
              <a:solidFill>
                <a:schemeClr val="dk1"/>
              </a:solidFill>
            </a:endParaRPr>
          </a:p>
        </p:txBody>
      </p:sp>
      <p:sp>
        <p:nvSpPr>
          <p:cNvPr id="1858" name="Google Shape;1858;p249"/>
          <p:cNvSpPr txBox="1"/>
          <p:nvPr/>
        </p:nvSpPr>
        <p:spPr>
          <a:xfrm>
            <a:off x="836800" y="908525"/>
            <a:ext cx="4063500" cy="161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Marketing websites</a:t>
            </a:r>
            <a:endParaRPr sz="1200"/>
          </a:p>
          <a:p>
            <a:pPr indent="0" lvl="0" marL="0" rtl="0" algn="l">
              <a:lnSpc>
                <a:spcPct val="150000"/>
              </a:lnSpc>
              <a:spcBef>
                <a:spcPts val="0"/>
              </a:spcBef>
              <a:spcAft>
                <a:spcPts val="0"/>
              </a:spcAft>
              <a:buNone/>
            </a:pPr>
            <a:r>
              <a:rPr lang="en" sz="1200">
                <a:solidFill>
                  <a:schemeClr val="dk1"/>
                </a:solidFill>
              </a:rPr>
              <a:t>● Team homepages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Small websites for a department, project</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Image files, video files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Ect.</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1859" name="Google Shape;1859;p249"/>
          <p:cNvPicPr preferRelativeResize="0"/>
          <p:nvPr/>
        </p:nvPicPr>
        <p:blipFill>
          <a:blip r:embed="rId3">
            <a:alphaModFix/>
          </a:blip>
          <a:stretch>
            <a:fillRect/>
          </a:stretch>
        </p:blipFill>
        <p:spPr>
          <a:xfrm>
            <a:off x="4042900" y="824425"/>
            <a:ext cx="4695795" cy="2525250"/>
          </a:xfrm>
          <a:prstGeom prst="rect">
            <a:avLst/>
          </a:prstGeom>
          <a:noFill/>
          <a:ln>
            <a:noFill/>
          </a:ln>
        </p:spPr>
      </p:pic>
      <p:pic>
        <p:nvPicPr>
          <p:cNvPr id="1860" name="Google Shape;1860;p249"/>
          <p:cNvPicPr preferRelativeResize="0"/>
          <p:nvPr/>
        </p:nvPicPr>
        <p:blipFill>
          <a:blip r:embed="rId4">
            <a:alphaModFix/>
          </a:blip>
          <a:stretch>
            <a:fillRect/>
          </a:stretch>
        </p:blipFill>
        <p:spPr>
          <a:xfrm>
            <a:off x="692475" y="2394775"/>
            <a:ext cx="3132325" cy="268892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25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866" name="Google Shape;1866;p250"/>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S3 - Website hosting using Amazon S3</a:t>
            </a:r>
            <a:endParaRPr b="1">
              <a:solidFill>
                <a:schemeClr val="dk1"/>
              </a:solidFill>
            </a:endParaRPr>
          </a:p>
        </p:txBody>
      </p:sp>
      <p:sp>
        <p:nvSpPr>
          <p:cNvPr id="1867" name="Google Shape;1867;p250"/>
          <p:cNvSpPr txBox="1"/>
          <p:nvPr/>
        </p:nvSpPr>
        <p:spPr>
          <a:xfrm>
            <a:off x="836800" y="908525"/>
            <a:ext cx="7662900" cy="277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Tạo </a:t>
            </a:r>
            <a:r>
              <a:rPr b="1" lang="en" sz="1200"/>
              <a:t>Hosted Zone</a:t>
            </a:r>
            <a:r>
              <a:rPr lang="en" sz="1200"/>
              <a:t> trên Route53 - </a:t>
            </a:r>
            <a:r>
              <a:rPr b="1" lang="en" sz="1200">
                <a:solidFill>
                  <a:srgbClr val="FF00FF"/>
                </a:solidFill>
              </a:rPr>
              <a:t>s3staticdemo.framgia.vn</a:t>
            </a:r>
            <a:endParaRPr b="1" sz="1200">
              <a:solidFill>
                <a:srgbClr val="FF00FF"/>
              </a:solidFill>
            </a:endParaRPr>
          </a:p>
          <a:p>
            <a:pPr indent="-304800" lvl="0" marL="457200" rtl="0" algn="l">
              <a:lnSpc>
                <a:spcPct val="115000"/>
              </a:lnSpc>
              <a:spcBef>
                <a:spcPts val="0"/>
              </a:spcBef>
              <a:spcAft>
                <a:spcPts val="0"/>
              </a:spcAft>
              <a:buSzPts val="1200"/>
              <a:buChar char="●"/>
            </a:pPr>
            <a:r>
              <a:rPr lang="en" sz="1200"/>
              <a:t>SN &amp; SOA record set</a:t>
            </a:r>
            <a:endParaRPr sz="1200"/>
          </a:p>
          <a:p>
            <a:pPr indent="-304800" lvl="0" marL="457200" rtl="0" algn="l">
              <a:lnSpc>
                <a:spcPct val="115000"/>
              </a:lnSpc>
              <a:spcBef>
                <a:spcPts val="0"/>
              </a:spcBef>
              <a:spcAft>
                <a:spcPts val="0"/>
              </a:spcAft>
              <a:buSzPts val="1200"/>
              <a:buChar char="●"/>
            </a:pPr>
            <a:r>
              <a:rPr lang="en" sz="1200"/>
              <a:t>Copy value → để routing traffic đến Hosted Zone trên Route53</a:t>
            </a:r>
            <a:endParaRPr sz="1200"/>
          </a:p>
          <a:p>
            <a:pPr indent="-304800" lvl="0" marL="457200" rtl="0" algn="l">
              <a:lnSpc>
                <a:spcPct val="115000"/>
              </a:lnSpc>
              <a:spcBef>
                <a:spcPts val="0"/>
              </a:spcBef>
              <a:spcAft>
                <a:spcPts val="0"/>
              </a:spcAft>
              <a:buSzPts val="1200"/>
              <a:buChar char="●"/>
            </a:pPr>
            <a:r>
              <a:rPr lang="en" sz="1200"/>
              <a:t>Tạo một record set, trỏ Hosted Zone → mapping đến S3 Endpoint</a:t>
            </a:r>
            <a:endParaRPr sz="1200"/>
          </a:p>
          <a:p>
            <a:pPr indent="-304800" lvl="1" marL="914400" rtl="0" algn="l">
              <a:lnSpc>
                <a:spcPct val="115000"/>
              </a:lnSpc>
              <a:spcBef>
                <a:spcPts val="0"/>
              </a:spcBef>
              <a:spcAft>
                <a:spcPts val="0"/>
              </a:spcAft>
              <a:buSzPts val="1200"/>
              <a:buChar char="○"/>
            </a:pPr>
            <a:r>
              <a:rPr lang="en" sz="1200"/>
              <a:t>Alias = Yes</a:t>
            </a:r>
            <a:endParaRPr sz="1200"/>
          </a:p>
          <a:p>
            <a:pPr indent="0" lvl="0" marL="0" rtl="0" algn="l">
              <a:lnSpc>
                <a:spcPct val="115000"/>
              </a:lnSpc>
              <a:spcBef>
                <a:spcPts val="0"/>
              </a:spcBef>
              <a:spcAft>
                <a:spcPts val="0"/>
              </a:spcAft>
              <a:buNone/>
            </a:pPr>
            <a:r>
              <a:rPr lang="en" sz="1200"/>
              <a:t>Trường hợp redirect tất cả request từ </a:t>
            </a:r>
            <a:r>
              <a:rPr b="1" lang="en" sz="1200">
                <a:solidFill>
                  <a:srgbClr val="FF00FF"/>
                </a:solidFill>
              </a:rPr>
              <a:t>www.s3staticdemo.framgia.com</a:t>
            </a:r>
            <a:r>
              <a:rPr b="1" lang="en" sz="1200"/>
              <a:t> </a:t>
            </a:r>
            <a:r>
              <a:rPr lang="en" sz="1200"/>
              <a:t>đến</a:t>
            </a:r>
            <a:r>
              <a:rPr b="1" lang="en" sz="1200"/>
              <a:t> </a:t>
            </a:r>
            <a:r>
              <a:rPr b="1" lang="en" sz="1200">
                <a:solidFill>
                  <a:srgbClr val="FF00FF"/>
                </a:solidFill>
              </a:rPr>
              <a:t>s3staticdemo.framgia.com</a:t>
            </a:r>
            <a:endParaRPr b="1" sz="1200">
              <a:solidFill>
                <a:srgbClr val="FF00FF"/>
              </a:solidFill>
            </a:endParaRPr>
          </a:p>
          <a:p>
            <a:pPr indent="-304800" lvl="0" marL="457200" rtl="0" algn="l">
              <a:lnSpc>
                <a:spcPct val="115000"/>
              </a:lnSpc>
              <a:spcBef>
                <a:spcPts val="0"/>
              </a:spcBef>
              <a:spcAft>
                <a:spcPts val="0"/>
              </a:spcAft>
              <a:buSzPts val="1200"/>
              <a:buChar char="●"/>
            </a:pPr>
            <a:r>
              <a:rPr lang="en" sz="1200"/>
              <a:t>Tạo 1 S3 mới, setting "Redirect all requests to another hostname"</a:t>
            </a:r>
            <a:endParaRPr sz="1200"/>
          </a:p>
          <a:p>
            <a:pPr indent="-304800" lvl="1" marL="914400" rtl="0" algn="l">
              <a:lnSpc>
                <a:spcPct val="115000"/>
              </a:lnSpc>
              <a:spcBef>
                <a:spcPts val="0"/>
              </a:spcBef>
              <a:spcAft>
                <a:spcPts val="0"/>
              </a:spcAft>
              <a:buSzPts val="1200"/>
              <a:buChar char="○"/>
            </a:pPr>
            <a:r>
              <a:rPr lang="en" sz="1200"/>
              <a:t>Chọn target là đến S3 </a:t>
            </a:r>
            <a:r>
              <a:rPr b="1" lang="en" sz="1200">
                <a:solidFill>
                  <a:srgbClr val="FF00FF"/>
                </a:solidFill>
              </a:rPr>
              <a:t>s3staticdemo.framgia.vn</a:t>
            </a:r>
            <a:endParaRPr b="1" sz="1200"/>
          </a:p>
          <a:p>
            <a:pPr indent="-304800" lvl="0" marL="457200" rtl="0" algn="l">
              <a:lnSpc>
                <a:spcPct val="115000"/>
              </a:lnSpc>
              <a:spcBef>
                <a:spcPts val="0"/>
              </a:spcBef>
              <a:spcAft>
                <a:spcPts val="0"/>
              </a:spcAft>
              <a:buSzPts val="1200"/>
              <a:buChar char="●"/>
            </a:pPr>
            <a:r>
              <a:rPr lang="en" sz="1200"/>
              <a:t>Tạo một record set, trỏ Hosted Zone → mapping đến S3 Endpoint mới</a:t>
            </a:r>
            <a:endParaRPr sz="1200"/>
          </a:p>
          <a:p>
            <a:pPr indent="-304800" lvl="1" marL="914400" rtl="0" algn="l">
              <a:lnSpc>
                <a:spcPct val="115000"/>
              </a:lnSpc>
              <a:spcBef>
                <a:spcPts val="0"/>
              </a:spcBef>
              <a:spcAft>
                <a:spcPts val="0"/>
              </a:spcAft>
              <a:buSzPts val="1200"/>
              <a:buChar char="○"/>
            </a:pPr>
            <a:r>
              <a:rPr lang="en" sz="1200"/>
              <a:t>Thêm Name: www.</a:t>
            </a:r>
            <a:endParaRPr sz="1200"/>
          </a:p>
          <a:p>
            <a:pPr indent="-304800" lvl="1" marL="914400" rtl="0" algn="l">
              <a:lnSpc>
                <a:spcPct val="115000"/>
              </a:lnSpc>
              <a:spcBef>
                <a:spcPts val="0"/>
              </a:spcBef>
              <a:spcAft>
                <a:spcPts val="0"/>
              </a:spcAft>
              <a:buSzPts val="1200"/>
              <a:buChar char="○"/>
            </a:pPr>
            <a:r>
              <a:rPr lang="en" sz="1200"/>
              <a:t>Alias = Yes</a:t>
            </a:r>
            <a:endParaRPr sz="12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25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S3 - Website hosting using Amazon S3</a:t>
            </a:r>
            <a:endParaRPr b="1">
              <a:solidFill>
                <a:schemeClr val="dk1"/>
              </a:solidFill>
            </a:endParaRPr>
          </a:p>
        </p:txBody>
      </p:sp>
      <p:pic>
        <p:nvPicPr>
          <p:cNvPr id="1873" name="Google Shape;1873;p251"/>
          <p:cNvPicPr preferRelativeResize="0"/>
          <p:nvPr/>
        </p:nvPicPr>
        <p:blipFill>
          <a:blip r:embed="rId3">
            <a:alphaModFix/>
          </a:blip>
          <a:stretch>
            <a:fillRect/>
          </a:stretch>
        </p:blipFill>
        <p:spPr>
          <a:xfrm>
            <a:off x="919925" y="932388"/>
            <a:ext cx="7304159" cy="32787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3" name="Google Shape;243;p3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Forward Proxy &amp; Reserve Proxy</a:t>
            </a:r>
            <a:endParaRPr b="1"/>
          </a:p>
        </p:txBody>
      </p:sp>
      <p:sp>
        <p:nvSpPr>
          <p:cNvPr id="244" name="Google Shape;244;p36"/>
          <p:cNvSpPr txBox="1"/>
          <p:nvPr/>
        </p:nvSpPr>
        <p:spPr>
          <a:xfrm>
            <a:off x="836800" y="908525"/>
            <a:ext cx="7413300" cy="168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The main difference between the two is that </a:t>
            </a:r>
            <a:r>
              <a:rPr b="1" lang="en" sz="1200">
                <a:solidFill>
                  <a:schemeClr val="dk1"/>
                </a:solidFill>
              </a:rPr>
              <a:t>forward proxy is used by the client</a:t>
            </a:r>
            <a:r>
              <a:rPr lang="en" sz="1200">
                <a:solidFill>
                  <a:schemeClr val="dk1"/>
                </a:solidFill>
              </a:rPr>
              <a:t> such as a web browser whereas </a:t>
            </a:r>
            <a:r>
              <a:rPr b="1" lang="en" sz="1200">
                <a:solidFill>
                  <a:schemeClr val="dk1"/>
                </a:solidFill>
              </a:rPr>
              <a:t>reverse proxy is used by the server</a:t>
            </a:r>
            <a:r>
              <a:rPr lang="en" sz="1200">
                <a:solidFill>
                  <a:schemeClr val="dk1"/>
                </a:solidFill>
              </a:rPr>
              <a:t> such as a web server.</a:t>
            </a:r>
            <a:endParaRPr sz="1200">
              <a:solidFill>
                <a:schemeClr val="dk1"/>
              </a:solidFill>
            </a:endParaRPr>
          </a:p>
        </p:txBody>
      </p:sp>
      <p:pic>
        <p:nvPicPr>
          <p:cNvPr id="245" name="Google Shape;245;p36"/>
          <p:cNvPicPr preferRelativeResize="0"/>
          <p:nvPr/>
        </p:nvPicPr>
        <p:blipFill>
          <a:blip r:embed="rId4">
            <a:alphaModFix/>
          </a:blip>
          <a:stretch>
            <a:fillRect/>
          </a:stretch>
        </p:blipFill>
        <p:spPr>
          <a:xfrm>
            <a:off x="459138" y="1587625"/>
            <a:ext cx="8225725" cy="296897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25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879" name="Google Shape;1879;p252"/>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Enabling CORS Configuration</a:t>
            </a:r>
            <a:endParaRPr b="1">
              <a:solidFill>
                <a:schemeClr val="dk1"/>
              </a:solidFill>
            </a:endParaRPr>
          </a:p>
        </p:txBody>
      </p:sp>
      <p:sp>
        <p:nvSpPr>
          <p:cNvPr id="1880" name="Google Shape;1880;p252"/>
          <p:cNvSpPr txBox="1"/>
          <p:nvPr/>
        </p:nvSpPr>
        <p:spPr>
          <a:xfrm>
            <a:off x="836800" y="908525"/>
            <a:ext cx="7662900" cy="109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Enable </a:t>
            </a:r>
            <a:r>
              <a:rPr b="1" lang="en" sz="1200">
                <a:solidFill>
                  <a:srgbClr val="FF00FF"/>
                </a:solidFill>
              </a:rPr>
              <a:t>CORS (Cross-Origin Resource Sharing) </a:t>
            </a:r>
            <a:r>
              <a:rPr lang="en" sz="1200"/>
              <a:t>configuration</a:t>
            </a:r>
            <a:endParaRPr sz="1200"/>
          </a:p>
          <a:p>
            <a:pPr indent="-304800" lvl="0" marL="457200" rtl="0" algn="l">
              <a:lnSpc>
                <a:spcPct val="115000"/>
              </a:lnSpc>
              <a:spcBef>
                <a:spcPts val="0"/>
              </a:spcBef>
              <a:spcAft>
                <a:spcPts val="0"/>
              </a:spcAft>
              <a:buSzPts val="1200"/>
              <a:buChar char="●"/>
            </a:pPr>
            <a:r>
              <a:rPr lang="en" sz="1200"/>
              <a:t>This will allow us to share resources from one bucket to another while using S3 buckets for website hosting.</a:t>
            </a:r>
            <a:endParaRPr sz="1200"/>
          </a:p>
          <a:p>
            <a:pPr indent="0" lvl="0" marL="0" rtl="0" algn="l">
              <a:lnSpc>
                <a:spcPct val="115000"/>
              </a:lnSpc>
              <a:spcBef>
                <a:spcPts val="0"/>
              </a:spcBef>
              <a:spcAft>
                <a:spcPts val="0"/>
              </a:spcAft>
              <a:buNone/>
            </a:pPr>
            <a:r>
              <a:t/>
            </a:r>
            <a:endParaRPr sz="1200"/>
          </a:p>
        </p:txBody>
      </p:sp>
      <p:pic>
        <p:nvPicPr>
          <p:cNvPr id="1881" name="Google Shape;1881;p252"/>
          <p:cNvPicPr preferRelativeResize="0"/>
          <p:nvPr/>
        </p:nvPicPr>
        <p:blipFill>
          <a:blip r:embed="rId3">
            <a:alphaModFix/>
          </a:blip>
          <a:stretch>
            <a:fillRect/>
          </a:stretch>
        </p:blipFill>
        <p:spPr>
          <a:xfrm>
            <a:off x="1371600" y="2459000"/>
            <a:ext cx="6400800" cy="197167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pic>
        <p:nvPicPr>
          <p:cNvPr id="1886" name="Google Shape;1886;p253"/>
          <p:cNvPicPr preferRelativeResize="0"/>
          <p:nvPr/>
        </p:nvPicPr>
        <p:blipFill>
          <a:blip r:embed="rId3">
            <a:alphaModFix/>
          </a:blip>
          <a:stretch>
            <a:fillRect/>
          </a:stretch>
        </p:blipFill>
        <p:spPr>
          <a:xfrm>
            <a:off x="817538" y="2490025"/>
            <a:ext cx="7575434" cy="2080518"/>
          </a:xfrm>
          <a:prstGeom prst="rect">
            <a:avLst/>
          </a:prstGeom>
          <a:noFill/>
          <a:ln>
            <a:noFill/>
          </a:ln>
        </p:spPr>
      </p:pic>
      <p:sp>
        <p:nvSpPr>
          <p:cNvPr id="1887" name="Google Shape;1887;p253"/>
          <p:cNvSpPr txBox="1"/>
          <p:nvPr/>
        </p:nvSpPr>
        <p:spPr>
          <a:xfrm>
            <a:off x="836800" y="908525"/>
            <a:ext cx="7536900" cy="150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dk1"/>
                </a:solidFill>
              </a:rPr>
              <a:t>● </a:t>
            </a:r>
            <a:r>
              <a:rPr lang="en" sz="1200">
                <a:solidFill>
                  <a:schemeClr val="dk1"/>
                </a:solidFill>
              </a:rPr>
              <a:t>Use Amazon S3 policies, ACLs or IAM to define rules</a:t>
            </a:r>
            <a:endParaRPr sz="1200">
              <a:solidFill>
                <a:schemeClr val="dk1"/>
              </a:solidFill>
            </a:endParaRPr>
          </a:p>
          <a:p>
            <a:pPr indent="0" lvl="0" marL="0" rtl="0" algn="l">
              <a:lnSpc>
                <a:spcPct val="150000"/>
              </a:lnSpc>
              <a:spcBef>
                <a:spcPts val="0"/>
              </a:spcBef>
              <a:spcAft>
                <a:spcPts val="0"/>
              </a:spcAft>
              <a:buNone/>
            </a:pPr>
            <a:r>
              <a:rPr b="1" lang="en" sz="1200">
                <a:solidFill>
                  <a:schemeClr val="dk1"/>
                </a:solidFill>
              </a:rPr>
              <a:t>● </a:t>
            </a:r>
            <a:r>
              <a:rPr lang="en" sz="1200">
                <a:solidFill>
                  <a:schemeClr val="dk1"/>
                </a:solidFill>
              </a:rPr>
              <a:t>Apply policies to buckets and objects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Used for permissions such	as granting access to an anonymous User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Restricting access based off of IP address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Restricting access based off of HTTP Referrer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
        <p:nvSpPr>
          <p:cNvPr id="1888" name="Google Shape;1888;p25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S3 - Control Access</a:t>
            </a:r>
            <a:endParaRPr b="1"/>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25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894" name="Google Shape;1894;p254"/>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Bucket Policy Example</a:t>
            </a:r>
            <a:endParaRPr b="1">
              <a:solidFill>
                <a:schemeClr val="dk1"/>
              </a:solidFill>
            </a:endParaRPr>
          </a:p>
        </p:txBody>
      </p:sp>
      <p:sp>
        <p:nvSpPr>
          <p:cNvPr id="1895" name="Google Shape;1895;p254"/>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Bucket Policy Examples</a:t>
            </a:r>
            <a:r>
              <a:rPr b="1" lang="en"/>
              <a:t> </a:t>
            </a:r>
            <a:endParaRPr b="1"/>
          </a:p>
        </p:txBody>
      </p:sp>
      <p:pic>
        <p:nvPicPr>
          <p:cNvPr id="1896" name="Google Shape;1896;p254"/>
          <p:cNvPicPr preferRelativeResize="0"/>
          <p:nvPr/>
        </p:nvPicPr>
        <p:blipFill>
          <a:blip r:embed="rId4">
            <a:alphaModFix/>
          </a:blip>
          <a:stretch>
            <a:fillRect/>
          </a:stretch>
        </p:blipFill>
        <p:spPr>
          <a:xfrm>
            <a:off x="837013" y="908526"/>
            <a:ext cx="7469974" cy="2158175"/>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5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902" name="Google Shape;1902;p255"/>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Bucket Policy Example</a:t>
            </a:r>
            <a:endParaRPr b="1">
              <a:solidFill>
                <a:schemeClr val="dk1"/>
              </a:solidFill>
            </a:endParaRPr>
          </a:p>
        </p:txBody>
      </p:sp>
      <p:sp>
        <p:nvSpPr>
          <p:cNvPr id="1903" name="Google Shape;1903;p255"/>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Bucket Policy Examples</a:t>
            </a:r>
            <a:r>
              <a:rPr b="1" lang="en"/>
              <a:t> </a:t>
            </a:r>
            <a:endParaRPr b="1"/>
          </a:p>
        </p:txBody>
      </p:sp>
      <p:pic>
        <p:nvPicPr>
          <p:cNvPr id="1904" name="Google Shape;1904;p255"/>
          <p:cNvPicPr preferRelativeResize="0"/>
          <p:nvPr/>
        </p:nvPicPr>
        <p:blipFill>
          <a:blip r:embed="rId4">
            <a:alphaModFix/>
          </a:blip>
          <a:stretch>
            <a:fillRect/>
          </a:stretch>
        </p:blipFill>
        <p:spPr>
          <a:xfrm>
            <a:off x="1503013" y="1018350"/>
            <a:ext cx="6137975" cy="2826175"/>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25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910" name="Google Shape;1910;p256"/>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Object Versioning</a:t>
            </a:r>
            <a:endParaRPr b="1">
              <a:solidFill>
                <a:schemeClr val="dk1"/>
              </a:solidFill>
            </a:endParaRPr>
          </a:p>
        </p:txBody>
      </p:sp>
      <p:sp>
        <p:nvSpPr>
          <p:cNvPr id="1911" name="Google Shape;1911;p256"/>
          <p:cNvSpPr txBox="1"/>
          <p:nvPr/>
        </p:nvSpPr>
        <p:spPr>
          <a:xfrm>
            <a:off x="836800" y="908525"/>
            <a:ext cx="7662900" cy="3520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Allows for multiple versions of an object</a:t>
            </a:r>
            <a:endParaRPr sz="1200"/>
          </a:p>
          <a:p>
            <a:pPr indent="-304800" lvl="0" marL="457200" rtl="0" algn="l">
              <a:lnSpc>
                <a:spcPct val="115000"/>
              </a:lnSpc>
              <a:spcBef>
                <a:spcPts val="0"/>
              </a:spcBef>
              <a:spcAft>
                <a:spcPts val="0"/>
              </a:spcAft>
              <a:buSzPts val="1200"/>
              <a:buChar char="●"/>
            </a:pPr>
            <a:r>
              <a:rPr lang="en" sz="1200"/>
              <a:t>Protects against unintended overwrites and deletions</a:t>
            </a:r>
            <a:endParaRPr sz="1200"/>
          </a:p>
          <a:p>
            <a:pPr indent="-304800" lvl="0" marL="457200" rtl="0" algn="l">
              <a:lnSpc>
                <a:spcPct val="115000"/>
              </a:lnSpc>
              <a:spcBef>
                <a:spcPts val="0"/>
              </a:spcBef>
              <a:spcAft>
                <a:spcPts val="0"/>
              </a:spcAft>
              <a:buSzPts val="1200"/>
              <a:buChar char="●"/>
            </a:pPr>
            <a:r>
              <a:rPr lang="en" sz="1200"/>
              <a:t>Automatically archives objects</a:t>
            </a:r>
            <a:endParaRPr sz="1200"/>
          </a:p>
          <a:p>
            <a:pPr indent="-304800" lvl="0" marL="457200" rtl="0" algn="l">
              <a:lnSpc>
                <a:spcPct val="115000"/>
              </a:lnSpc>
              <a:spcBef>
                <a:spcPts val="0"/>
              </a:spcBef>
              <a:spcAft>
                <a:spcPts val="0"/>
              </a:spcAft>
              <a:buSzPts val="1200"/>
              <a:buChar char="●"/>
            </a:pPr>
            <a:r>
              <a:rPr lang="en" sz="1200"/>
              <a:t>Versioning is at the bucket level</a:t>
            </a:r>
            <a:endParaRPr sz="1200"/>
          </a:p>
          <a:p>
            <a:pPr indent="-304800" lvl="0" marL="457200" rtl="0" algn="l">
              <a:lnSpc>
                <a:spcPct val="115000"/>
              </a:lnSpc>
              <a:spcBef>
                <a:spcPts val="0"/>
              </a:spcBef>
              <a:spcAft>
                <a:spcPts val="0"/>
              </a:spcAft>
              <a:buSzPts val="1200"/>
              <a:buChar char="●"/>
            </a:pPr>
            <a:r>
              <a:rPr lang="en" sz="1200"/>
              <a:t>Configured via the Console or SDKs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b="1" lang="en" sz="1200">
                <a:solidFill>
                  <a:srgbClr val="FF9900"/>
                </a:solidFill>
              </a:rPr>
              <a:t>Enabling Versioning</a:t>
            </a:r>
            <a:endParaRPr b="1" sz="1200">
              <a:solidFill>
                <a:srgbClr val="FF9900"/>
              </a:solidFill>
            </a:endParaRPr>
          </a:p>
          <a:p>
            <a:pPr indent="-304800" lvl="0" marL="457200" rtl="0" algn="l">
              <a:lnSpc>
                <a:spcPct val="115000"/>
              </a:lnSpc>
              <a:spcBef>
                <a:spcPts val="0"/>
              </a:spcBef>
              <a:spcAft>
                <a:spcPts val="0"/>
              </a:spcAft>
              <a:buSzPts val="1200"/>
              <a:buChar char="●"/>
            </a:pPr>
            <a:r>
              <a:rPr lang="en" sz="1200"/>
              <a:t>Existing objects are unchanged</a:t>
            </a:r>
            <a:endParaRPr sz="1200"/>
          </a:p>
          <a:p>
            <a:pPr indent="-304800" lvl="0" marL="457200" rtl="0" algn="l">
              <a:lnSpc>
                <a:spcPct val="115000"/>
              </a:lnSpc>
              <a:spcBef>
                <a:spcPts val="0"/>
              </a:spcBef>
              <a:spcAft>
                <a:spcPts val="0"/>
              </a:spcAft>
              <a:buSzPts val="1200"/>
              <a:buChar char="●"/>
            </a:pPr>
            <a:r>
              <a:rPr lang="en" sz="1200"/>
              <a:t>Added objects are given unique version IDs</a:t>
            </a:r>
            <a:endParaRPr sz="1200"/>
          </a:p>
          <a:p>
            <a:pPr indent="-304800" lvl="0" marL="457200" rtl="0" algn="l">
              <a:lnSpc>
                <a:spcPct val="115000"/>
              </a:lnSpc>
              <a:spcBef>
                <a:spcPts val="0"/>
              </a:spcBef>
              <a:spcAft>
                <a:spcPts val="0"/>
              </a:spcAft>
              <a:buSzPts val="1200"/>
              <a:buChar char="●"/>
            </a:pPr>
            <a:r>
              <a:rPr lang="en" sz="1200"/>
              <a:t>Automatically generated by S3</a:t>
            </a:r>
            <a:endParaRPr sz="1200"/>
          </a:p>
          <a:p>
            <a:pPr indent="0" lvl="0" marL="0" rtl="0" algn="l">
              <a:lnSpc>
                <a:spcPct val="115000"/>
              </a:lnSpc>
              <a:spcBef>
                <a:spcPts val="0"/>
              </a:spcBef>
              <a:spcAft>
                <a:spcPts val="0"/>
              </a:spcAft>
              <a:buNone/>
            </a:pPr>
            <a:r>
              <a:rPr b="1" lang="en" sz="1200">
                <a:solidFill>
                  <a:srgbClr val="FF9900"/>
                </a:solidFill>
              </a:rPr>
              <a:t>Disabling Versioning</a:t>
            </a:r>
            <a:endParaRPr b="1" sz="1200">
              <a:solidFill>
                <a:srgbClr val="FF9900"/>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Once version-enabled, a bucket cannot go back to being in an unversioned state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rgbClr val="FF00FF"/>
                </a:solidFill>
              </a:rPr>
              <a:t>You can suspend versioning</a:t>
            </a:r>
            <a:endParaRPr sz="1200">
              <a:solidFill>
                <a:srgbClr val="FF00FF"/>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Future objects are given a version ID of null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Already versioned objects do not change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To permanently delete a version, specify an ID</a:t>
            </a:r>
            <a:endParaRPr sz="1200"/>
          </a:p>
        </p:txBody>
      </p:sp>
      <p:sp>
        <p:nvSpPr>
          <p:cNvPr id="1912" name="Google Shape;1912;p256"/>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Object Versioning</a:t>
            </a:r>
            <a:r>
              <a:rPr b="1" lang="en"/>
              <a:t> </a:t>
            </a:r>
            <a:endParaRPr b="1"/>
          </a:p>
        </p:txBody>
      </p:sp>
      <p:pic>
        <p:nvPicPr>
          <p:cNvPr id="1913" name="Google Shape;1913;p256"/>
          <p:cNvPicPr preferRelativeResize="0"/>
          <p:nvPr/>
        </p:nvPicPr>
        <p:blipFill>
          <a:blip r:embed="rId4">
            <a:alphaModFix/>
          </a:blip>
          <a:stretch>
            <a:fillRect/>
          </a:stretch>
        </p:blipFill>
        <p:spPr>
          <a:xfrm>
            <a:off x="5398300" y="1802600"/>
            <a:ext cx="3286125" cy="2581275"/>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7" name="Shape 1917"/>
        <p:cNvGrpSpPr/>
        <p:nvPr/>
      </p:nvGrpSpPr>
      <p:grpSpPr>
        <a:xfrm>
          <a:off x="0" y="0"/>
          <a:ext cx="0" cy="0"/>
          <a:chOff x="0" y="0"/>
          <a:chExt cx="0" cy="0"/>
        </a:xfrm>
      </p:grpSpPr>
      <p:sp>
        <p:nvSpPr>
          <p:cNvPr id="1918" name="Google Shape;1918;p25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919" name="Google Shape;1919;p257"/>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Object Versioning</a:t>
            </a:r>
            <a:endParaRPr b="1">
              <a:solidFill>
                <a:schemeClr val="dk1"/>
              </a:solidFill>
            </a:endParaRPr>
          </a:p>
        </p:txBody>
      </p:sp>
      <p:sp>
        <p:nvSpPr>
          <p:cNvPr id="1920" name="Google Shape;1920;p257"/>
          <p:cNvSpPr txBox="1"/>
          <p:nvPr/>
        </p:nvSpPr>
        <p:spPr>
          <a:xfrm>
            <a:off x="836800" y="908525"/>
            <a:ext cx="7662900" cy="1194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All versions remain in the bucket but S3 inserts a delete marker</a:t>
            </a:r>
            <a:endParaRPr sz="1200"/>
          </a:p>
          <a:p>
            <a:pPr indent="-304800" lvl="0" marL="457200" rtl="0" algn="l">
              <a:lnSpc>
                <a:spcPct val="115000"/>
              </a:lnSpc>
              <a:spcBef>
                <a:spcPts val="0"/>
              </a:spcBef>
              <a:spcAft>
                <a:spcPts val="0"/>
              </a:spcAft>
              <a:buSzPts val="1200"/>
              <a:buChar char="●"/>
            </a:pPr>
            <a:r>
              <a:rPr lang="en" sz="1200"/>
              <a:t>The delete marker becomes the current version</a:t>
            </a:r>
            <a:endParaRPr sz="1200"/>
          </a:p>
          <a:p>
            <a:pPr indent="-304800" lvl="0" marL="457200" rtl="0" algn="l">
              <a:lnSpc>
                <a:spcPct val="115000"/>
              </a:lnSpc>
              <a:spcBef>
                <a:spcPts val="0"/>
              </a:spcBef>
              <a:spcAft>
                <a:spcPts val="0"/>
              </a:spcAft>
              <a:buSzPts val="1200"/>
              <a:buChar char="●"/>
            </a:pPr>
            <a:r>
              <a:rPr lang="en" sz="1200"/>
              <a:t>By default, GET requests retrieve the latest version</a:t>
            </a:r>
            <a:endParaRPr sz="1200"/>
          </a:p>
          <a:p>
            <a:pPr indent="-304800" lvl="1" marL="914400" rtl="0" algn="l">
              <a:lnSpc>
                <a:spcPct val="115000"/>
              </a:lnSpc>
              <a:spcBef>
                <a:spcPts val="0"/>
              </a:spcBef>
              <a:spcAft>
                <a:spcPts val="0"/>
              </a:spcAft>
              <a:buSzPts val="1200"/>
              <a:buChar char="○"/>
            </a:pPr>
            <a:r>
              <a:rPr lang="en" sz="1200"/>
              <a:t>If the current version has a </a:t>
            </a:r>
            <a:r>
              <a:rPr b="1" lang="en" sz="1200">
                <a:solidFill>
                  <a:srgbClr val="FF9900"/>
                </a:solidFill>
              </a:rPr>
              <a:t>delete marker</a:t>
            </a:r>
            <a:r>
              <a:rPr lang="en" sz="1200"/>
              <a:t>, it returns a 404 Not Found error</a:t>
            </a:r>
            <a:endParaRPr sz="1200"/>
          </a:p>
          <a:p>
            <a:pPr indent="-304800" lvl="1" marL="914400" rtl="0" algn="l">
              <a:lnSpc>
                <a:spcPct val="115000"/>
              </a:lnSpc>
              <a:spcBef>
                <a:spcPts val="0"/>
              </a:spcBef>
              <a:spcAft>
                <a:spcPts val="0"/>
              </a:spcAft>
              <a:buSzPts val="1200"/>
              <a:buChar char="○"/>
            </a:pPr>
            <a:r>
              <a:rPr lang="en" sz="1200"/>
              <a:t>You can get previous versions, however, by specifying an ID</a:t>
            </a:r>
            <a:endParaRPr sz="1200"/>
          </a:p>
        </p:txBody>
      </p:sp>
      <p:sp>
        <p:nvSpPr>
          <p:cNvPr id="1921" name="Google Shape;1921;p257"/>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Object Versioning</a:t>
            </a:r>
            <a:r>
              <a:rPr b="1" lang="en"/>
              <a:t> </a:t>
            </a:r>
            <a:endParaRPr b="1"/>
          </a:p>
        </p:txBody>
      </p:sp>
      <p:pic>
        <p:nvPicPr>
          <p:cNvPr id="1922" name="Google Shape;1922;p257"/>
          <p:cNvPicPr preferRelativeResize="0"/>
          <p:nvPr/>
        </p:nvPicPr>
        <p:blipFill>
          <a:blip r:embed="rId4">
            <a:alphaModFix/>
          </a:blip>
          <a:stretch>
            <a:fillRect/>
          </a:stretch>
        </p:blipFill>
        <p:spPr>
          <a:xfrm>
            <a:off x="215500" y="2102975"/>
            <a:ext cx="8713001" cy="2396075"/>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25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928" name="Google Shape;1928;p258"/>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Object Versioning</a:t>
            </a:r>
            <a:endParaRPr b="1">
              <a:solidFill>
                <a:schemeClr val="dk1"/>
              </a:solidFill>
            </a:endParaRPr>
          </a:p>
        </p:txBody>
      </p:sp>
      <p:sp>
        <p:nvSpPr>
          <p:cNvPr id="1929" name="Google Shape;1929;p258"/>
          <p:cNvSpPr txBox="1"/>
          <p:nvPr/>
        </p:nvSpPr>
        <p:spPr>
          <a:xfrm>
            <a:off x="836800" y="908525"/>
            <a:ext cx="7662900" cy="1513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rgbClr val="000000"/>
              </a:buClr>
              <a:buSzPts val="1200"/>
              <a:buFont typeface="Arial"/>
              <a:buChar char="●"/>
            </a:pPr>
            <a:r>
              <a:rPr lang="en" sz="1200">
                <a:solidFill>
                  <a:schemeClr val="dk1"/>
                </a:solidFill>
              </a:rPr>
              <a:t>To </a:t>
            </a:r>
            <a:r>
              <a:rPr b="1" lang="en" sz="1200">
                <a:solidFill>
                  <a:srgbClr val="FF9900"/>
                </a:solidFill>
              </a:rPr>
              <a:t>permanently delete </a:t>
            </a:r>
            <a:r>
              <a:rPr lang="en" sz="1200">
                <a:solidFill>
                  <a:schemeClr val="dk1"/>
                </a:solidFill>
              </a:rPr>
              <a:t>a version, specify an ID</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t>Any earlier version can be restored</a:t>
            </a:r>
            <a:endParaRPr sz="1200"/>
          </a:p>
          <a:p>
            <a:pPr indent="-304800" lvl="1" marL="914400" rtl="0" algn="l">
              <a:lnSpc>
                <a:spcPct val="115000"/>
              </a:lnSpc>
              <a:spcBef>
                <a:spcPts val="0"/>
              </a:spcBef>
              <a:spcAft>
                <a:spcPts val="0"/>
              </a:spcAft>
              <a:buClr>
                <a:schemeClr val="dk1"/>
              </a:buClr>
              <a:buSzPts val="1200"/>
              <a:buChar char="○"/>
            </a:pPr>
            <a:r>
              <a:rPr lang="en" sz="1200"/>
              <a:t>Copying a previous version into the same bucket will restore it as the current version</a:t>
            </a:r>
            <a:endParaRPr sz="1200"/>
          </a:p>
          <a:p>
            <a:pPr indent="-304800" lvl="1" marL="914400" rtl="0" algn="l">
              <a:lnSpc>
                <a:spcPct val="115000"/>
              </a:lnSpc>
              <a:spcBef>
                <a:spcPts val="0"/>
              </a:spcBef>
              <a:spcAft>
                <a:spcPts val="0"/>
              </a:spcAft>
              <a:buClr>
                <a:schemeClr val="dk1"/>
              </a:buClr>
              <a:buSzPts val="1200"/>
              <a:buChar char="○"/>
            </a:pPr>
            <a:r>
              <a:rPr lang="en" sz="1200"/>
              <a:t>Permanently delete the current version (by specifying its ID)</a:t>
            </a:r>
            <a:endParaRPr sz="1200"/>
          </a:p>
          <a:p>
            <a:pPr indent="-304800" lvl="0" marL="457200" rtl="0" algn="l">
              <a:lnSpc>
                <a:spcPct val="115000"/>
              </a:lnSpc>
              <a:spcBef>
                <a:spcPts val="0"/>
              </a:spcBef>
              <a:spcAft>
                <a:spcPts val="0"/>
              </a:spcAft>
              <a:buClr>
                <a:schemeClr val="dk1"/>
              </a:buClr>
              <a:buSzPts val="1200"/>
              <a:buChar char="●"/>
            </a:pPr>
            <a:r>
              <a:rPr lang="en" sz="1200"/>
              <a:t>Copying an earlier version GETs the version and PUTs it in the bucket, giving it a new ID</a:t>
            </a:r>
            <a:endParaRPr sz="1200"/>
          </a:p>
          <a:p>
            <a:pPr indent="-304800" lvl="1" marL="914400" rtl="0" algn="l">
              <a:lnSpc>
                <a:spcPct val="115000"/>
              </a:lnSpc>
              <a:spcBef>
                <a:spcPts val="0"/>
              </a:spcBef>
              <a:spcAft>
                <a:spcPts val="0"/>
              </a:spcAft>
              <a:buClr>
                <a:schemeClr val="dk1"/>
              </a:buClr>
              <a:buSzPts val="1200"/>
              <a:buChar char="○"/>
            </a:pPr>
            <a:r>
              <a:rPr lang="en" sz="1200"/>
              <a:t>That new ID is the used as the current version</a:t>
            </a:r>
            <a:endParaRPr sz="1200">
              <a:solidFill>
                <a:schemeClr val="dk1"/>
              </a:solidFill>
            </a:endParaRPr>
          </a:p>
        </p:txBody>
      </p:sp>
      <p:sp>
        <p:nvSpPr>
          <p:cNvPr id="1930" name="Google Shape;1930;p258"/>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Object Versioning</a:t>
            </a:r>
            <a:r>
              <a:rPr b="1" lang="en"/>
              <a:t> </a:t>
            </a:r>
            <a:endParaRPr b="1"/>
          </a:p>
        </p:txBody>
      </p:sp>
      <p:pic>
        <p:nvPicPr>
          <p:cNvPr id="1931" name="Google Shape;1931;p258"/>
          <p:cNvPicPr preferRelativeResize="0"/>
          <p:nvPr/>
        </p:nvPicPr>
        <p:blipFill>
          <a:blip r:embed="rId4">
            <a:alphaModFix/>
          </a:blip>
          <a:stretch>
            <a:fillRect/>
          </a:stretch>
        </p:blipFill>
        <p:spPr>
          <a:xfrm>
            <a:off x="1113200" y="2349150"/>
            <a:ext cx="2659900" cy="2003839"/>
          </a:xfrm>
          <a:prstGeom prst="rect">
            <a:avLst/>
          </a:prstGeom>
          <a:noFill/>
          <a:ln>
            <a:noFill/>
          </a:ln>
        </p:spPr>
      </p:pic>
      <p:pic>
        <p:nvPicPr>
          <p:cNvPr id="1932" name="Google Shape;1932;p258"/>
          <p:cNvPicPr preferRelativeResize="0"/>
          <p:nvPr/>
        </p:nvPicPr>
        <p:blipFill>
          <a:blip r:embed="rId5">
            <a:alphaModFix/>
          </a:blip>
          <a:stretch>
            <a:fillRect/>
          </a:stretch>
        </p:blipFill>
        <p:spPr>
          <a:xfrm>
            <a:off x="4535100" y="2252675"/>
            <a:ext cx="3838575" cy="236220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sp>
        <p:nvSpPr>
          <p:cNvPr id="1937" name="Google Shape;1937;p25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1938" name="Google Shape;1938;p259"/>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S3 -  Object Versioning</a:t>
            </a:r>
            <a:endParaRPr b="1">
              <a:solidFill>
                <a:schemeClr val="dk1"/>
              </a:solidFill>
            </a:endParaRPr>
          </a:p>
        </p:txBody>
      </p:sp>
      <p:sp>
        <p:nvSpPr>
          <p:cNvPr id="1939" name="Google Shape;1939;p259"/>
          <p:cNvSpPr txBox="1"/>
          <p:nvPr/>
        </p:nvSpPr>
        <p:spPr>
          <a:xfrm>
            <a:off x="836800" y="908525"/>
            <a:ext cx="7662900" cy="118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Lifecycle Management can dictate what happens to versions after a certain amount of time</a:t>
            </a:r>
            <a:endParaRPr sz="1200"/>
          </a:p>
          <a:p>
            <a:pPr indent="-304800" lvl="1" marL="914400" rtl="0" algn="l">
              <a:lnSpc>
                <a:spcPct val="115000"/>
              </a:lnSpc>
              <a:spcBef>
                <a:spcPts val="0"/>
              </a:spcBef>
              <a:spcAft>
                <a:spcPts val="0"/>
              </a:spcAft>
              <a:buSzPts val="1200"/>
              <a:buChar char="○"/>
            </a:pPr>
            <a:r>
              <a:rPr lang="en" sz="1200"/>
              <a:t>Example: Send noncurrent versions to Amazon Glacier after 30 days</a:t>
            </a:r>
            <a:endParaRPr sz="1200"/>
          </a:p>
          <a:p>
            <a:pPr indent="-304800" lvl="1" marL="914400" rtl="0" algn="l">
              <a:lnSpc>
                <a:spcPct val="115000"/>
              </a:lnSpc>
              <a:spcBef>
                <a:spcPts val="0"/>
              </a:spcBef>
              <a:spcAft>
                <a:spcPts val="0"/>
              </a:spcAft>
              <a:buSzPts val="1200"/>
              <a:buChar char="○"/>
            </a:pPr>
            <a:r>
              <a:rPr lang="en" sz="1200"/>
              <a:t>Example: Permanently delete objects 180 days after they become noncurrent</a:t>
            </a:r>
            <a:endParaRPr sz="1200"/>
          </a:p>
          <a:p>
            <a:pPr indent="-304800" lvl="0" marL="457200" rtl="0" algn="l">
              <a:lnSpc>
                <a:spcPct val="115000"/>
              </a:lnSpc>
              <a:spcBef>
                <a:spcPts val="0"/>
              </a:spcBef>
              <a:spcAft>
                <a:spcPts val="0"/>
              </a:spcAft>
              <a:buSzPts val="1200"/>
              <a:buChar char="●"/>
            </a:pPr>
            <a:r>
              <a:rPr lang="en" sz="1200"/>
              <a:t>Can have separate policies for </a:t>
            </a:r>
            <a:r>
              <a:rPr b="1" lang="en" sz="1200">
                <a:solidFill>
                  <a:srgbClr val="FF9900"/>
                </a:solidFill>
              </a:rPr>
              <a:t>current </a:t>
            </a:r>
            <a:r>
              <a:rPr lang="en" sz="1200"/>
              <a:t>and </a:t>
            </a:r>
            <a:r>
              <a:rPr b="1" lang="en" sz="1200">
                <a:solidFill>
                  <a:srgbClr val="FF9900"/>
                </a:solidFill>
              </a:rPr>
              <a:t>noncurrent versions</a:t>
            </a:r>
            <a:endParaRPr b="1" sz="1200">
              <a:solidFill>
                <a:srgbClr val="FF9900"/>
              </a:solidFill>
            </a:endParaRPr>
          </a:p>
        </p:txBody>
      </p:sp>
      <p:sp>
        <p:nvSpPr>
          <p:cNvPr id="1940" name="Google Shape;1940;p259"/>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Object Versioning</a:t>
            </a:r>
            <a:r>
              <a:rPr b="1" lang="en"/>
              <a:t> </a:t>
            </a:r>
            <a:endParaRPr b="1"/>
          </a:p>
        </p:txBody>
      </p:sp>
      <p:pic>
        <p:nvPicPr>
          <p:cNvPr id="1941" name="Google Shape;1941;p259"/>
          <p:cNvPicPr preferRelativeResize="0"/>
          <p:nvPr/>
        </p:nvPicPr>
        <p:blipFill>
          <a:blip r:embed="rId4">
            <a:alphaModFix/>
          </a:blip>
          <a:stretch>
            <a:fillRect/>
          </a:stretch>
        </p:blipFill>
        <p:spPr>
          <a:xfrm>
            <a:off x="799938" y="2350300"/>
            <a:ext cx="7544126" cy="175497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pic>
        <p:nvPicPr>
          <p:cNvPr id="1946" name="Google Shape;1946;p260"/>
          <p:cNvPicPr preferRelativeResize="0"/>
          <p:nvPr/>
        </p:nvPicPr>
        <p:blipFill>
          <a:blip r:embed="rId3">
            <a:alphaModFix/>
          </a:blip>
          <a:stretch>
            <a:fillRect/>
          </a:stretch>
        </p:blipFill>
        <p:spPr>
          <a:xfrm>
            <a:off x="1171575" y="3439800"/>
            <a:ext cx="6800850" cy="1447800"/>
          </a:xfrm>
          <a:prstGeom prst="rect">
            <a:avLst/>
          </a:prstGeom>
          <a:noFill/>
          <a:ln>
            <a:noFill/>
          </a:ln>
        </p:spPr>
      </p:pic>
      <p:pic>
        <p:nvPicPr>
          <p:cNvPr id="1947" name="Google Shape;1947;p260"/>
          <p:cNvPicPr preferRelativeResize="0"/>
          <p:nvPr/>
        </p:nvPicPr>
        <p:blipFill>
          <a:blip r:embed="rId4">
            <a:alphaModFix/>
          </a:blip>
          <a:stretch>
            <a:fillRect/>
          </a:stretch>
        </p:blipFill>
        <p:spPr>
          <a:xfrm>
            <a:off x="1171575" y="1455025"/>
            <a:ext cx="6800850" cy="1514475"/>
          </a:xfrm>
          <a:prstGeom prst="rect">
            <a:avLst/>
          </a:prstGeom>
          <a:noFill/>
          <a:ln>
            <a:noFill/>
          </a:ln>
        </p:spPr>
      </p:pic>
      <p:sp>
        <p:nvSpPr>
          <p:cNvPr id="1948" name="Google Shape;1948;p260"/>
          <p:cNvSpPr txBox="1"/>
          <p:nvPr/>
        </p:nvSpPr>
        <p:spPr>
          <a:xfrm>
            <a:off x="836800" y="908525"/>
            <a:ext cx="7536900" cy="784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FF9900"/>
              </a:buClr>
              <a:buSzPts val="1200"/>
              <a:buChar char="●"/>
            </a:pPr>
            <a:r>
              <a:rPr b="1" lang="en" sz="1200">
                <a:solidFill>
                  <a:srgbClr val="FF9900"/>
                </a:solidFill>
              </a:rPr>
              <a:t>Protecting data in-transit</a:t>
            </a:r>
            <a:endParaRPr b="1" sz="1200">
              <a:solidFill>
                <a:srgbClr val="FF9900"/>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Using	SSL or client-side encryption</a:t>
            </a:r>
            <a:endParaRPr b="1" sz="1200">
              <a:solidFill>
                <a:schemeClr val="dk1"/>
              </a:solidFill>
            </a:endParaRPr>
          </a:p>
        </p:txBody>
      </p:sp>
      <p:sp>
        <p:nvSpPr>
          <p:cNvPr id="1949" name="Google Shape;1949;p26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S3 - Protecting data using encryption</a:t>
            </a:r>
            <a:endParaRPr b="1"/>
          </a:p>
        </p:txBody>
      </p:sp>
      <p:sp>
        <p:nvSpPr>
          <p:cNvPr id="1950" name="Google Shape;1950;p260"/>
          <p:cNvSpPr txBox="1"/>
          <p:nvPr/>
        </p:nvSpPr>
        <p:spPr>
          <a:xfrm>
            <a:off x="836800" y="2893300"/>
            <a:ext cx="7536900" cy="784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Protecting data at rest</a:t>
            </a:r>
            <a:endParaRPr b="1" sz="1200">
              <a:solidFill>
                <a:srgbClr val="FF9900"/>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Request Amazon S3 to encrypt objects</a:t>
            </a:r>
            <a:endParaRPr b="1" sz="1200">
              <a:solidFill>
                <a:schemeClr val="dk1"/>
              </a:solidFil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p261"/>
          <p:cNvSpPr txBox="1"/>
          <p:nvPr/>
        </p:nvSpPr>
        <p:spPr>
          <a:xfrm>
            <a:off x="836800" y="908525"/>
            <a:ext cx="7536900" cy="2681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Using an AWS KMS-managed customer master key (CMK)</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Client gets a unique encryption key for each object</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b="1" lang="en" sz="1200"/>
              <a:t>On upload:</a:t>
            </a:r>
            <a:endParaRPr b="1" sz="1200"/>
          </a:p>
          <a:p>
            <a:pPr indent="-304800" lvl="1" marL="914400" rtl="0" algn="l">
              <a:lnSpc>
                <a:spcPct val="115000"/>
              </a:lnSpc>
              <a:spcBef>
                <a:spcPts val="0"/>
              </a:spcBef>
              <a:spcAft>
                <a:spcPts val="0"/>
              </a:spcAft>
              <a:buSzPts val="1200"/>
              <a:buChar char="○"/>
            </a:pPr>
            <a:r>
              <a:rPr lang="en" sz="1200"/>
              <a:t>Client first sends a request to AWS KMS for a key</a:t>
            </a:r>
            <a:endParaRPr sz="1200"/>
          </a:p>
          <a:p>
            <a:pPr indent="-304800" lvl="1" marL="914400" rtl="0" algn="l">
              <a:lnSpc>
                <a:spcPct val="115000"/>
              </a:lnSpc>
              <a:spcBef>
                <a:spcPts val="0"/>
              </a:spcBef>
              <a:spcAft>
                <a:spcPts val="0"/>
              </a:spcAft>
              <a:buSzPts val="1200"/>
              <a:buChar char="○"/>
            </a:pPr>
            <a:r>
              <a:rPr lang="en" sz="1200"/>
              <a:t>AWS KMS returns an encryption key (plain text used to encrypt object data, and a cipher blob to upload to S3 as object metadata)</a:t>
            </a:r>
            <a:endParaRPr sz="1200"/>
          </a:p>
          <a:p>
            <a:pPr indent="-304800" lvl="0" marL="457200" rtl="0" algn="l">
              <a:lnSpc>
                <a:spcPct val="115000"/>
              </a:lnSpc>
              <a:spcBef>
                <a:spcPts val="0"/>
              </a:spcBef>
              <a:spcAft>
                <a:spcPts val="0"/>
              </a:spcAft>
              <a:buSzPts val="1200"/>
              <a:buChar char="●"/>
            </a:pPr>
            <a:r>
              <a:rPr b="1" lang="en" sz="1200"/>
              <a:t>On download:</a:t>
            </a:r>
            <a:endParaRPr b="1" sz="1200"/>
          </a:p>
          <a:p>
            <a:pPr indent="-304800" lvl="1" marL="914400" rtl="0" algn="l">
              <a:lnSpc>
                <a:spcPct val="115000"/>
              </a:lnSpc>
              <a:spcBef>
                <a:spcPts val="0"/>
              </a:spcBef>
              <a:spcAft>
                <a:spcPts val="0"/>
              </a:spcAft>
              <a:buSzPts val="1200"/>
              <a:buChar char="○"/>
            </a:pPr>
            <a:r>
              <a:rPr lang="en" sz="1200"/>
              <a:t>Client downloads the encrypted object from S3 with the cipher blob stored in metadata</a:t>
            </a:r>
            <a:endParaRPr sz="1200"/>
          </a:p>
          <a:p>
            <a:pPr indent="-304800" lvl="1" marL="914400" rtl="0" algn="l">
              <a:lnSpc>
                <a:spcPct val="115000"/>
              </a:lnSpc>
              <a:spcBef>
                <a:spcPts val="0"/>
              </a:spcBef>
              <a:spcAft>
                <a:spcPts val="0"/>
              </a:spcAft>
              <a:buSzPts val="1200"/>
              <a:buChar char="○"/>
            </a:pPr>
            <a:r>
              <a:rPr lang="en" sz="1200"/>
              <a:t>The client then sends that cipher blob to AWS KMS to get the plain text</a:t>
            </a:r>
            <a:endParaRPr sz="1200"/>
          </a:p>
          <a:p>
            <a:pPr indent="-304800" lvl="1" marL="914400" rtl="0" algn="l">
              <a:lnSpc>
                <a:spcPct val="115000"/>
              </a:lnSpc>
              <a:spcBef>
                <a:spcPts val="0"/>
              </a:spcBef>
              <a:spcAft>
                <a:spcPts val="0"/>
              </a:spcAft>
              <a:buSzPts val="1200"/>
              <a:buChar char="○"/>
            </a:pPr>
            <a:r>
              <a:rPr lang="en" sz="1200"/>
              <a:t>Plain text is used to decrypt the object</a:t>
            </a:r>
            <a:endParaRPr b="1" sz="1200"/>
          </a:p>
        </p:txBody>
      </p:sp>
      <p:sp>
        <p:nvSpPr>
          <p:cNvPr id="1956" name="Google Shape;1956;p26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S3 - Protecting data in-transit</a:t>
            </a:r>
            <a:endParaRPr b="1"/>
          </a:p>
        </p:txBody>
      </p:sp>
      <p:sp>
        <p:nvSpPr>
          <p:cNvPr id="1957" name="Google Shape;1957;p261"/>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Protecting Data Using Client-Side Encryption</a:t>
            </a:r>
            <a:r>
              <a:rPr b="1" lang="en"/>
              <a:t>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7"/>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51" name="Google Shape;251;p3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Reverse Proxy &amp; Load Balancer</a:t>
            </a:r>
            <a:endParaRPr b="1"/>
          </a:p>
        </p:txBody>
      </p:sp>
      <p:pic>
        <p:nvPicPr>
          <p:cNvPr id="252" name="Google Shape;252;p37"/>
          <p:cNvPicPr preferRelativeResize="0"/>
          <p:nvPr/>
        </p:nvPicPr>
        <p:blipFill>
          <a:blip r:embed="rId4">
            <a:alphaModFix/>
          </a:blip>
          <a:stretch>
            <a:fillRect/>
          </a:stretch>
        </p:blipFill>
        <p:spPr>
          <a:xfrm>
            <a:off x="782374" y="1592512"/>
            <a:ext cx="3364900" cy="1958475"/>
          </a:xfrm>
          <a:prstGeom prst="rect">
            <a:avLst/>
          </a:prstGeom>
          <a:noFill/>
          <a:ln>
            <a:noFill/>
          </a:ln>
        </p:spPr>
      </p:pic>
      <p:pic>
        <p:nvPicPr>
          <p:cNvPr id="253" name="Google Shape;253;p37"/>
          <p:cNvPicPr preferRelativeResize="0"/>
          <p:nvPr/>
        </p:nvPicPr>
        <p:blipFill>
          <a:blip r:embed="rId5">
            <a:alphaModFix/>
          </a:blip>
          <a:stretch>
            <a:fillRect/>
          </a:stretch>
        </p:blipFill>
        <p:spPr>
          <a:xfrm>
            <a:off x="5037375" y="1083087"/>
            <a:ext cx="3162825" cy="2977325"/>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262"/>
          <p:cNvSpPr txBox="1"/>
          <p:nvPr/>
        </p:nvSpPr>
        <p:spPr>
          <a:xfrm>
            <a:off x="836800" y="908525"/>
            <a:ext cx="7536900" cy="3152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Using a client-side master key</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Master keys and unencrypted data are never sent to AWS</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b="1" lang="en" sz="1200"/>
              <a:t>On upload:</a:t>
            </a:r>
            <a:endParaRPr b="1" sz="1200"/>
          </a:p>
          <a:p>
            <a:pPr indent="-304800" lvl="1" marL="914400" rtl="0" algn="l">
              <a:lnSpc>
                <a:spcPct val="115000"/>
              </a:lnSpc>
              <a:spcBef>
                <a:spcPts val="0"/>
              </a:spcBef>
              <a:spcAft>
                <a:spcPts val="0"/>
              </a:spcAft>
              <a:buSzPts val="1200"/>
              <a:buChar char="○"/>
            </a:pPr>
            <a:r>
              <a:rPr lang="en" sz="1200"/>
              <a:t>Client provides a master key to the Amazon S3 encryption client</a:t>
            </a:r>
            <a:endParaRPr sz="1200"/>
          </a:p>
          <a:p>
            <a:pPr indent="-304800" lvl="1" marL="914400" rtl="0" algn="l">
              <a:lnSpc>
                <a:spcPct val="115000"/>
              </a:lnSpc>
              <a:spcBef>
                <a:spcPts val="0"/>
              </a:spcBef>
              <a:spcAft>
                <a:spcPts val="0"/>
              </a:spcAft>
              <a:buSzPts val="1200"/>
              <a:buChar char="○"/>
            </a:pPr>
            <a:r>
              <a:rPr lang="en" sz="1200"/>
              <a:t>The S3 client generates a random data key and encrypts it with your master key</a:t>
            </a:r>
            <a:endParaRPr sz="1200"/>
          </a:p>
          <a:p>
            <a:pPr indent="-304800" lvl="1" marL="914400" rtl="0" algn="l">
              <a:lnSpc>
                <a:spcPct val="115000"/>
              </a:lnSpc>
              <a:spcBef>
                <a:spcPts val="0"/>
              </a:spcBef>
              <a:spcAft>
                <a:spcPts val="0"/>
              </a:spcAft>
              <a:buSzPts val="1200"/>
              <a:buChar char="○"/>
            </a:pPr>
            <a:r>
              <a:rPr lang="en" sz="1200"/>
              <a:t>The S3 client encrypts your data using the data key, and uploads a material description as part of the object metadata (x-amz-meta-x-amz-key)</a:t>
            </a:r>
            <a:endParaRPr sz="1200"/>
          </a:p>
          <a:p>
            <a:pPr indent="-304800" lvl="0" marL="457200" rtl="0" algn="l">
              <a:lnSpc>
                <a:spcPct val="115000"/>
              </a:lnSpc>
              <a:spcBef>
                <a:spcPts val="0"/>
              </a:spcBef>
              <a:spcAft>
                <a:spcPts val="0"/>
              </a:spcAft>
              <a:buSzPts val="1200"/>
              <a:buChar char="●"/>
            </a:pPr>
            <a:r>
              <a:rPr b="1" lang="en" sz="1200"/>
              <a:t>On download:</a:t>
            </a:r>
            <a:endParaRPr b="1" sz="1200"/>
          </a:p>
          <a:p>
            <a:pPr indent="-304800" lvl="1" marL="914400" rtl="0" algn="l">
              <a:lnSpc>
                <a:spcPct val="115000"/>
              </a:lnSpc>
              <a:spcBef>
                <a:spcPts val="0"/>
              </a:spcBef>
              <a:spcAft>
                <a:spcPts val="0"/>
              </a:spcAft>
              <a:buSzPts val="1200"/>
              <a:buChar char="○"/>
            </a:pPr>
            <a:r>
              <a:rPr lang="en" sz="1200"/>
              <a:t>Client downloads encrypted object along with its metadata</a:t>
            </a:r>
            <a:endParaRPr sz="1200"/>
          </a:p>
          <a:p>
            <a:pPr indent="-304800" lvl="1" marL="914400" rtl="0" algn="l">
              <a:lnSpc>
                <a:spcPct val="115000"/>
              </a:lnSpc>
              <a:spcBef>
                <a:spcPts val="0"/>
              </a:spcBef>
              <a:spcAft>
                <a:spcPts val="0"/>
              </a:spcAft>
              <a:buSzPts val="1200"/>
              <a:buChar char="○"/>
            </a:pPr>
            <a:r>
              <a:rPr lang="en" sz="1200"/>
              <a:t>That metadata tells the client which master key to use to decrypt</a:t>
            </a:r>
            <a:endParaRPr sz="1200"/>
          </a:p>
          <a:p>
            <a:pPr indent="-304800" lvl="1" marL="914400" rtl="0" algn="l">
              <a:lnSpc>
                <a:spcPct val="115000"/>
              </a:lnSpc>
              <a:spcBef>
                <a:spcPts val="0"/>
              </a:spcBef>
              <a:spcAft>
                <a:spcPts val="0"/>
              </a:spcAft>
              <a:buSzPts val="1200"/>
              <a:buChar char="○"/>
            </a:pPr>
            <a:r>
              <a:rPr lang="en" sz="1200"/>
              <a:t>Using that master key, the client decrypts the data key</a:t>
            </a:r>
            <a:endParaRPr sz="1200"/>
          </a:p>
          <a:p>
            <a:pPr indent="-304800" lvl="1" marL="914400" rtl="0" algn="l">
              <a:lnSpc>
                <a:spcPct val="115000"/>
              </a:lnSpc>
              <a:spcBef>
                <a:spcPts val="0"/>
              </a:spcBef>
              <a:spcAft>
                <a:spcPts val="0"/>
              </a:spcAft>
              <a:buSzPts val="1200"/>
              <a:buChar char="○"/>
            </a:pPr>
            <a:r>
              <a:rPr lang="en" sz="1200"/>
              <a:t>The data key is used to decrypt the object</a:t>
            </a:r>
            <a:endParaRPr b="1" sz="1200"/>
          </a:p>
        </p:txBody>
      </p:sp>
      <p:sp>
        <p:nvSpPr>
          <p:cNvPr id="1963" name="Google Shape;1963;p26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S3 - Protecting data in-transit</a:t>
            </a:r>
            <a:endParaRPr b="1"/>
          </a:p>
        </p:txBody>
      </p:sp>
      <p:sp>
        <p:nvSpPr>
          <p:cNvPr id="1964" name="Google Shape;1964;p262"/>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Protecting Data Using Client-Side Encryption</a:t>
            </a:r>
            <a:r>
              <a:rPr b="1" lang="en"/>
              <a:t> </a:t>
            </a:r>
            <a:endParaRPr b="1"/>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263"/>
          <p:cNvSpPr txBox="1"/>
          <p:nvPr/>
        </p:nvSpPr>
        <p:spPr>
          <a:xfrm>
            <a:off x="836800" y="908525"/>
            <a:ext cx="7536900" cy="3152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t>Amazon S3-Managed Encryption (SSE-S3)</a:t>
            </a:r>
            <a:endParaRPr b="1" sz="1200"/>
          </a:p>
          <a:p>
            <a:pPr indent="-304800" lvl="1" marL="914400" rtl="0" algn="l">
              <a:lnSpc>
                <a:spcPct val="115000"/>
              </a:lnSpc>
              <a:spcBef>
                <a:spcPts val="0"/>
              </a:spcBef>
              <a:spcAft>
                <a:spcPts val="0"/>
              </a:spcAft>
              <a:buSzPts val="1200"/>
              <a:buChar char="○"/>
            </a:pPr>
            <a:r>
              <a:rPr lang="en" sz="1200"/>
              <a:t>Amazon S3 provides server side encryption before saving data to disk</a:t>
            </a:r>
            <a:endParaRPr sz="1200"/>
          </a:p>
          <a:p>
            <a:pPr indent="-304800" lvl="1" marL="914400" rtl="0" algn="l">
              <a:lnSpc>
                <a:spcPct val="115000"/>
              </a:lnSpc>
              <a:spcBef>
                <a:spcPts val="0"/>
              </a:spcBef>
              <a:spcAft>
                <a:spcPts val="0"/>
              </a:spcAft>
              <a:buSzPts val="1200"/>
              <a:buChar char="○"/>
            </a:pPr>
            <a:r>
              <a:rPr lang="en" sz="1200"/>
              <a:t>Add the x-amz-server-side-encryption request header to your upload request</a:t>
            </a:r>
            <a:endParaRPr sz="1200"/>
          </a:p>
          <a:p>
            <a:pPr indent="-304800" lvl="1" marL="914400" rtl="0" algn="l">
              <a:lnSpc>
                <a:spcPct val="115000"/>
              </a:lnSpc>
              <a:spcBef>
                <a:spcPts val="0"/>
              </a:spcBef>
              <a:spcAft>
                <a:spcPts val="0"/>
              </a:spcAft>
              <a:buSzPts val="1200"/>
              <a:buChar char="○"/>
            </a:pPr>
            <a:r>
              <a:rPr lang="en" sz="1200"/>
              <a:t>Uses AES-256 (Advanced Encryption Standard)</a:t>
            </a:r>
            <a:endParaRPr sz="1200"/>
          </a:p>
          <a:p>
            <a:pPr indent="-304800" lvl="1" marL="914400" rtl="0" algn="l">
              <a:lnSpc>
                <a:spcPct val="115000"/>
              </a:lnSpc>
              <a:spcBef>
                <a:spcPts val="0"/>
              </a:spcBef>
              <a:spcAft>
                <a:spcPts val="0"/>
              </a:spcAft>
              <a:buSzPts val="1200"/>
              <a:buChar char="○"/>
            </a:pPr>
            <a:r>
              <a:rPr lang="en" sz="1200"/>
              <a:t>Bucket policies can require all objects to use server-side encryption (SSE)</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b="1" lang="en" sz="1200"/>
              <a:t>KMS-Managed Encryption Keys (SSE-KMS)</a:t>
            </a:r>
            <a:endParaRPr b="1" sz="1200"/>
          </a:p>
          <a:p>
            <a:pPr indent="-304800" lvl="1" marL="914400" rtl="0" algn="l">
              <a:lnSpc>
                <a:spcPct val="115000"/>
              </a:lnSpc>
              <a:spcBef>
                <a:spcPts val="0"/>
              </a:spcBef>
              <a:spcAft>
                <a:spcPts val="0"/>
              </a:spcAft>
              <a:buSzPts val="1200"/>
              <a:buChar char="○"/>
            </a:pPr>
            <a:r>
              <a:rPr lang="en" sz="1200"/>
              <a:t>Uses customer master keys (CMKs)</a:t>
            </a:r>
            <a:endParaRPr sz="1200"/>
          </a:p>
          <a:p>
            <a:pPr indent="-304800" lvl="1" marL="914400" rtl="0" algn="l">
              <a:lnSpc>
                <a:spcPct val="115000"/>
              </a:lnSpc>
              <a:spcBef>
                <a:spcPts val="0"/>
              </a:spcBef>
              <a:spcAft>
                <a:spcPts val="0"/>
              </a:spcAft>
              <a:buSzPts val="1200"/>
              <a:buChar char="○"/>
            </a:pPr>
            <a:r>
              <a:rPr lang="en" sz="1200"/>
              <a:t>Gives you more flexibility in controlling keys</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b="1" lang="en" sz="1200"/>
              <a:t>Customer-Provided Encryption Keys (SSE-C)</a:t>
            </a:r>
            <a:endParaRPr b="1" sz="1200"/>
          </a:p>
          <a:p>
            <a:pPr indent="-304800" lvl="1" marL="914400" rtl="0" algn="l">
              <a:lnSpc>
                <a:spcPct val="115000"/>
              </a:lnSpc>
              <a:spcBef>
                <a:spcPts val="0"/>
              </a:spcBef>
              <a:spcAft>
                <a:spcPts val="0"/>
              </a:spcAft>
              <a:buSzPts val="1200"/>
              <a:buChar char="○"/>
            </a:pPr>
            <a:r>
              <a:rPr lang="en" sz="1200"/>
              <a:t>Gives you the option to generate your own keys outside of the AWS environment</a:t>
            </a:r>
            <a:endParaRPr sz="1200"/>
          </a:p>
          <a:p>
            <a:pPr indent="-304800" lvl="1" marL="914400" rtl="0" algn="l">
              <a:lnSpc>
                <a:spcPct val="115000"/>
              </a:lnSpc>
              <a:spcBef>
                <a:spcPts val="0"/>
              </a:spcBef>
              <a:spcAft>
                <a:spcPts val="0"/>
              </a:spcAft>
              <a:buSzPts val="1200"/>
              <a:buChar char="○"/>
            </a:pPr>
            <a:r>
              <a:rPr lang="en" sz="1200"/>
              <a:t>Amazon does not store your encryption key</a:t>
            </a:r>
            <a:endParaRPr sz="1200"/>
          </a:p>
        </p:txBody>
      </p:sp>
      <p:sp>
        <p:nvSpPr>
          <p:cNvPr id="1970" name="Google Shape;1970;p26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S3 - Protecting data at rest</a:t>
            </a:r>
            <a:endParaRPr b="1"/>
          </a:p>
        </p:txBody>
      </p:sp>
      <p:sp>
        <p:nvSpPr>
          <p:cNvPr id="1971" name="Google Shape;1971;p263"/>
          <p:cNvSpPr txBox="1"/>
          <p:nvPr/>
        </p:nvSpPr>
        <p:spPr>
          <a:xfrm>
            <a:off x="584900" y="4499050"/>
            <a:ext cx="55944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u="sng">
                <a:solidFill>
                  <a:schemeClr val="hlink"/>
                </a:solidFill>
                <a:hlinkClick r:id="rId3"/>
              </a:rPr>
              <a:t>Protecting Data Using Server-Side Encryption</a:t>
            </a:r>
            <a:r>
              <a:rPr b="1" lang="en"/>
              <a:t> </a:t>
            </a:r>
            <a:endParaRPr b="1"/>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26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S3 Storage Class</a:t>
            </a:r>
            <a:endParaRPr/>
          </a:p>
        </p:txBody>
      </p:sp>
      <p:sp>
        <p:nvSpPr>
          <p:cNvPr id="1977" name="Google Shape;1977;p264"/>
          <p:cNvSpPr txBox="1"/>
          <p:nvPr/>
        </p:nvSpPr>
        <p:spPr>
          <a:xfrm>
            <a:off x="836800" y="908525"/>
            <a:ext cx="7331100" cy="409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a:t>
            </a:r>
            <a:r>
              <a:rPr b="1" lang="en" sz="1200"/>
              <a:t>Standard</a:t>
            </a:r>
            <a:endParaRPr b="1" sz="1200"/>
          </a:p>
          <a:p>
            <a:pPr indent="457200" lvl="0" marL="0" rtl="0" algn="l">
              <a:lnSpc>
                <a:spcPct val="150000"/>
              </a:lnSpc>
              <a:spcBef>
                <a:spcPts val="0"/>
              </a:spcBef>
              <a:spcAft>
                <a:spcPts val="0"/>
              </a:spcAft>
              <a:buClr>
                <a:schemeClr val="dk1"/>
              </a:buClr>
              <a:buSzPts val="1100"/>
              <a:buFont typeface="Arial"/>
              <a:buNone/>
            </a:pPr>
            <a:r>
              <a:rPr lang="en" sz="1200"/>
              <a:t>Designed to provide high durability and high availability of objects over a given year</a:t>
            </a:r>
            <a:endParaRPr sz="1200"/>
          </a:p>
          <a:p>
            <a:pPr indent="457200" lvl="0" marL="0" rtl="0" algn="l">
              <a:lnSpc>
                <a:spcPct val="150000"/>
              </a:lnSpc>
              <a:spcBef>
                <a:spcPts val="0"/>
              </a:spcBef>
              <a:spcAft>
                <a:spcPts val="0"/>
              </a:spcAft>
              <a:buClr>
                <a:schemeClr val="dk1"/>
              </a:buClr>
              <a:buSzPts val="1100"/>
              <a:buFont typeface="Arial"/>
              <a:buNone/>
            </a:pPr>
            <a:r>
              <a:rPr lang="en" sz="1200"/>
              <a:t>Designed to sustain the concurrent loss of data in two facilities</a:t>
            </a:r>
            <a:endParaRPr sz="1200"/>
          </a:p>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a:t>
            </a:r>
            <a:r>
              <a:rPr b="1" lang="en" sz="1200"/>
              <a:t>Reduced Redundancy Storage (RRS)</a:t>
            </a:r>
            <a:endParaRPr b="1" sz="1200"/>
          </a:p>
          <a:p>
            <a:pPr indent="457200" lvl="0" marL="0" rtl="0" algn="l">
              <a:lnSpc>
                <a:spcPct val="150000"/>
              </a:lnSpc>
              <a:spcBef>
                <a:spcPts val="0"/>
              </a:spcBef>
              <a:spcAft>
                <a:spcPts val="0"/>
              </a:spcAft>
              <a:buClr>
                <a:schemeClr val="dk1"/>
              </a:buClr>
              <a:buSzPts val="1100"/>
              <a:buFont typeface="Arial"/>
              <a:buNone/>
            </a:pPr>
            <a:r>
              <a:rPr lang="en" sz="1200"/>
              <a:t>Reduces costs by storing data at lower levels of redundancy than the Standard Storage</a:t>
            </a:r>
            <a:endParaRPr sz="1200"/>
          </a:p>
          <a:p>
            <a:pPr indent="457200" lvl="0" marL="0" rtl="0" algn="l">
              <a:lnSpc>
                <a:spcPct val="150000"/>
              </a:lnSpc>
              <a:spcBef>
                <a:spcPts val="0"/>
              </a:spcBef>
              <a:spcAft>
                <a:spcPts val="0"/>
              </a:spcAft>
              <a:buClr>
                <a:schemeClr val="dk1"/>
              </a:buClr>
              <a:buSzPts val="1100"/>
              <a:buFont typeface="Arial"/>
              <a:buNone/>
            </a:pPr>
            <a:r>
              <a:rPr lang="en" sz="1200"/>
              <a:t>Designed to provide high durability and high availability of objects over a given year</a:t>
            </a:r>
            <a:endParaRPr sz="1200"/>
          </a:p>
          <a:p>
            <a:pPr indent="457200" lvl="0" marL="0" rtl="0" algn="l">
              <a:lnSpc>
                <a:spcPct val="150000"/>
              </a:lnSpc>
              <a:spcBef>
                <a:spcPts val="0"/>
              </a:spcBef>
              <a:spcAft>
                <a:spcPts val="0"/>
              </a:spcAft>
              <a:buClr>
                <a:schemeClr val="dk1"/>
              </a:buClr>
              <a:buSzPts val="1100"/>
              <a:buFont typeface="Arial"/>
              <a:buNone/>
            </a:pPr>
            <a:r>
              <a:rPr lang="en" sz="1200"/>
              <a:t>Objects you can afford to lose or can recreate e.g. different encodings of movie media</a:t>
            </a:r>
            <a:endParaRPr sz="1200"/>
          </a:p>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Glacier</a:t>
            </a:r>
            <a:endParaRPr b="1" sz="1200">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lang="en" sz="1200">
                <a:solidFill>
                  <a:schemeClr val="dk1"/>
                </a:solidFill>
              </a:rPr>
              <a:t>Suitable for archiving data</a:t>
            </a:r>
            <a:endParaRPr sz="1200">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lang="en" sz="1200">
                <a:solidFill>
                  <a:schemeClr val="dk1"/>
                </a:solidFill>
              </a:rPr>
              <a:t>Data retrieval time is 3-5 hour</a:t>
            </a:r>
            <a:endParaRPr sz="1200">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lang="en" sz="1200">
                <a:solidFill>
                  <a:schemeClr val="dk1"/>
                </a:solidFill>
              </a:rPr>
              <a:t>Designed for high durability of archives</a:t>
            </a:r>
            <a:endParaRPr sz="1200">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lang="en" sz="1200">
                <a:solidFill>
                  <a:schemeClr val="dk1"/>
                </a:solidFill>
              </a:rPr>
              <a:t>Cost effective-Write-once,read-never.</a:t>
            </a:r>
            <a:endParaRPr sz="1200">
              <a:solidFill>
                <a:schemeClr val="dk1"/>
              </a:solidFill>
            </a:endParaRPr>
          </a:p>
          <a:p>
            <a:pPr indent="457200" lvl="0" marL="457200" rtl="0" algn="l">
              <a:lnSpc>
                <a:spcPct val="150000"/>
              </a:lnSpc>
              <a:spcBef>
                <a:spcPts val="0"/>
              </a:spcBef>
              <a:spcAft>
                <a:spcPts val="0"/>
              </a:spcAft>
              <a:buClr>
                <a:schemeClr val="dk1"/>
              </a:buClr>
              <a:buSzPts val="1100"/>
              <a:buFont typeface="Arial"/>
              <a:buNone/>
            </a:pPr>
            <a:r>
              <a:rPr lang="en" sz="1200">
                <a:solidFill>
                  <a:schemeClr val="dk1"/>
                </a:solidFill>
              </a:rPr>
              <a:t>$0.01 per GB for storage</a:t>
            </a:r>
            <a:endParaRPr sz="1200">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lang="en" sz="1200">
                <a:solidFill>
                  <a:schemeClr val="dk1"/>
                </a:solidFill>
              </a:rPr>
              <a:t>Pay for accessing data</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pic>
        <p:nvPicPr>
          <p:cNvPr id="1982" name="Google Shape;1982;p265"/>
          <p:cNvPicPr preferRelativeResize="0"/>
          <p:nvPr/>
        </p:nvPicPr>
        <p:blipFill>
          <a:blip r:embed="rId3">
            <a:alphaModFix/>
          </a:blip>
          <a:stretch>
            <a:fillRect/>
          </a:stretch>
        </p:blipFill>
        <p:spPr>
          <a:xfrm>
            <a:off x="961125" y="139294"/>
            <a:ext cx="7305275" cy="4894675"/>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pic>
        <p:nvPicPr>
          <p:cNvPr id="1987" name="Google Shape;1987;p266"/>
          <p:cNvPicPr preferRelativeResize="0"/>
          <p:nvPr/>
        </p:nvPicPr>
        <p:blipFill>
          <a:blip r:embed="rId3">
            <a:alphaModFix/>
          </a:blip>
          <a:stretch>
            <a:fillRect/>
          </a:stretch>
        </p:blipFill>
        <p:spPr>
          <a:xfrm>
            <a:off x="423863" y="1934200"/>
            <a:ext cx="7534275" cy="2686050"/>
          </a:xfrm>
          <a:prstGeom prst="rect">
            <a:avLst/>
          </a:prstGeom>
          <a:noFill/>
          <a:ln>
            <a:noFill/>
          </a:ln>
        </p:spPr>
      </p:pic>
      <p:sp>
        <p:nvSpPr>
          <p:cNvPr id="1988" name="Google Shape;1988;p26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S3 - Object Lifecycle &amp; Glacier</a:t>
            </a:r>
            <a:endParaRPr b="1"/>
          </a:p>
        </p:txBody>
      </p:sp>
      <p:sp>
        <p:nvSpPr>
          <p:cNvPr id="1989" name="Google Shape;1989;p266"/>
          <p:cNvSpPr txBox="1"/>
          <p:nvPr/>
        </p:nvSpPr>
        <p:spPr>
          <a:xfrm>
            <a:off x="836800" y="908525"/>
            <a:ext cx="6302400" cy="161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Automated management of objects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Object Expiration – Permanently delete objects from Amazon S3</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Object Archival – Move objects to Glacier and out of Amazon S3 storage</a:t>
            </a:r>
            <a:endParaRPr b="1" sz="1200"/>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267"/>
          <p:cNvSpPr txBox="1"/>
          <p:nvPr/>
        </p:nvSpPr>
        <p:spPr>
          <a:xfrm>
            <a:off x="2026800" y="2274750"/>
            <a:ext cx="50904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Amazon Storage Gateway</a:t>
            </a:r>
            <a:endParaRPr b="1" sz="2400"/>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8" name="Shape 1998"/>
        <p:cNvGrpSpPr/>
        <p:nvPr/>
      </p:nvGrpSpPr>
      <p:grpSpPr>
        <a:xfrm>
          <a:off x="0" y="0"/>
          <a:ext cx="0" cy="0"/>
          <a:chOff x="0" y="0"/>
          <a:chExt cx="0" cy="0"/>
        </a:xfrm>
      </p:grpSpPr>
      <p:sp>
        <p:nvSpPr>
          <p:cNvPr id="1999" name="Google Shape;1999;p26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Storage Gateway</a:t>
            </a:r>
            <a:endParaRPr b="1"/>
          </a:p>
        </p:txBody>
      </p:sp>
      <p:sp>
        <p:nvSpPr>
          <p:cNvPr id="2000" name="Google Shape;2000;p268"/>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More at:</a:t>
            </a:r>
            <a:r>
              <a:rPr lang="en">
                <a:solidFill>
                  <a:schemeClr val="dk1"/>
                </a:solidFill>
              </a:rPr>
              <a:t> LinuxAcademy.Certified.Solutions.Architect_Associate.Level.2018</a:t>
            </a:r>
            <a:endParaRPr sz="1200">
              <a:solidFill>
                <a:schemeClr val="dk1"/>
              </a:solidFill>
            </a:endParaRPr>
          </a:p>
        </p:txBody>
      </p:sp>
      <p:pic>
        <p:nvPicPr>
          <p:cNvPr id="2001" name="Google Shape;2001;p268"/>
          <p:cNvPicPr preferRelativeResize="0"/>
          <p:nvPr/>
        </p:nvPicPr>
        <p:blipFill>
          <a:blip r:embed="rId3">
            <a:alphaModFix/>
          </a:blip>
          <a:stretch>
            <a:fillRect/>
          </a:stretch>
        </p:blipFill>
        <p:spPr>
          <a:xfrm>
            <a:off x="1485900" y="1528750"/>
            <a:ext cx="6172200" cy="2847975"/>
          </a:xfrm>
          <a:prstGeom prst="rect">
            <a:avLst/>
          </a:prstGeom>
          <a:noFill/>
          <a:ln>
            <a:noFill/>
          </a:ln>
        </p:spPr>
      </p:pic>
      <p:sp>
        <p:nvSpPr>
          <p:cNvPr id="2002" name="Google Shape;2002;p268"/>
          <p:cNvSpPr txBox="1"/>
          <p:nvPr/>
        </p:nvSpPr>
        <p:spPr>
          <a:xfrm>
            <a:off x="836800" y="908525"/>
            <a:ext cx="7331100" cy="1011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a:t>
            </a:r>
            <a:r>
              <a:rPr lang="en" sz="1200"/>
              <a:t>Connects local data center software application to cloud based storage such as Amazon S3</a:t>
            </a:r>
            <a:endParaRPr sz="1200"/>
          </a:p>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a:t>
            </a:r>
            <a:r>
              <a:rPr lang="en" sz="1200">
                <a:solidFill>
                  <a:schemeClr val="dk1"/>
                </a:solidFill>
              </a:rPr>
              <a:t>VMWare or Hyper-V</a:t>
            </a:r>
            <a:endParaRPr sz="1200"/>
          </a:p>
          <a:p>
            <a:pPr indent="0" lvl="0" marL="0" rtl="0" algn="l">
              <a:lnSpc>
                <a:spcPct val="150000"/>
              </a:lnSpc>
              <a:spcBef>
                <a:spcPts val="0"/>
              </a:spcBef>
              <a:spcAft>
                <a:spcPts val="0"/>
              </a:spcAft>
              <a:buNone/>
            </a:pPr>
            <a:r>
              <a:t/>
            </a:r>
            <a:endParaRPr sz="1200">
              <a:solidFill>
                <a:schemeClr val="dk1"/>
              </a:solidFill>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26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Storage Gateway</a:t>
            </a:r>
            <a:endParaRPr b="1"/>
          </a:p>
        </p:txBody>
      </p:sp>
      <p:sp>
        <p:nvSpPr>
          <p:cNvPr id="2008" name="Google Shape;2008;p269"/>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More at:</a:t>
            </a:r>
            <a:r>
              <a:rPr lang="en">
                <a:solidFill>
                  <a:schemeClr val="dk1"/>
                </a:solidFill>
              </a:rPr>
              <a:t> LinuxAcademy.Certified.Solutions.Architect_Associate.Level.2018</a:t>
            </a:r>
            <a:endParaRPr sz="1200">
              <a:solidFill>
                <a:schemeClr val="dk1"/>
              </a:solidFill>
            </a:endParaRPr>
          </a:p>
        </p:txBody>
      </p:sp>
      <p:sp>
        <p:nvSpPr>
          <p:cNvPr id="2009" name="Google Shape;2009;p269"/>
          <p:cNvSpPr txBox="1"/>
          <p:nvPr/>
        </p:nvSpPr>
        <p:spPr>
          <a:xfrm>
            <a:off x="836800" y="908525"/>
            <a:ext cx="7331100" cy="15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a:t>
            </a:r>
            <a:r>
              <a:rPr b="1" lang="en" sz="1200">
                <a:solidFill>
                  <a:schemeClr val="dk1"/>
                </a:solidFill>
              </a:rPr>
              <a:t>Gateway-Cached Volumes</a:t>
            </a:r>
            <a:endParaRPr b="1" sz="1200"/>
          </a:p>
          <a:p>
            <a:pPr indent="-304800" lvl="0" marL="457200" rtl="0" algn="l">
              <a:lnSpc>
                <a:spcPct val="150000"/>
              </a:lnSpc>
              <a:spcBef>
                <a:spcPts val="0"/>
              </a:spcBef>
              <a:spcAft>
                <a:spcPts val="0"/>
              </a:spcAft>
              <a:buSzPts val="1200"/>
              <a:buChar char="-"/>
            </a:pPr>
            <a:r>
              <a:rPr lang="en" sz="1200"/>
              <a:t>Creates and mounts storage volumes as iSCSI devices on the on-premise servers</a:t>
            </a:r>
            <a:endParaRPr sz="1200"/>
          </a:p>
          <a:p>
            <a:pPr indent="-304800" lvl="0" marL="457200" rtl="0" algn="l">
              <a:lnSpc>
                <a:spcPct val="150000"/>
              </a:lnSpc>
              <a:spcBef>
                <a:spcPts val="0"/>
              </a:spcBef>
              <a:spcAft>
                <a:spcPts val="0"/>
              </a:spcAft>
              <a:buSzPts val="1200"/>
              <a:buChar char="-"/>
            </a:pPr>
            <a:r>
              <a:rPr lang="en" sz="1200"/>
              <a:t>Stored the data written to this volume in Amazon S3 and will cache frequently access data on-premise in the storage device</a:t>
            </a:r>
            <a:endParaRPr sz="1200"/>
          </a:p>
          <a:p>
            <a:pPr indent="0" lvl="0" marL="0" rtl="0" algn="l">
              <a:lnSpc>
                <a:spcPct val="150000"/>
              </a:lnSpc>
              <a:spcBef>
                <a:spcPts val="0"/>
              </a:spcBef>
              <a:spcAft>
                <a:spcPts val="0"/>
              </a:spcAft>
              <a:buNone/>
            </a:pPr>
            <a:r>
              <a:t/>
            </a:r>
            <a:endParaRPr sz="1200">
              <a:solidFill>
                <a:schemeClr val="dk1"/>
              </a:solidFill>
            </a:endParaRPr>
          </a:p>
        </p:txBody>
      </p:sp>
      <p:pic>
        <p:nvPicPr>
          <p:cNvPr id="2010" name="Google Shape;2010;p269"/>
          <p:cNvPicPr preferRelativeResize="0"/>
          <p:nvPr/>
        </p:nvPicPr>
        <p:blipFill>
          <a:blip r:embed="rId3">
            <a:alphaModFix/>
          </a:blip>
          <a:stretch>
            <a:fillRect/>
          </a:stretch>
        </p:blipFill>
        <p:spPr>
          <a:xfrm>
            <a:off x="2242925" y="2404225"/>
            <a:ext cx="4658151" cy="170557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27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Storage Gateway</a:t>
            </a:r>
            <a:endParaRPr b="1"/>
          </a:p>
        </p:txBody>
      </p:sp>
      <p:sp>
        <p:nvSpPr>
          <p:cNvPr id="2016" name="Google Shape;2016;p270"/>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More at:</a:t>
            </a:r>
            <a:r>
              <a:rPr lang="en">
                <a:solidFill>
                  <a:schemeClr val="dk1"/>
                </a:solidFill>
              </a:rPr>
              <a:t> LinuxAcademy.Certified.Solutions.Architect_Associate.Level.2018</a:t>
            </a:r>
            <a:endParaRPr sz="1200">
              <a:solidFill>
                <a:schemeClr val="dk1"/>
              </a:solidFill>
            </a:endParaRPr>
          </a:p>
        </p:txBody>
      </p:sp>
      <p:sp>
        <p:nvSpPr>
          <p:cNvPr id="2017" name="Google Shape;2017;p270"/>
          <p:cNvSpPr txBox="1"/>
          <p:nvPr/>
        </p:nvSpPr>
        <p:spPr>
          <a:xfrm>
            <a:off x="836800" y="908525"/>
            <a:ext cx="7331100" cy="123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a:t>
            </a:r>
            <a:r>
              <a:rPr b="1" lang="en" sz="1200"/>
              <a:t>Gateway-Stored Volumes</a:t>
            </a:r>
            <a:endParaRPr b="1" sz="1200"/>
          </a:p>
          <a:p>
            <a:pPr indent="-304800" lvl="0" marL="457200" rtl="0" algn="l">
              <a:lnSpc>
                <a:spcPct val="150000"/>
              </a:lnSpc>
              <a:spcBef>
                <a:spcPts val="0"/>
              </a:spcBef>
              <a:spcAft>
                <a:spcPts val="0"/>
              </a:spcAft>
              <a:buSzPts val="1200"/>
              <a:buChar char="-"/>
            </a:pPr>
            <a:r>
              <a:rPr lang="en" sz="1200"/>
              <a:t>Stores all the data locally (on-premise) in storage volumes</a:t>
            </a:r>
            <a:endParaRPr sz="1200"/>
          </a:p>
          <a:p>
            <a:pPr indent="-304800" lvl="0" marL="457200" rtl="0" algn="l">
              <a:lnSpc>
                <a:spcPct val="150000"/>
              </a:lnSpc>
              <a:spcBef>
                <a:spcPts val="0"/>
              </a:spcBef>
              <a:spcAft>
                <a:spcPts val="0"/>
              </a:spcAft>
              <a:buSzPts val="1200"/>
              <a:buChar char="-"/>
            </a:pPr>
            <a:r>
              <a:rPr lang="en" sz="1200"/>
              <a:t>Periodically takes snapshots of the data as incremental backups and stores them on Amazon S3</a:t>
            </a:r>
            <a:endParaRPr sz="1200"/>
          </a:p>
          <a:p>
            <a:pPr indent="0" lvl="0" marL="0" rtl="0" algn="l">
              <a:lnSpc>
                <a:spcPct val="150000"/>
              </a:lnSpc>
              <a:spcBef>
                <a:spcPts val="0"/>
              </a:spcBef>
              <a:spcAft>
                <a:spcPts val="0"/>
              </a:spcAft>
              <a:buClr>
                <a:schemeClr val="dk1"/>
              </a:buClr>
              <a:buSzPts val="1100"/>
              <a:buFont typeface="Arial"/>
              <a:buNone/>
            </a:pPr>
            <a:r>
              <a:t/>
            </a:r>
            <a:endParaRPr sz="1200"/>
          </a:p>
          <a:p>
            <a:pPr indent="0" lvl="0" marL="0" rtl="0" algn="l">
              <a:lnSpc>
                <a:spcPct val="150000"/>
              </a:lnSpc>
              <a:spcBef>
                <a:spcPts val="0"/>
              </a:spcBef>
              <a:spcAft>
                <a:spcPts val="0"/>
              </a:spcAft>
              <a:buNone/>
            </a:pPr>
            <a:r>
              <a:t/>
            </a:r>
            <a:endParaRPr sz="1200">
              <a:solidFill>
                <a:schemeClr val="dk1"/>
              </a:solidFill>
            </a:endParaRPr>
          </a:p>
        </p:txBody>
      </p:sp>
      <p:pic>
        <p:nvPicPr>
          <p:cNvPr id="2018" name="Google Shape;2018;p270"/>
          <p:cNvPicPr preferRelativeResize="0"/>
          <p:nvPr/>
        </p:nvPicPr>
        <p:blipFill>
          <a:blip r:embed="rId3">
            <a:alphaModFix/>
          </a:blip>
          <a:stretch>
            <a:fillRect/>
          </a:stretch>
        </p:blipFill>
        <p:spPr>
          <a:xfrm>
            <a:off x="2115988" y="2159625"/>
            <a:ext cx="4912015" cy="1680918"/>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27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Storage Gateway</a:t>
            </a:r>
            <a:endParaRPr b="1"/>
          </a:p>
        </p:txBody>
      </p:sp>
      <p:sp>
        <p:nvSpPr>
          <p:cNvPr id="2024" name="Google Shape;2024;p271"/>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More at:</a:t>
            </a:r>
            <a:r>
              <a:rPr lang="en">
                <a:solidFill>
                  <a:schemeClr val="dk1"/>
                </a:solidFill>
              </a:rPr>
              <a:t> LinuxAcademy.Certified.Solutions.Architect_Associate.Level.2018</a:t>
            </a:r>
            <a:endParaRPr sz="1200">
              <a:solidFill>
                <a:schemeClr val="dk1"/>
              </a:solidFill>
            </a:endParaRPr>
          </a:p>
        </p:txBody>
      </p:sp>
      <p:sp>
        <p:nvSpPr>
          <p:cNvPr id="2025" name="Google Shape;2025;p271"/>
          <p:cNvSpPr txBox="1"/>
          <p:nvPr/>
        </p:nvSpPr>
        <p:spPr>
          <a:xfrm>
            <a:off x="836800" y="908525"/>
            <a:ext cx="7331100" cy="123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a:t>
            </a:r>
            <a:r>
              <a:rPr b="1" lang="en" sz="1200"/>
              <a:t>Gateway Virtual Tape Library: </a:t>
            </a:r>
            <a:r>
              <a:rPr lang="en" sz="1200"/>
              <a:t>Gateway-VTL provides cost-effective and durable archival of backup data in Amazon Glacier.</a:t>
            </a:r>
            <a:endParaRPr sz="1350">
              <a:solidFill>
                <a:srgbClr val="666666"/>
              </a:solidFill>
              <a:latin typeface="Georgia"/>
              <a:ea typeface="Georgia"/>
              <a:cs typeface="Georgia"/>
              <a:sym typeface="Georgia"/>
            </a:endParaRPr>
          </a:p>
          <a:p>
            <a:pPr indent="-314325" lvl="1" marL="914400" rtl="0" algn="l">
              <a:lnSpc>
                <a:spcPct val="115000"/>
              </a:lnSpc>
              <a:spcBef>
                <a:spcPts val="0"/>
              </a:spcBef>
              <a:spcAft>
                <a:spcPts val="0"/>
              </a:spcAft>
              <a:buClr>
                <a:srgbClr val="666666"/>
              </a:buClr>
              <a:buSzPts val="1350"/>
              <a:buFont typeface="Georgia"/>
              <a:buChar char="-"/>
            </a:pPr>
            <a:r>
              <a:rPr lang="en" sz="1200"/>
              <a:t>Virtual tape library</a:t>
            </a:r>
            <a:endParaRPr sz="1200"/>
          </a:p>
          <a:p>
            <a:pPr indent="-314325" lvl="1" marL="914400" rtl="0" algn="l">
              <a:lnSpc>
                <a:spcPct val="115000"/>
              </a:lnSpc>
              <a:spcBef>
                <a:spcPts val="0"/>
              </a:spcBef>
              <a:spcAft>
                <a:spcPts val="0"/>
              </a:spcAft>
              <a:buClr>
                <a:srgbClr val="666666"/>
              </a:buClr>
              <a:buSzPts val="1350"/>
              <a:buFont typeface="Georgia"/>
              <a:buChar char="-"/>
            </a:pPr>
            <a:r>
              <a:rPr lang="en" sz="1200"/>
              <a:t>Virtual tape shelf</a:t>
            </a:r>
            <a:endParaRPr sz="1350">
              <a:solidFill>
                <a:srgbClr val="666666"/>
              </a:solidFill>
              <a:latin typeface="Georgia"/>
              <a:ea typeface="Georgia"/>
              <a:cs typeface="Georgia"/>
              <a:sym typeface="Georgia"/>
            </a:endParaRPr>
          </a:p>
        </p:txBody>
      </p:sp>
      <p:pic>
        <p:nvPicPr>
          <p:cNvPr id="2026" name="Google Shape;2026;p271"/>
          <p:cNvPicPr preferRelativeResize="0"/>
          <p:nvPr/>
        </p:nvPicPr>
        <p:blipFill>
          <a:blip r:embed="rId3">
            <a:alphaModFix/>
          </a:blip>
          <a:stretch>
            <a:fillRect/>
          </a:stretch>
        </p:blipFill>
        <p:spPr>
          <a:xfrm>
            <a:off x="3512800" y="1492125"/>
            <a:ext cx="4604724" cy="2919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nvSpPr>
        <p:spPr>
          <a:xfrm>
            <a:off x="1819650" y="2274750"/>
            <a:ext cx="55047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a:t>
            </a:r>
            <a:r>
              <a:rPr b="1" lang="en" sz="2400"/>
              <a:t> </a:t>
            </a:r>
            <a:r>
              <a:rPr b="1" lang="en" sz="2400"/>
              <a:t>Some basic concept ...</a:t>
            </a:r>
            <a:endParaRPr b="1" sz="2400"/>
          </a:p>
        </p:txBody>
      </p:sp>
      <p:sp>
        <p:nvSpPr>
          <p:cNvPr id="259" name="Google Shape;259;p38"/>
          <p:cNvSpPr txBox="1"/>
          <p:nvPr/>
        </p:nvSpPr>
        <p:spPr>
          <a:xfrm>
            <a:off x="836800" y="29659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Startup</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a:solidFill>
                  <a:schemeClr val="dk1"/>
                </a:solidFill>
              </a:rPr>
              <a:t>Global Infrastructure</a:t>
            </a:r>
            <a:endParaRPr sz="1200"/>
          </a:p>
          <a:p>
            <a:pPr indent="0" lvl="0" marL="0" rtl="0" algn="l">
              <a:lnSpc>
                <a:spcPct val="150000"/>
              </a:lnSpc>
              <a:spcBef>
                <a:spcPts val="0"/>
              </a:spcBef>
              <a:spcAft>
                <a:spcPts val="0"/>
              </a:spcAft>
              <a:buNone/>
            </a:pPr>
            <a:r>
              <a:rPr lang="en" sz="1200">
                <a:solidFill>
                  <a:schemeClr val="dk1"/>
                </a:solidFill>
              </a:rPr>
              <a:t>● What is the AWS ?</a:t>
            </a:r>
            <a:endParaRPr sz="1200">
              <a:solidFill>
                <a:schemeClr val="dk1"/>
              </a:solidFil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272"/>
          <p:cNvSpPr txBox="1"/>
          <p:nvPr/>
        </p:nvSpPr>
        <p:spPr>
          <a:xfrm>
            <a:off x="2026800" y="2274750"/>
            <a:ext cx="50904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Amazon Snowball</a:t>
            </a:r>
            <a:endParaRPr b="1" sz="2400"/>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7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Snowball</a:t>
            </a:r>
            <a:endParaRPr b="1"/>
          </a:p>
        </p:txBody>
      </p:sp>
      <p:pic>
        <p:nvPicPr>
          <p:cNvPr id="2037" name="Google Shape;2037;p273"/>
          <p:cNvPicPr preferRelativeResize="0"/>
          <p:nvPr/>
        </p:nvPicPr>
        <p:blipFill>
          <a:blip r:embed="rId3">
            <a:alphaModFix/>
          </a:blip>
          <a:stretch>
            <a:fillRect/>
          </a:stretch>
        </p:blipFill>
        <p:spPr>
          <a:xfrm>
            <a:off x="7052875" y="2861300"/>
            <a:ext cx="1657775" cy="1888700"/>
          </a:xfrm>
          <a:prstGeom prst="rect">
            <a:avLst/>
          </a:prstGeom>
          <a:noFill/>
          <a:ln>
            <a:noFill/>
          </a:ln>
        </p:spPr>
      </p:pic>
      <p:sp>
        <p:nvSpPr>
          <p:cNvPr id="2038" name="Google Shape;2038;p273"/>
          <p:cNvSpPr txBox="1"/>
          <p:nvPr/>
        </p:nvSpPr>
        <p:spPr>
          <a:xfrm>
            <a:off x="836800" y="908525"/>
            <a:ext cx="6120000" cy="2984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solidFill>
                  <a:srgbClr val="FF9900"/>
                </a:solidFill>
              </a:rPr>
              <a:t>AWS Snowball</a:t>
            </a:r>
            <a:r>
              <a:rPr lang="en" sz="1200"/>
              <a:t> (also referred to as </a:t>
            </a:r>
            <a:r>
              <a:rPr b="1" lang="en" sz="1200">
                <a:solidFill>
                  <a:srgbClr val="FF9900"/>
                </a:solidFill>
              </a:rPr>
              <a:t>Import/Export</a:t>
            </a:r>
            <a:r>
              <a:rPr lang="en" sz="1200"/>
              <a:t>) allows you to migrate huge amounts of data (</a:t>
            </a:r>
            <a:r>
              <a:rPr b="1" lang="en" sz="1200">
                <a:solidFill>
                  <a:srgbClr val="FF9900"/>
                </a:solidFill>
              </a:rPr>
              <a:t>petabytes</a:t>
            </a:r>
            <a:r>
              <a:rPr lang="en" sz="1200"/>
              <a:t>) in and out of AWS using physical storage appliances.</a:t>
            </a:r>
            <a:endParaRPr sz="1200"/>
          </a:p>
          <a:p>
            <a:pPr indent="-304800" lvl="0" marL="457200" rtl="0" algn="l">
              <a:lnSpc>
                <a:spcPct val="115000"/>
              </a:lnSpc>
              <a:spcBef>
                <a:spcPts val="0"/>
              </a:spcBef>
              <a:spcAft>
                <a:spcPts val="0"/>
              </a:spcAft>
              <a:buSzPts val="1200"/>
              <a:buChar char="●"/>
            </a:pPr>
            <a:r>
              <a:rPr lang="en" sz="1200"/>
              <a:t>Just request AWS Snowball from your AWS Console and an appliance(s) will be shipped to you.</a:t>
            </a:r>
            <a:endParaRPr sz="1200"/>
          </a:p>
          <a:p>
            <a:pPr indent="-304800" lvl="0" marL="457200" rtl="0" algn="l">
              <a:lnSpc>
                <a:spcPct val="115000"/>
              </a:lnSpc>
              <a:spcBef>
                <a:spcPts val="0"/>
              </a:spcBef>
              <a:spcAft>
                <a:spcPts val="0"/>
              </a:spcAft>
              <a:buSzPts val="1200"/>
              <a:buChar char="●"/>
            </a:pPr>
            <a:r>
              <a:rPr b="1" lang="en" sz="1200"/>
              <a:t>Concept:</a:t>
            </a:r>
            <a:endParaRPr b="1" sz="1200"/>
          </a:p>
          <a:p>
            <a:pPr indent="-304800" lvl="1" marL="1371600" rtl="0" algn="l">
              <a:lnSpc>
                <a:spcPct val="115000"/>
              </a:lnSpc>
              <a:spcBef>
                <a:spcPts val="0"/>
              </a:spcBef>
              <a:spcAft>
                <a:spcPts val="0"/>
              </a:spcAft>
              <a:buSzPts val="1200"/>
              <a:buChar char="○"/>
            </a:pPr>
            <a:r>
              <a:rPr lang="en" sz="1200"/>
              <a:t>Data </a:t>
            </a:r>
            <a:r>
              <a:rPr b="1" lang="en" sz="1200">
                <a:solidFill>
                  <a:srgbClr val="FF9900"/>
                </a:solidFill>
              </a:rPr>
              <a:t>256-bit encryption</a:t>
            </a:r>
            <a:r>
              <a:rPr lang="en" sz="1200"/>
              <a:t> using Amazon KMS</a:t>
            </a:r>
            <a:endParaRPr sz="1200"/>
          </a:p>
          <a:p>
            <a:pPr indent="-304800" lvl="1" marL="1371600" rtl="0" algn="l">
              <a:lnSpc>
                <a:spcPct val="115000"/>
              </a:lnSpc>
              <a:spcBef>
                <a:spcPts val="0"/>
              </a:spcBef>
              <a:spcAft>
                <a:spcPts val="0"/>
              </a:spcAft>
              <a:buSzPts val="1200"/>
              <a:buChar char="○"/>
            </a:pPr>
            <a:r>
              <a:rPr lang="en" sz="1200"/>
              <a:t>High speed data transfer (80TB/day using 10G ports)</a:t>
            </a:r>
            <a:endParaRPr sz="1200"/>
          </a:p>
          <a:p>
            <a:pPr indent="-304800" lvl="1" marL="1371600" rtl="0" algn="l">
              <a:lnSpc>
                <a:spcPct val="115000"/>
              </a:lnSpc>
              <a:spcBef>
                <a:spcPts val="0"/>
              </a:spcBef>
              <a:spcAft>
                <a:spcPts val="0"/>
              </a:spcAft>
              <a:buSzPts val="1200"/>
              <a:buChar char="○"/>
            </a:pPr>
            <a:r>
              <a:rPr lang="en" sz="1200"/>
              <a:t>Industry standard (NIST 800-88) data wiping prior to re-use</a:t>
            </a:r>
            <a:endParaRPr sz="1200"/>
          </a:p>
          <a:p>
            <a:pPr indent="-304800" lvl="1" marL="1371600" rtl="0" algn="l">
              <a:lnSpc>
                <a:spcPct val="115000"/>
              </a:lnSpc>
              <a:spcBef>
                <a:spcPts val="0"/>
              </a:spcBef>
              <a:spcAft>
                <a:spcPts val="0"/>
              </a:spcAft>
              <a:buSzPts val="1200"/>
              <a:buChar char="○"/>
            </a:pPr>
            <a:r>
              <a:rPr lang="en" sz="1200"/>
              <a:t>Appliance tracking at every stage, including intrusion detection</a:t>
            </a:r>
            <a:endParaRPr sz="1200"/>
          </a:p>
          <a:p>
            <a:pPr indent="-304800" lvl="1" marL="1371600" rtl="0" algn="l">
              <a:lnSpc>
                <a:spcPct val="115000"/>
              </a:lnSpc>
              <a:spcBef>
                <a:spcPts val="0"/>
              </a:spcBef>
              <a:spcAft>
                <a:spcPts val="0"/>
              </a:spcAft>
              <a:buSzPts val="1200"/>
              <a:buChar char="○"/>
            </a:pPr>
            <a:r>
              <a:rPr lang="en" sz="1200"/>
              <a:t>Multiple appliances at a time to move vast amounts of data</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2" name="Shape 2042"/>
        <p:cNvGrpSpPr/>
        <p:nvPr/>
      </p:nvGrpSpPr>
      <p:grpSpPr>
        <a:xfrm>
          <a:off x="0" y="0"/>
          <a:ext cx="0" cy="0"/>
          <a:chOff x="0" y="0"/>
          <a:chExt cx="0" cy="0"/>
        </a:xfrm>
      </p:grpSpPr>
      <p:sp>
        <p:nvSpPr>
          <p:cNvPr id="2043" name="Google Shape;2043;p27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Snowball</a:t>
            </a:r>
            <a:endParaRPr b="1"/>
          </a:p>
        </p:txBody>
      </p:sp>
      <p:pic>
        <p:nvPicPr>
          <p:cNvPr id="2044" name="Google Shape;2044;p274"/>
          <p:cNvPicPr preferRelativeResize="0"/>
          <p:nvPr/>
        </p:nvPicPr>
        <p:blipFill>
          <a:blip r:embed="rId3">
            <a:alphaModFix/>
          </a:blip>
          <a:stretch>
            <a:fillRect/>
          </a:stretch>
        </p:blipFill>
        <p:spPr>
          <a:xfrm>
            <a:off x="1452563" y="756125"/>
            <a:ext cx="6238875" cy="1990725"/>
          </a:xfrm>
          <a:prstGeom prst="rect">
            <a:avLst/>
          </a:prstGeom>
          <a:noFill/>
          <a:ln>
            <a:noFill/>
          </a:ln>
        </p:spPr>
      </p:pic>
      <p:pic>
        <p:nvPicPr>
          <p:cNvPr id="2045" name="Google Shape;2045;p274"/>
          <p:cNvPicPr preferRelativeResize="0"/>
          <p:nvPr/>
        </p:nvPicPr>
        <p:blipFill>
          <a:blip r:embed="rId4">
            <a:alphaModFix/>
          </a:blip>
          <a:stretch>
            <a:fillRect/>
          </a:stretch>
        </p:blipFill>
        <p:spPr>
          <a:xfrm>
            <a:off x="1501988" y="2838975"/>
            <a:ext cx="6140015" cy="1939450"/>
          </a:xfrm>
          <a:prstGeom prst="rect">
            <a:avLst/>
          </a:prstGeom>
          <a:noFill/>
          <a:ln>
            <a:noFill/>
          </a:ln>
        </p:spPr>
      </p:pic>
      <p:sp>
        <p:nvSpPr>
          <p:cNvPr id="2046" name="Google Shape;2046;p274"/>
          <p:cNvSpPr txBox="1"/>
          <p:nvPr/>
        </p:nvSpPr>
        <p:spPr>
          <a:xfrm>
            <a:off x="836800" y="2677225"/>
            <a:ext cx="6120000" cy="40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275"/>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5:</a:t>
            </a:r>
            <a:r>
              <a:rPr b="1" lang="en" sz="2400"/>
              <a:t> Hybrid Environment</a:t>
            </a:r>
            <a:endParaRPr b="1" sz="2400"/>
          </a:p>
        </p:txBody>
      </p:sp>
      <p:sp>
        <p:nvSpPr>
          <p:cNvPr id="2052" name="Google Shape;2052;p275"/>
          <p:cNvSpPr txBox="1"/>
          <p:nvPr/>
        </p:nvSpPr>
        <p:spPr>
          <a:xfrm>
            <a:off x="836800" y="29659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VPN</a:t>
            </a:r>
            <a:endParaRPr sz="1200"/>
          </a:p>
          <a:p>
            <a:pPr indent="0" lvl="0" marL="0" rtl="0" algn="l">
              <a:lnSpc>
                <a:spcPct val="150000"/>
              </a:lnSpc>
              <a:spcBef>
                <a:spcPts val="0"/>
              </a:spcBef>
              <a:spcAft>
                <a:spcPts val="0"/>
              </a:spcAft>
              <a:buNone/>
            </a:pPr>
            <a:r>
              <a:rPr lang="en" sz="1200">
                <a:solidFill>
                  <a:schemeClr val="dk1"/>
                </a:solidFill>
              </a:rPr>
              <a:t>● </a:t>
            </a:r>
            <a:r>
              <a:rPr lang="en" sz="1200">
                <a:solidFill>
                  <a:schemeClr val="dk1"/>
                </a:solidFill>
              </a:rPr>
              <a:t>AWS Direct Connect</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VPC Peering</a:t>
            </a:r>
            <a:endParaRPr sz="1200">
              <a:solidFill>
                <a:schemeClr val="dk1"/>
              </a:solidFill>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pic>
        <p:nvPicPr>
          <p:cNvPr id="2057" name="Google Shape;2057;p27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058" name="Google Shape;2058;p27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LAN (Local Network)?</a:t>
            </a:r>
            <a:endParaRPr b="1"/>
          </a:p>
        </p:txBody>
      </p:sp>
      <p:pic>
        <p:nvPicPr>
          <p:cNvPr id="2059" name="Google Shape;2059;p276"/>
          <p:cNvPicPr preferRelativeResize="0"/>
          <p:nvPr/>
        </p:nvPicPr>
        <p:blipFill>
          <a:blip r:embed="rId4">
            <a:alphaModFix/>
          </a:blip>
          <a:stretch>
            <a:fillRect/>
          </a:stretch>
        </p:blipFill>
        <p:spPr>
          <a:xfrm>
            <a:off x="2634599" y="747825"/>
            <a:ext cx="3874800" cy="3647850"/>
          </a:xfrm>
          <a:prstGeom prst="rect">
            <a:avLst/>
          </a:prstGeom>
          <a:noFill/>
          <a:ln>
            <a:noFill/>
          </a:ln>
        </p:spPr>
      </p:pic>
      <p:sp>
        <p:nvSpPr>
          <p:cNvPr id="2060" name="Google Shape;2060;p276"/>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rgbClr val="FF00FF"/>
                </a:solidFill>
              </a:rPr>
              <a:t>● </a:t>
            </a:r>
            <a:r>
              <a:rPr b="1" lang="en" sz="1200">
                <a:solidFill>
                  <a:srgbClr val="FF00FF"/>
                </a:solidFill>
              </a:rPr>
              <a:t>How to Connect Head Office &amp; Branch?</a:t>
            </a:r>
            <a:endParaRPr b="1" sz="1200">
              <a:solidFill>
                <a:srgbClr val="FF00FF"/>
              </a:solidFil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pic>
        <p:nvPicPr>
          <p:cNvPr id="2065" name="Google Shape;2065;p277"/>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066" name="Google Shape;2066;p27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Wireless and Cable</a:t>
            </a:r>
            <a:endParaRPr b="1"/>
          </a:p>
        </p:txBody>
      </p:sp>
      <p:pic>
        <p:nvPicPr>
          <p:cNvPr id="2067" name="Google Shape;2067;p277"/>
          <p:cNvPicPr preferRelativeResize="0"/>
          <p:nvPr/>
        </p:nvPicPr>
        <p:blipFill>
          <a:blip r:embed="rId4">
            <a:alphaModFix/>
          </a:blip>
          <a:stretch>
            <a:fillRect/>
          </a:stretch>
        </p:blipFill>
        <p:spPr>
          <a:xfrm>
            <a:off x="1002725" y="908525"/>
            <a:ext cx="2835125" cy="2181800"/>
          </a:xfrm>
          <a:prstGeom prst="rect">
            <a:avLst/>
          </a:prstGeom>
          <a:noFill/>
          <a:ln>
            <a:noFill/>
          </a:ln>
        </p:spPr>
      </p:pic>
      <p:pic>
        <p:nvPicPr>
          <p:cNvPr id="2068" name="Google Shape;2068;p277"/>
          <p:cNvPicPr preferRelativeResize="0"/>
          <p:nvPr/>
        </p:nvPicPr>
        <p:blipFill>
          <a:blip r:embed="rId5">
            <a:alphaModFix/>
          </a:blip>
          <a:stretch>
            <a:fillRect/>
          </a:stretch>
        </p:blipFill>
        <p:spPr>
          <a:xfrm>
            <a:off x="3924350" y="2019075"/>
            <a:ext cx="5019949" cy="2882551"/>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pic>
        <p:nvPicPr>
          <p:cNvPr id="2073" name="Google Shape;2073;p278"/>
          <p:cNvPicPr preferRelativeResize="0"/>
          <p:nvPr/>
        </p:nvPicPr>
        <p:blipFill>
          <a:blip r:embed="rId3">
            <a:alphaModFix/>
          </a:blip>
          <a:stretch>
            <a:fillRect/>
          </a:stretch>
        </p:blipFill>
        <p:spPr>
          <a:xfrm>
            <a:off x="2026801" y="816837"/>
            <a:ext cx="5090399" cy="3662238"/>
          </a:xfrm>
          <a:prstGeom prst="rect">
            <a:avLst/>
          </a:prstGeom>
          <a:noFill/>
          <a:ln>
            <a:noFill/>
          </a:ln>
        </p:spPr>
      </p:pic>
      <p:pic>
        <p:nvPicPr>
          <p:cNvPr id="2074" name="Google Shape;2074;p278"/>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2075" name="Google Shape;2075;p27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WAN?</a:t>
            </a:r>
            <a:endParaRPr b="1"/>
          </a:p>
        </p:txBody>
      </p:sp>
      <p:sp>
        <p:nvSpPr>
          <p:cNvPr id="2076" name="Google Shape;2076;p278"/>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rgbClr val="FF00FF"/>
                </a:solidFill>
              </a:rPr>
              <a:t>● </a:t>
            </a:r>
            <a:r>
              <a:rPr b="1" lang="en" sz="1200">
                <a:solidFill>
                  <a:srgbClr val="FF00FF"/>
                </a:solidFill>
              </a:rPr>
              <a:t>Another solution?</a:t>
            </a:r>
            <a:endParaRPr b="1" sz="1200">
              <a:solidFill>
                <a:srgbClr val="FF00FF"/>
              </a:solidFil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pic>
        <p:nvPicPr>
          <p:cNvPr id="2081" name="Google Shape;2081;p27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082" name="Google Shape;2082;p27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VPN?</a:t>
            </a:r>
            <a:endParaRPr b="1"/>
          </a:p>
        </p:txBody>
      </p:sp>
      <p:pic>
        <p:nvPicPr>
          <p:cNvPr id="2083" name="Google Shape;2083;p279"/>
          <p:cNvPicPr preferRelativeResize="0"/>
          <p:nvPr/>
        </p:nvPicPr>
        <p:blipFill>
          <a:blip r:embed="rId4">
            <a:alphaModFix/>
          </a:blip>
          <a:stretch>
            <a:fillRect/>
          </a:stretch>
        </p:blipFill>
        <p:spPr>
          <a:xfrm>
            <a:off x="1455875" y="1073225"/>
            <a:ext cx="6232250" cy="310055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pic>
        <p:nvPicPr>
          <p:cNvPr id="2088" name="Google Shape;2088;p28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089" name="Google Shape;2089;p28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VPN?</a:t>
            </a:r>
            <a:endParaRPr b="1"/>
          </a:p>
        </p:txBody>
      </p:sp>
      <p:pic>
        <p:nvPicPr>
          <p:cNvPr id="2090" name="Google Shape;2090;p280"/>
          <p:cNvPicPr preferRelativeResize="0"/>
          <p:nvPr/>
        </p:nvPicPr>
        <p:blipFill>
          <a:blip r:embed="rId4">
            <a:alphaModFix/>
          </a:blip>
          <a:stretch>
            <a:fillRect/>
          </a:stretch>
        </p:blipFill>
        <p:spPr>
          <a:xfrm>
            <a:off x="641825" y="851725"/>
            <a:ext cx="7860351" cy="3930176"/>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4" name="Shape 2094"/>
        <p:cNvGrpSpPr/>
        <p:nvPr/>
      </p:nvGrpSpPr>
      <p:grpSpPr>
        <a:xfrm>
          <a:off x="0" y="0"/>
          <a:ext cx="0" cy="0"/>
          <a:chOff x="0" y="0"/>
          <a:chExt cx="0" cy="0"/>
        </a:xfrm>
      </p:grpSpPr>
      <p:pic>
        <p:nvPicPr>
          <p:cNvPr id="2095" name="Google Shape;2095;p28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096" name="Google Shape;2096;p28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VPN: Site-to-Site</a:t>
            </a:r>
            <a:endParaRPr b="1"/>
          </a:p>
        </p:txBody>
      </p:sp>
      <p:pic>
        <p:nvPicPr>
          <p:cNvPr id="2097" name="Google Shape;2097;p281"/>
          <p:cNvPicPr preferRelativeResize="0"/>
          <p:nvPr/>
        </p:nvPicPr>
        <p:blipFill>
          <a:blip r:embed="rId4">
            <a:alphaModFix/>
          </a:blip>
          <a:stretch>
            <a:fillRect/>
          </a:stretch>
        </p:blipFill>
        <p:spPr>
          <a:xfrm>
            <a:off x="4580275" y="2277644"/>
            <a:ext cx="3567500" cy="2477431"/>
          </a:xfrm>
          <a:prstGeom prst="rect">
            <a:avLst/>
          </a:prstGeom>
          <a:noFill/>
          <a:ln>
            <a:noFill/>
          </a:ln>
        </p:spPr>
      </p:pic>
      <p:pic>
        <p:nvPicPr>
          <p:cNvPr id="2098" name="Google Shape;2098;p281"/>
          <p:cNvPicPr preferRelativeResize="0"/>
          <p:nvPr/>
        </p:nvPicPr>
        <p:blipFill>
          <a:blip r:embed="rId5">
            <a:alphaModFix/>
          </a:blip>
          <a:stretch>
            <a:fillRect/>
          </a:stretch>
        </p:blipFill>
        <p:spPr>
          <a:xfrm>
            <a:off x="1205625" y="908525"/>
            <a:ext cx="3238500" cy="1409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Physical Server</a:t>
            </a:r>
            <a:endParaRPr/>
          </a:p>
        </p:txBody>
      </p:sp>
      <p:pic>
        <p:nvPicPr>
          <p:cNvPr id="265" name="Google Shape;265;p39"/>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266" name="Google Shape;266;p39"/>
          <p:cNvPicPr preferRelativeResize="0"/>
          <p:nvPr/>
        </p:nvPicPr>
        <p:blipFill>
          <a:blip r:embed="rId4">
            <a:alphaModFix/>
          </a:blip>
          <a:stretch>
            <a:fillRect/>
          </a:stretch>
        </p:blipFill>
        <p:spPr>
          <a:xfrm>
            <a:off x="1510675" y="959025"/>
            <a:ext cx="6122649" cy="3724601"/>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2" name="Shape 2102"/>
        <p:cNvGrpSpPr/>
        <p:nvPr/>
      </p:nvGrpSpPr>
      <p:grpSpPr>
        <a:xfrm>
          <a:off x="0" y="0"/>
          <a:ext cx="0" cy="0"/>
          <a:chOff x="0" y="0"/>
          <a:chExt cx="0" cy="0"/>
        </a:xfrm>
      </p:grpSpPr>
      <p:sp>
        <p:nvSpPr>
          <p:cNvPr id="2103" name="Google Shape;2103;p28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a:t>
            </a:r>
            <a:r>
              <a:rPr b="1" lang="en">
                <a:solidFill>
                  <a:srgbClr val="FF9900"/>
                </a:solidFill>
              </a:rPr>
              <a:t>VPN</a:t>
            </a:r>
            <a:endParaRPr>
              <a:solidFill>
                <a:srgbClr val="FF9900"/>
              </a:solidFill>
            </a:endParaRPr>
          </a:p>
        </p:txBody>
      </p:sp>
      <p:sp>
        <p:nvSpPr>
          <p:cNvPr id="2104" name="Google Shape;2104;p282"/>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a:t>
            </a:r>
            <a:r>
              <a:rPr b="1" lang="en" u="sng">
                <a:solidFill>
                  <a:schemeClr val="hlink"/>
                </a:solidFill>
                <a:hlinkClick r:id="rId3"/>
              </a:rPr>
              <a:t>Whitepaper: Amazon Virtual Private Cloud Connectivity Options</a:t>
            </a:r>
            <a:r>
              <a:rPr b="1" lang="en">
                <a:solidFill>
                  <a:schemeClr val="dk1"/>
                </a:solidFill>
              </a:rPr>
              <a:t>	</a:t>
            </a:r>
            <a:endParaRPr sz="1200">
              <a:solidFill>
                <a:schemeClr val="dk1"/>
              </a:solidFill>
            </a:endParaRPr>
          </a:p>
        </p:txBody>
      </p:sp>
      <p:pic>
        <p:nvPicPr>
          <p:cNvPr id="2105" name="Google Shape;2105;p282"/>
          <p:cNvPicPr preferRelativeResize="0"/>
          <p:nvPr/>
        </p:nvPicPr>
        <p:blipFill>
          <a:blip r:embed="rId4">
            <a:alphaModFix/>
          </a:blip>
          <a:stretch>
            <a:fillRect/>
          </a:stretch>
        </p:blipFill>
        <p:spPr>
          <a:xfrm>
            <a:off x="2237575" y="1009500"/>
            <a:ext cx="4668861" cy="3303374"/>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28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a:t>
            </a:r>
            <a:r>
              <a:rPr b="1" lang="en">
                <a:solidFill>
                  <a:srgbClr val="FF9900"/>
                </a:solidFill>
              </a:rPr>
              <a:t>VPN</a:t>
            </a:r>
            <a:endParaRPr>
              <a:solidFill>
                <a:srgbClr val="FF9900"/>
              </a:solidFill>
            </a:endParaRPr>
          </a:p>
        </p:txBody>
      </p:sp>
      <p:sp>
        <p:nvSpPr>
          <p:cNvPr id="2111" name="Google Shape;2111;p283"/>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a:t>
            </a:r>
            <a:r>
              <a:rPr b="1" lang="en" u="sng">
                <a:solidFill>
                  <a:schemeClr val="hlink"/>
                </a:solidFill>
                <a:hlinkClick r:id="rId3"/>
              </a:rPr>
              <a:t>Whitepaper: Amazon Virtual Private Cloud Connectivity Options</a:t>
            </a:r>
            <a:r>
              <a:rPr b="1" lang="en">
                <a:solidFill>
                  <a:schemeClr val="dk1"/>
                </a:solidFill>
              </a:rPr>
              <a:t>	</a:t>
            </a:r>
            <a:endParaRPr sz="1200">
              <a:solidFill>
                <a:schemeClr val="dk1"/>
              </a:solidFill>
            </a:endParaRPr>
          </a:p>
        </p:txBody>
      </p:sp>
      <p:pic>
        <p:nvPicPr>
          <p:cNvPr id="2112" name="Google Shape;2112;p283"/>
          <p:cNvPicPr preferRelativeResize="0"/>
          <p:nvPr/>
        </p:nvPicPr>
        <p:blipFill>
          <a:blip r:embed="rId4">
            <a:alphaModFix/>
          </a:blip>
          <a:stretch>
            <a:fillRect/>
          </a:stretch>
        </p:blipFill>
        <p:spPr>
          <a:xfrm>
            <a:off x="2219913" y="1060925"/>
            <a:ext cx="4704173" cy="3303375"/>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8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a:t>
            </a:r>
            <a:r>
              <a:rPr b="1" lang="en">
                <a:solidFill>
                  <a:srgbClr val="FF9900"/>
                </a:solidFill>
              </a:rPr>
              <a:t>VPN CloudHub</a:t>
            </a:r>
            <a:endParaRPr>
              <a:solidFill>
                <a:srgbClr val="FF9900"/>
              </a:solidFill>
            </a:endParaRPr>
          </a:p>
        </p:txBody>
      </p:sp>
      <p:pic>
        <p:nvPicPr>
          <p:cNvPr id="2118" name="Google Shape;2118;p284"/>
          <p:cNvPicPr preferRelativeResize="0"/>
          <p:nvPr/>
        </p:nvPicPr>
        <p:blipFill>
          <a:blip r:embed="rId3">
            <a:alphaModFix/>
          </a:blip>
          <a:stretch>
            <a:fillRect/>
          </a:stretch>
        </p:blipFill>
        <p:spPr>
          <a:xfrm>
            <a:off x="1871000" y="908525"/>
            <a:ext cx="5402002" cy="393017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28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Software VPN</a:t>
            </a:r>
            <a:endParaRPr/>
          </a:p>
        </p:txBody>
      </p:sp>
      <p:pic>
        <p:nvPicPr>
          <p:cNvPr id="2124" name="Google Shape;2124;p285"/>
          <p:cNvPicPr preferRelativeResize="0"/>
          <p:nvPr/>
        </p:nvPicPr>
        <p:blipFill>
          <a:blip r:embed="rId3">
            <a:alphaModFix/>
          </a:blip>
          <a:stretch>
            <a:fillRect/>
          </a:stretch>
        </p:blipFill>
        <p:spPr>
          <a:xfrm>
            <a:off x="1805163" y="958075"/>
            <a:ext cx="5533686" cy="393017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286"/>
          <p:cNvSpPr txBox="1"/>
          <p:nvPr/>
        </p:nvSpPr>
        <p:spPr>
          <a:xfrm>
            <a:off x="2026800" y="2274750"/>
            <a:ext cx="50904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Amazon Direct Connect</a:t>
            </a:r>
            <a:endParaRPr b="1" sz="2400"/>
          </a:p>
        </p:txBody>
      </p:sp>
      <p:sp>
        <p:nvSpPr>
          <p:cNvPr id="2130" name="Google Shape;2130;p286"/>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a:t>
            </a:r>
            <a:r>
              <a:rPr b="1" lang="en" u="sng">
                <a:solidFill>
                  <a:schemeClr val="hlink"/>
                </a:solidFill>
                <a:hlinkClick r:id="rId3"/>
              </a:rPr>
              <a:t>Whitepaper: Amazon Virtual Private Cloud Connectivity Options</a:t>
            </a:r>
            <a:r>
              <a:rPr b="1" lang="en">
                <a:solidFill>
                  <a:schemeClr val="dk1"/>
                </a:solidFill>
              </a:rPr>
              <a:t>	</a:t>
            </a:r>
            <a:endParaRPr sz="1200">
              <a:solidFill>
                <a:schemeClr val="dk1"/>
              </a:solidFill>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28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Direct Connect </a:t>
            </a:r>
            <a:endParaRPr/>
          </a:p>
        </p:txBody>
      </p:sp>
      <p:sp>
        <p:nvSpPr>
          <p:cNvPr id="2136" name="Google Shape;2136;p287"/>
          <p:cNvSpPr txBox="1"/>
          <p:nvPr/>
        </p:nvSpPr>
        <p:spPr>
          <a:xfrm>
            <a:off x="836800" y="908525"/>
            <a:ext cx="7331100" cy="2310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AWS Direct Connect allows you to connect your on premise infrastructure or data center directly to the Amazon Cloud by using a dedicated connection and bypassing the public interne</a:t>
            </a:r>
            <a:r>
              <a:rPr lang="en" sz="1200"/>
              <a:t>t</a:t>
            </a:r>
            <a:endParaRPr sz="1200"/>
          </a:p>
          <a:p>
            <a:pPr indent="-304800" lvl="0" marL="457200" rtl="0" algn="l">
              <a:lnSpc>
                <a:spcPct val="115000"/>
              </a:lnSpc>
              <a:spcBef>
                <a:spcPts val="0"/>
              </a:spcBef>
              <a:spcAft>
                <a:spcPts val="0"/>
              </a:spcAft>
              <a:buSzPts val="1200"/>
              <a:buChar char="●"/>
            </a:pPr>
            <a:r>
              <a:rPr lang="en" sz="1200"/>
              <a:t>Consistent performance</a:t>
            </a:r>
            <a:endParaRPr sz="1200"/>
          </a:p>
          <a:p>
            <a:pPr indent="-304800" lvl="1" marL="914400" rtl="0" algn="l">
              <a:lnSpc>
                <a:spcPct val="115000"/>
              </a:lnSpc>
              <a:spcBef>
                <a:spcPts val="0"/>
              </a:spcBef>
              <a:spcAft>
                <a:spcPts val="0"/>
              </a:spcAft>
              <a:buSzPts val="1200"/>
              <a:buChar char="○"/>
            </a:pPr>
            <a:r>
              <a:rPr lang="en" sz="1200"/>
              <a:t>1Gbp/s and 10Gbp/s connections available from AWS</a:t>
            </a:r>
            <a:endParaRPr sz="1200"/>
          </a:p>
          <a:p>
            <a:pPr indent="-304800" lvl="1" marL="914400" rtl="0" algn="l">
              <a:lnSpc>
                <a:spcPct val="115000"/>
              </a:lnSpc>
              <a:spcBef>
                <a:spcPts val="0"/>
              </a:spcBef>
              <a:spcAft>
                <a:spcPts val="0"/>
              </a:spcAft>
              <a:buSzPts val="1200"/>
              <a:buChar char="○"/>
            </a:pPr>
            <a:r>
              <a:rPr lang="en" sz="1200"/>
              <a:t>50M, 100M, 200M, 300M, 400M and 500M pipes available from APN Partners</a:t>
            </a:r>
            <a:endParaRPr sz="1200"/>
          </a:p>
          <a:p>
            <a:pPr indent="-304800" lvl="1" marL="914400" rtl="0" algn="l">
              <a:lnSpc>
                <a:spcPct val="115000"/>
              </a:lnSpc>
              <a:spcBef>
                <a:spcPts val="0"/>
              </a:spcBef>
              <a:spcAft>
                <a:spcPts val="0"/>
              </a:spcAft>
              <a:buSzPts val="1200"/>
              <a:buChar char="○"/>
            </a:pPr>
            <a:r>
              <a:rPr lang="en" sz="1200"/>
              <a:t>Scales per transmission requirements</a:t>
            </a:r>
            <a:endParaRPr sz="1200"/>
          </a:p>
          <a:p>
            <a:pPr indent="-304800" lvl="1" marL="914400" rtl="0" algn="l">
              <a:lnSpc>
                <a:spcPct val="115000"/>
              </a:lnSpc>
              <a:spcBef>
                <a:spcPts val="0"/>
              </a:spcBef>
              <a:spcAft>
                <a:spcPts val="0"/>
              </a:spcAft>
              <a:buSzPts val="1200"/>
              <a:buChar char="○"/>
            </a:pPr>
            <a:r>
              <a:rPr lang="en" sz="1200"/>
              <a:t>Lower egress bandwidth cost</a:t>
            </a:r>
            <a:endParaRPr sz="1200"/>
          </a:p>
          <a:p>
            <a:pPr indent="-304800" lvl="1" marL="914400" rtl="0" algn="l">
              <a:lnSpc>
                <a:spcPct val="115000"/>
              </a:lnSpc>
              <a:spcBef>
                <a:spcPts val="0"/>
              </a:spcBef>
              <a:spcAft>
                <a:spcPts val="0"/>
              </a:spcAft>
              <a:buSzPts val="1200"/>
              <a:buChar char="○"/>
            </a:pPr>
            <a:r>
              <a:rPr lang="en" sz="1200"/>
              <a:t>Multiple AWS accounts can share a Direct Connect connection</a:t>
            </a:r>
            <a:endParaRPr sz="1200"/>
          </a:p>
          <a:p>
            <a:pPr indent="-304800" lvl="1" marL="914400" rtl="0" algn="l">
              <a:lnSpc>
                <a:spcPct val="115000"/>
              </a:lnSpc>
              <a:spcBef>
                <a:spcPts val="0"/>
              </a:spcBef>
              <a:spcAft>
                <a:spcPts val="0"/>
              </a:spcAft>
              <a:buSzPts val="1200"/>
              <a:buChar char="○"/>
            </a:pPr>
            <a:r>
              <a:rPr lang="en" sz="1200"/>
              <a:t>No SLA</a:t>
            </a:r>
            <a:endParaRPr sz="1200"/>
          </a:p>
          <a:p>
            <a:pPr indent="0" lvl="0" marL="0" rtl="0" algn="l">
              <a:lnSpc>
                <a:spcPct val="115000"/>
              </a:lnSpc>
              <a:spcBef>
                <a:spcPts val="0"/>
              </a:spcBef>
              <a:spcAft>
                <a:spcPts val="0"/>
              </a:spcAft>
              <a:buNone/>
            </a:pPr>
            <a:r>
              <a:t/>
            </a:r>
            <a:endParaRPr sz="1200"/>
          </a:p>
        </p:txBody>
      </p:sp>
      <p:pic>
        <p:nvPicPr>
          <p:cNvPr id="2137" name="Google Shape;2137;p287"/>
          <p:cNvPicPr preferRelativeResize="0"/>
          <p:nvPr/>
        </p:nvPicPr>
        <p:blipFill>
          <a:blip r:embed="rId3">
            <a:alphaModFix/>
          </a:blip>
          <a:stretch>
            <a:fillRect/>
          </a:stretch>
        </p:blipFill>
        <p:spPr>
          <a:xfrm>
            <a:off x="2438800" y="3038800"/>
            <a:ext cx="4266400" cy="1779075"/>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28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Direct Connect </a:t>
            </a:r>
            <a:endParaRPr/>
          </a:p>
        </p:txBody>
      </p:sp>
      <p:pic>
        <p:nvPicPr>
          <p:cNvPr id="2143" name="Google Shape;2143;p288"/>
          <p:cNvPicPr preferRelativeResize="0"/>
          <p:nvPr/>
        </p:nvPicPr>
        <p:blipFill>
          <a:blip r:embed="rId3">
            <a:alphaModFix/>
          </a:blip>
          <a:stretch>
            <a:fillRect/>
          </a:stretch>
        </p:blipFill>
        <p:spPr>
          <a:xfrm>
            <a:off x="1877925" y="908525"/>
            <a:ext cx="5388143" cy="3930175"/>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28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Direct Connect </a:t>
            </a:r>
            <a:r>
              <a:rPr b="1" lang="en">
                <a:solidFill>
                  <a:srgbClr val="FF9900"/>
                </a:solidFill>
              </a:rPr>
              <a:t>Plus VPN</a:t>
            </a:r>
            <a:endParaRPr b="1">
              <a:solidFill>
                <a:srgbClr val="FF9900"/>
              </a:solidFill>
            </a:endParaRPr>
          </a:p>
        </p:txBody>
      </p:sp>
      <p:pic>
        <p:nvPicPr>
          <p:cNvPr id="2149" name="Google Shape;2149;p289"/>
          <p:cNvPicPr preferRelativeResize="0"/>
          <p:nvPr/>
        </p:nvPicPr>
        <p:blipFill>
          <a:blip r:embed="rId3">
            <a:alphaModFix/>
          </a:blip>
          <a:stretch>
            <a:fillRect/>
          </a:stretch>
        </p:blipFill>
        <p:spPr>
          <a:xfrm>
            <a:off x="2306325" y="908525"/>
            <a:ext cx="4531349" cy="3930175"/>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29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Direct Connect </a:t>
            </a:r>
            <a:endParaRPr/>
          </a:p>
        </p:txBody>
      </p:sp>
      <p:sp>
        <p:nvSpPr>
          <p:cNvPr id="2155" name="Google Shape;2155;p290"/>
          <p:cNvSpPr txBox="1"/>
          <p:nvPr/>
        </p:nvSpPr>
        <p:spPr>
          <a:xfrm>
            <a:off x="844200" y="908525"/>
            <a:ext cx="4721100" cy="2710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Point of presence within the Direct Connect location:</a:t>
            </a:r>
            <a:endParaRPr sz="1200"/>
          </a:p>
          <a:p>
            <a:pPr indent="-304800" lvl="1" marL="914400" rtl="0" algn="l">
              <a:lnSpc>
                <a:spcPct val="115000"/>
              </a:lnSpc>
              <a:spcBef>
                <a:spcPts val="0"/>
              </a:spcBef>
              <a:spcAft>
                <a:spcPts val="0"/>
              </a:spcAft>
              <a:buSzPts val="1200"/>
              <a:buChar char="○"/>
            </a:pPr>
            <a:r>
              <a:rPr b="1" lang="en" sz="1200">
                <a:solidFill>
                  <a:srgbClr val="FF9900"/>
                </a:solidFill>
              </a:rPr>
              <a:t>1G, 10G pipes</a:t>
            </a:r>
            <a:endParaRPr b="1" sz="1200">
              <a:solidFill>
                <a:srgbClr val="FF9900"/>
              </a:solidFill>
            </a:endParaRPr>
          </a:p>
          <a:p>
            <a:pPr indent="-304800" lvl="0" marL="457200" rtl="0" algn="l">
              <a:lnSpc>
                <a:spcPct val="115000"/>
              </a:lnSpc>
              <a:spcBef>
                <a:spcPts val="0"/>
              </a:spcBef>
              <a:spcAft>
                <a:spcPts val="0"/>
              </a:spcAft>
              <a:buSzPts val="1200"/>
              <a:buChar char="●"/>
            </a:pPr>
            <a:r>
              <a:rPr lang="en" sz="1200"/>
              <a:t>Connect to APN Direct Connect Partner:</a:t>
            </a:r>
            <a:endParaRPr sz="1200"/>
          </a:p>
          <a:p>
            <a:pPr indent="-304800" lvl="1" marL="914400" rtl="0" algn="l">
              <a:lnSpc>
                <a:spcPct val="115000"/>
              </a:lnSpc>
              <a:spcBef>
                <a:spcPts val="0"/>
              </a:spcBef>
              <a:spcAft>
                <a:spcPts val="0"/>
              </a:spcAft>
              <a:buSzPts val="1200"/>
              <a:buChar char="○"/>
            </a:pPr>
            <a:r>
              <a:rPr b="1" lang="en" sz="1200">
                <a:solidFill>
                  <a:srgbClr val="FF9900"/>
                </a:solidFill>
              </a:rPr>
              <a:t>50M, 100M, 200M, 300M, 400M and 500M pipes</a:t>
            </a:r>
            <a:endParaRPr b="1" sz="1200">
              <a:solidFill>
                <a:srgbClr val="FF9900"/>
              </a:solidFill>
            </a:endParaRPr>
          </a:p>
          <a:p>
            <a:pPr indent="0" lvl="0" marL="0" rtl="0" algn="l">
              <a:lnSpc>
                <a:spcPct val="115000"/>
              </a:lnSpc>
              <a:spcBef>
                <a:spcPts val="0"/>
              </a:spcBef>
              <a:spcAft>
                <a:spcPts val="0"/>
              </a:spcAft>
              <a:buNone/>
            </a:pPr>
            <a:r>
              <a:t/>
            </a:r>
            <a:endParaRPr b="1" sz="1200">
              <a:solidFill>
                <a:srgbClr val="FF9900"/>
              </a:solidFill>
            </a:endParaRPr>
          </a:p>
          <a:p>
            <a:pPr indent="0" lvl="0" marL="0" rtl="0" algn="l">
              <a:lnSpc>
                <a:spcPct val="115000"/>
              </a:lnSpc>
              <a:spcBef>
                <a:spcPts val="0"/>
              </a:spcBef>
              <a:spcAft>
                <a:spcPts val="0"/>
              </a:spcAft>
              <a:buNone/>
            </a:pPr>
            <a:r>
              <a:t/>
            </a:r>
            <a:endParaRPr b="1" sz="1200">
              <a:solidFill>
                <a:srgbClr val="FF9900"/>
              </a:solidFill>
            </a:endParaRPr>
          </a:p>
          <a:p>
            <a:pPr indent="-304800" lvl="0" marL="457200" rtl="0" algn="l">
              <a:lnSpc>
                <a:spcPct val="115000"/>
              </a:lnSpc>
              <a:spcBef>
                <a:spcPts val="0"/>
              </a:spcBef>
              <a:spcAft>
                <a:spcPts val="0"/>
              </a:spcAft>
              <a:buSzPts val="1200"/>
              <a:buChar char="●"/>
            </a:pPr>
            <a:r>
              <a:rPr lang="en" sz="1200"/>
              <a:t>Use a </a:t>
            </a:r>
            <a:r>
              <a:rPr b="1" lang="en" sz="1200">
                <a:solidFill>
                  <a:srgbClr val="FF9900"/>
                </a:solidFill>
              </a:rPr>
              <a:t>private virtual interface</a:t>
            </a:r>
            <a:r>
              <a:rPr lang="en" sz="1200"/>
              <a:t> to connect to each VPC</a:t>
            </a:r>
            <a:endParaRPr sz="1200"/>
          </a:p>
          <a:p>
            <a:pPr indent="-304800" lvl="0" marL="457200" rtl="0" algn="l">
              <a:lnSpc>
                <a:spcPct val="115000"/>
              </a:lnSpc>
              <a:spcBef>
                <a:spcPts val="0"/>
              </a:spcBef>
              <a:spcAft>
                <a:spcPts val="0"/>
              </a:spcAft>
              <a:buSzPts val="1200"/>
              <a:buChar char="●"/>
            </a:pPr>
            <a:r>
              <a:rPr lang="en" sz="1200"/>
              <a:t>Use a </a:t>
            </a:r>
            <a:r>
              <a:rPr b="1" lang="en" sz="1200">
                <a:solidFill>
                  <a:srgbClr val="FF9900"/>
                </a:solidFill>
              </a:rPr>
              <a:t>public virtual interfac</a:t>
            </a:r>
            <a:r>
              <a:rPr lang="en" sz="1200"/>
              <a:t>e to public endpoints</a:t>
            </a:r>
            <a:endParaRPr sz="1200"/>
          </a:p>
          <a:p>
            <a:pPr indent="-304800" lvl="0" marL="457200" rtl="0" algn="l">
              <a:lnSpc>
                <a:spcPct val="115000"/>
              </a:lnSpc>
              <a:spcBef>
                <a:spcPts val="0"/>
              </a:spcBef>
              <a:spcAft>
                <a:spcPts val="0"/>
              </a:spcAft>
              <a:buSzPts val="1200"/>
              <a:buChar char="●"/>
            </a:pPr>
            <a:r>
              <a:rPr lang="en" sz="1200"/>
              <a:t>Each connection is a separate VLAN</a:t>
            </a:r>
            <a:endParaRPr sz="1200"/>
          </a:p>
          <a:p>
            <a:pPr indent="-304800" lvl="0" marL="457200" rtl="0" algn="l">
              <a:lnSpc>
                <a:spcPct val="115000"/>
              </a:lnSpc>
              <a:spcBef>
                <a:spcPts val="0"/>
              </a:spcBef>
              <a:spcAft>
                <a:spcPts val="0"/>
              </a:spcAft>
              <a:buSzPts val="1200"/>
              <a:buChar char="●"/>
            </a:pPr>
            <a:r>
              <a:rPr lang="en" sz="1200"/>
              <a:t>Routing based on </a:t>
            </a:r>
            <a:r>
              <a:rPr b="1" lang="en" sz="1200">
                <a:solidFill>
                  <a:srgbClr val="FF9900"/>
                </a:solidFill>
              </a:rPr>
              <a:t>BGP</a:t>
            </a:r>
            <a:r>
              <a:rPr lang="en" sz="1200"/>
              <a:t>; limit on routes</a:t>
            </a:r>
            <a:endParaRPr sz="1200"/>
          </a:p>
          <a:p>
            <a:pPr indent="0" lvl="0" marL="0" rtl="0" algn="l">
              <a:lnSpc>
                <a:spcPct val="115000"/>
              </a:lnSpc>
              <a:spcBef>
                <a:spcPts val="0"/>
              </a:spcBef>
              <a:spcAft>
                <a:spcPts val="0"/>
              </a:spcAft>
              <a:buNone/>
            </a:pPr>
            <a:r>
              <a:t/>
            </a:r>
            <a:endParaRPr sz="1200"/>
          </a:p>
        </p:txBody>
      </p:sp>
      <p:pic>
        <p:nvPicPr>
          <p:cNvPr id="2156" name="Google Shape;2156;p290"/>
          <p:cNvPicPr preferRelativeResize="0"/>
          <p:nvPr/>
        </p:nvPicPr>
        <p:blipFill>
          <a:blip r:embed="rId3">
            <a:alphaModFix/>
          </a:blip>
          <a:stretch>
            <a:fillRect/>
          </a:stretch>
        </p:blipFill>
        <p:spPr>
          <a:xfrm>
            <a:off x="5849826" y="506825"/>
            <a:ext cx="2694700" cy="4129851"/>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291"/>
          <p:cNvSpPr txBox="1"/>
          <p:nvPr/>
        </p:nvSpPr>
        <p:spPr>
          <a:xfrm>
            <a:off x="2026800" y="2274750"/>
            <a:ext cx="50904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Amazon VPC-to-Amazon VPC</a:t>
            </a:r>
            <a:endParaRPr b="1" sz="2400"/>
          </a:p>
        </p:txBody>
      </p:sp>
      <p:sp>
        <p:nvSpPr>
          <p:cNvPr id="2162" name="Google Shape;2162;p291"/>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a:t>
            </a:r>
            <a:r>
              <a:rPr b="1" lang="en" u="sng">
                <a:solidFill>
                  <a:schemeClr val="hlink"/>
                </a:solidFill>
                <a:hlinkClick r:id="rId3"/>
              </a:rPr>
              <a:t>Whitepaper: Amazon Virtual Private Cloud Connectivity Options</a:t>
            </a:r>
            <a:r>
              <a:rPr b="1" lang="en">
                <a:solidFill>
                  <a:schemeClr val="dk1"/>
                </a:solidFill>
              </a:rPr>
              <a:t>	</a:t>
            </a:r>
            <a:endParaRPr sz="1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Virtual Machine</a:t>
            </a:r>
            <a:endParaRPr/>
          </a:p>
        </p:txBody>
      </p:sp>
      <p:pic>
        <p:nvPicPr>
          <p:cNvPr id="272" name="Google Shape;272;p40"/>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273" name="Google Shape;273;p40"/>
          <p:cNvPicPr preferRelativeResize="0"/>
          <p:nvPr/>
        </p:nvPicPr>
        <p:blipFill>
          <a:blip r:embed="rId4">
            <a:alphaModFix/>
          </a:blip>
          <a:stretch>
            <a:fillRect/>
          </a:stretch>
        </p:blipFill>
        <p:spPr>
          <a:xfrm>
            <a:off x="2971338" y="747000"/>
            <a:ext cx="3201316" cy="3649500"/>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6" name="Shape 2166"/>
        <p:cNvGrpSpPr/>
        <p:nvPr/>
      </p:nvGrpSpPr>
      <p:grpSpPr>
        <a:xfrm>
          <a:off x="0" y="0"/>
          <a:ext cx="0" cy="0"/>
          <a:chOff x="0" y="0"/>
          <a:chExt cx="0" cy="0"/>
        </a:xfrm>
      </p:grpSpPr>
      <p:sp>
        <p:nvSpPr>
          <p:cNvPr id="2167" name="Google Shape;2167;p29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None/>
            </a:pPr>
            <a:r>
              <a:rPr b="1" lang="en"/>
              <a:t>Amazon VPC-to-Amazon VPC</a:t>
            </a:r>
            <a:r>
              <a:rPr b="1" lang="en" sz="1800">
                <a:solidFill>
                  <a:srgbClr val="E47911"/>
                </a:solidFill>
              </a:rPr>
              <a:t> </a:t>
            </a:r>
            <a:r>
              <a:rPr b="1" lang="en">
                <a:solidFill>
                  <a:srgbClr val="FF9900"/>
                </a:solidFill>
              </a:rPr>
              <a:t>- VPC Peering</a:t>
            </a:r>
            <a:endParaRPr>
              <a:solidFill>
                <a:srgbClr val="FF9900"/>
              </a:solidFill>
            </a:endParaRPr>
          </a:p>
        </p:txBody>
      </p:sp>
      <p:pic>
        <p:nvPicPr>
          <p:cNvPr id="2168" name="Google Shape;2168;p292"/>
          <p:cNvPicPr preferRelativeResize="0"/>
          <p:nvPr/>
        </p:nvPicPr>
        <p:blipFill>
          <a:blip r:embed="rId3">
            <a:alphaModFix/>
          </a:blip>
          <a:stretch>
            <a:fillRect/>
          </a:stretch>
        </p:blipFill>
        <p:spPr>
          <a:xfrm>
            <a:off x="1921613" y="908525"/>
            <a:ext cx="5300782" cy="3930175"/>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29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Amazon VPC-to-Amazon VPC</a:t>
            </a:r>
            <a:r>
              <a:rPr b="1" lang="en" sz="1800">
                <a:solidFill>
                  <a:srgbClr val="E47911"/>
                </a:solidFill>
              </a:rPr>
              <a:t> </a:t>
            </a:r>
            <a:r>
              <a:rPr b="1" lang="en">
                <a:solidFill>
                  <a:srgbClr val="FF9900"/>
                </a:solidFill>
              </a:rPr>
              <a:t>- Software VPN</a:t>
            </a:r>
            <a:r>
              <a:rPr b="1" lang="en"/>
              <a:t> </a:t>
            </a:r>
            <a:endParaRPr/>
          </a:p>
        </p:txBody>
      </p:sp>
      <p:pic>
        <p:nvPicPr>
          <p:cNvPr id="2174" name="Google Shape;2174;p293"/>
          <p:cNvPicPr preferRelativeResize="0"/>
          <p:nvPr/>
        </p:nvPicPr>
        <p:blipFill>
          <a:blip r:embed="rId3">
            <a:alphaModFix/>
          </a:blip>
          <a:stretch>
            <a:fillRect/>
          </a:stretch>
        </p:blipFill>
        <p:spPr>
          <a:xfrm>
            <a:off x="1743088" y="908525"/>
            <a:ext cx="5657815" cy="3930175"/>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294"/>
          <p:cNvSpPr txBox="1"/>
          <p:nvPr/>
        </p:nvSpPr>
        <p:spPr>
          <a:xfrm>
            <a:off x="528975" y="314525"/>
            <a:ext cx="65280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Amazon VPC-to-Amazon VPC</a:t>
            </a:r>
            <a:r>
              <a:rPr b="1" lang="en" sz="1800">
                <a:solidFill>
                  <a:srgbClr val="E47911"/>
                </a:solidFill>
              </a:rPr>
              <a:t> </a:t>
            </a:r>
            <a:r>
              <a:rPr b="1" lang="en">
                <a:solidFill>
                  <a:srgbClr val="FF9900"/>
                </a:solidFill>
              </a:rPr>
              <a:t>- Software-to-AWS Managed VPN</a:t>
            </a:r>
            <a:endParaRPr>
              <a:solidFill>
                <a:srgbClr val="FF9900"/>
              </a:solidFill>
            </a:endParaRPr>
          </a:p>
        </p:txBody>
      </p:sp>
      <p:pic>
        <p:nvPicPr>
          <p:cNvPr id="2180" name="Google Shape;2180;p294"/>
          <p:cNvPicPr preferRelativeResize="0"/>
          <p:nvPr/>
        </p:nvPicPr>
        <p:blipFill>
          <a:blip r:embed="rId3">
            <a:alphaModFix/>
          </a:blip>
          <a:stretch>
            <a:fillRect/>
          </a:stretch>
        </p:blipFill>
        <p:spPr>
          <a:xfrm>
            <a:off x="1945163" y="908525"/>
            <a:ext cx="5253684" cy="3930175"/>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29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600"/>
              </a:spcAft>
              <a:buClr>
                <a:schemeClr val="dk1"/>
              </a:buClr>
              <a:buSzPts val="1100"/>
              <a:buFont typeface="Arial"/>
              <a:buNone/>
            </a:pPr>
            <a:r>
              <a:rPr b="1" lang="en">
                <a:solidFill>
                  <a:schemeClr val="dk1"/>
                </a:solidFill>
              </a:rPr>
              <a:t>Amazon VPC-to-Amazon VPC </a:t>
            </a:r>
            <a:r>
              <a:rPr b="1" lang="en">
                <a:solidFill>
                  <a:srgbClr val="FF9900"/>
                </a:solidFill>
              </a:rPr>
              <a:t>- Managed VPN</a:t>
            </a:r>
            <a:endParaRPr>
              <a:solidFill>
                <a:srgbClr val="FF9900"/>
              </a:solidFill>
            </a:endParaRPr>
          </a:p>
        </p:txBody>
      </p:sp>
      <p:pic>
        <p:nvPicPr>
          <p:cNvPr id="2186" name="Google Shape;2186;p295"/>
          <p:cNvPicPr preferRelativeResize="0"/>
          <p:nvPr/>
        </p:nvPicPr>
        <p:blipFill>
          <a:blip r:embed="rId3">
            <a:alphaModFix/>
          </a:blip>
          <a:stretch>
            <a:fillRect/>
          </a:stretch>
        </p:blipFill>
        <p:spPr>
          <a:xfrm>
            <a:off x="2987775" y="695950"/>
            <a:ext cx="3168450" cy="4399825"/>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p29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Amazon VPC-to-Amazon VPC </a:t>
            </a:r>
            <a:r>
              <a:rPr b="1" lang="en">
                <a:solidFill>
                  <a:srgbClr val="FF9900"/>
                </a:solidFill>
              </a:rPr>
              <a:t>- </a:t>
            </a:r>
            <a:r>
              <a:rPr b="1" lang="en">
                <a:solidFill>
                  <a:srgbClr val="FF9900"/>
                </a:solidFill>
              </a:rPr>
              <a:t>AWS Direct Connect</a:t>
            </a:r>
            <a:r>
              <a:rPr b="1" lang="en"/>
              <a:t> </a:t>
            </a:r>
            <a:endParaRPr/>
          </a:p>
        </p:txBody>
      </p:sp>
      <p:pic>
        <p:nvPicPr>
          <p:cNvPr id="2192" name="Google Shape;2192;p296"/>
          <p:cNvPicPr preferRelativeResize="0"/>
          <p:nvPr/>
        </p:nvPicPr>
        <p:blipFill>
          <a:blip r:embed="rId3">
            <a:alphaModFix/>
          </a:blip>
          <a:stretch>
            <a:fillRect/>
          </a:stretch>
        </p:blipFill>
        <p:spPr>
          <a:xfrm>
            <a:off x="3098850" y="783200"/>
            <a:ext cx="3052775" cy="4201150"/>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6" name="Shape 2196"/>
        <p:cNvGrpSpPr/>
        <p:nvPr/>
      </p:nvGrpSpPr>
      <p:grpSpPr>
        <a:xfrm>
          <a:off x="0" y="0"/>
          <a:ext cx="0" cy="0"/>
          <a:chOff x="0" y="0"/>
          <a:chExt cx="0" cy="0"/>
        </a:xfrm>
      </p:grpSpPr>
      <p:sp>
        <p:nvSpPr>
          <p:cNvPr id="2197" name="Google Shape;2197;p29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Amazon VPC-to-Amazon VPC </a:t>
            </a:r>
            <a:r>
              <a:rPr b="1" lang="en">
                <a:solidFill>
                  <a:srgbClr val="FF9900"/>
                </a:solidFill>
              </a:rPr>
              <a:t>- </a:t>
            </a:r>
            <a:r>
              <a:rPr b="1" lang="en">
                <a:solidFill>
                  <a:srgbClr val="FF9900"/>
                </a:solidFill>
              </a:rPr>
              <a:t>Private Link</a:t>
            </a:r>
            <a:endParaRPr>
              <a:solidFill>
                <a:srgbClr val="FF9900"/>
              </a:solidFill>
            </a:endParaRPr>
          </a:p>
        </p:txBody>
      </p:sp>
      <p:pic>
        <p:nvPicPr>
          <p:cNvPr id="2198" name="Google Shape;2198;p297"/>
          <p:cNvPicPr preferRelativeResize="0"/>
          <p:nvPr/>
        </p:nvPicPr>
        <p:blipFill>
          <a:blip r:embed="rId3">
            <a:alphaModFix/>
          </a:blip>
          <a:stretch>
            <a:fillRect/>
          </a:stretch>
        </p:blipFill>
        <p:spPr>
          <a:xfrm>
            <a:off x="1292425" y="958050"/>
            <a:ext cx="6559143" cy="3930175"/>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298"/>
          <p:cNvSpPr txBox="1"/>
          <p:nvPr/>
        </p:nvSpPr>
        <p:spPr>
          <a:xfrm>
            <a:off x="2026800" y="2274750"/>
            <a:ext cx="5090400" cy="594000"/>
          </a:xfrm>
          <a:prstGeom prst="rect">
            <a:avLst/>
          </a:prstGeom>
          <a:noFill/>
          <a:ln>
            <a:noFill/>
          </a:ln>
        </p:spPr>
        <p:txBody>
          <a:bodyPr anchorCtr="0" anchor="ctr" bIns="91425" lIns="91425" spcFirstLastPara="1" rIns="91425" wrap="square" tIns="91425">
            <a:noAutofit/>
          </a:bodyPr>
          <a:lstStyle/>
          <a:p>
            <a:pPr indent="0" lvl="0" marL="0" rtl="0" algn="ctr">
              <a:lnSpc>
                <a:spcPct val="130000"/>
              </a:lnSpc>
              <a:spcBef>
                <a:spcPts val="0"/>
              </a:spcBef>
              <a:spcAft>
                <a:spcPts val="0"/>
              </a:spcAft>
              <a:buNone/>
            </a:pPr>
            <a:r>
              <a:rPr b="1" lang="en" sz="2400">
                <a:solidFill>
                  <a:srgbClr val="FF9900"/>
                </a:solidFill>
              </a:rPr>
              <a:t>Software Remote-Access VPN</a:t>
            </a:r>
            <a:endParaRPr b="1" sz="2400">
              <a:solidFill>
                <a:srgbClr val="FF9900"/>
              </a:solidFill>
            </a:endParaRPr>
          </a:p>
        </p:txBody>
      </p:sp>
      <p:sp>
        <p:nvSpPr>
          <p:cNvPr id="2204" name="Google Shape;2204;p298"/>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a:t>
            </a:r>
            <a:r>
              <a:rPr b="1" lang="en" u="sng">
                <a:solidFill>
                  <a:schemeClr val="hlink"/>
                </a:solidFill>
                <a:hlinkClick r:id="rId3"/>
              </a:rPr>
              <a:t>Whitepaper: Amazon Virtual Private Cloud Connectivity Options</a:t>
            </a:r>
            <a:r>
              <a:rPr b="1" lang="en">
                <a:solidFill>
                  <a:schemeClr val="dk1"/>
                </a:solidFill>
              </a:rPr>
              <a:t>	</a:t>
            </a:r>
            <a:endParaRPr sz="1200">
              <a:solidFill>
                <a:schemeClr val="dk1"/>
              </a:solidFill>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29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Software Remote-Access VPN</a:t>
            </a:r>
            <a:endParaRPr b="1"/>
          </a:p>
        </p:txBody>
      </p:sp>
      <p:pic>
        <p:nvPicPr>
          <p:cNvPr id="2210" name="Google Shape;2210;p299"/>
          <p:cNvPicPr preferRelativeResize="0"/>
          <p:nvPr/>
        </p:nvPicPr>
        <p:blipFill>
          <a:blip r:embed="rId3">
            <a:alphaModFix/>
          </a:blip>
          <a:stretch>
            <a:fillRect/>
          </a:stretch>
        </p:blipFill>
        <p:spPr>
          <a:xfrm>
            <a:off x="2023150" y="800950"/>
            <a:ext cx="5097688" cy="3930175"/>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30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Software Remote-Access VPN</a:t>
            </a:r>
            <a:endParaRPr b="1"/>
          </a:p>
        </p:txBody>
      </p:sp>
      <p:pic>
        <p:nvPicPr>
          <p:cNvPr id="2216" name="Google Shape;2216;p300"/>
          <p:cNvPicPr preferRelativeResize="0"/>
          <p:nvPr/>
        </p:nvPicPr>
        <p:blipFill>
          <a:blip r:embed="rId3">
            <a:alphaModFix/>
          </a:blip>
          <a:stretch>
            <a:fillRect/>
          </a:stretch>
        </p:blipFill>
        <p:spPr>
          <a:xfrm>
            <a:off x="1835575" y="908525"/>
            <a:ext cx="5472861" cy="3930176"/>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301"/>
          <p:cNvSpPr txBox="1"/>
          <p:nvPr/>
        </p:nvSpPr>
        <p:spPr>
          <a:xfrm>
            <a:off x="1197300" y="211707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6:</a:t>
            </a:r>
            <a:r>
              <a:rPr b="1" lang="en" sz="2400"/>
              <a:t> </a:t>
            </a:r>
            <a:r>
              <a:rPr b="1" lang="en" sz="2400">
                <a:solidFill>
                  <a:srgbClr val="FF9900"/>
                </a:solidFill>
              </a:rPr>
              <a:t>AWS Security Best Practices</a:t>
            </a:r>
            <a:endParaRPr b="1"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Data Center</a:t>
            </a:r>
            <a:endParaRPr/>
          </a:p>
        </p:txBody>
      </p:sp>
      <p:pic>
        <p:nvPicPr>
          <p:cNvPr id="279" name="Google Shape;279;p41"/>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280" name="Google Shape;280;p41"/>
          <p:cNvPicPr preferRelativeResize="0"/>
          <p:nvPr/>
        </p:nvPicPr>
        <p:blipFill>
          <a:blip r:embed="rId4">
            <a:alphaModFix/>
          </a:blip>
          <a:stretch>
            <a:fillRect/>
          </a:stretch>
        </p:blipFill>
        <p:spPr>
          <a:xfrm>
            <a:off x="789200" y="772588"/>
            <a:ext cx="7565589" cy="3930176"/>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5" name="Shape 2225"/>
        <p:cNvGrpSpPr/>
        <p:nvPr/>
      </p:nvGrpSpPr>
      <p:grpSpPr>
        <a:xfrm>
          <a:off x="0" y="0"/>
          <a:ext cx="0" cy="0"/>
          <a:chOff x="0" y="0"/>
          <a:chExt cx="0" cy="0"/>
        </a:xfrm>
      </p:grpSpPr>
      <p:pic>
        <p:nvPicPr>
          <p:cNvPr id="2226" name="Google Shape;2226;p30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227" name="Google Shape;2227;p30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Understanding the AWS Secure Global Infrastructure  </a:t>
            </a:r>
            <a:endParaRPr b="1">
              <a:solidFill>
                <a:schemeClr val="dk1"/>
              </a:solidFill>
            </a:endParaRPr>
          </a:p>
        </p:txBody>
      </p:sp>
      <p:sp>
        <p:nvSpPr>
          <p:cNvPr id="2228" name="Google Shape;2228;p302"/>
          <p:cNvSpPr txBox="1"/>
          <p:nvPr/>
        </p:nvSpPr>
        <p:spPr>
          <a:xfrm>
            <a:off x="836800" y="908525"/>
            <a:ext cx="7814700" cy="3321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The AWS secure global infrastructure and services are managed by AWS and provide a trustworthy foundation for enterprise systems and individual applications.</a:t>
            </a:r>
            <a:endParaRPr sz="1200">
              <a:solidFill>
                <a:schemeClr val="dk1"/>
              </a:solidFill>
            </a:endParaRPr>
          </a:p>
          <a:p>
            <a:pPr indent="-304800" lvl="0" marL="457200" rtl="0" algn="l">
              <a:lnSpc>
                <a:spcPct val="150000"/>
              </a:lnSpc>
              <a:spcBef>
                <a:spcPts val="0"/>
              </a:spcBef>
              <a:spcAft>
                <a:spcPts val="0"/>
              </a:spcAft>
              <a:buClr>
                <a:srgbClr val="FF9900"/>
              </a:buClr>
              <a:buSzPts val="1200"/>
              <a:buChar char="●"/>
            </a:pPr>
            <a:r>
              <a:rPr b="1" lang="en" sz="1200">
                <a:solidFill>
                  <a:srgbClr val="FF9900"/>
                </a:solidFill>
              </a:rPr>
              <a:t>Using the IAM Service</a:t>
            </a:r>
            <a:endParaRPr b="1" sz="1200">
              <a:solidFill>
                <a:srgbClr val="FF9900"/>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The IAM service is one component of the AWS secure global infrastructure. With IAM, you can centrally manage users, security credentials such as passwords, access keys, and permissions policies that control which AWS services and resources users can access.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rPr>
              <a:t>Regions, Availability Zones, and Endpoints  </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Use AWS regions to manage network latency and regulatory compliance. When you store data in a specific region, it is not replicated outside that region. </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Regions are designed with availability in mind and consist of at least two, often more, Availability Zones. Availability Zones are designed for fault isolation. </a:t>
            </a:r>
            <a:endParaRPr sz="1200">
              <a:solidFill>
                <a:schemeClr val="dk1"/>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2" name="Shape 2232"/>
        <p:cNvGrpSpPr/>
        <p:nvPr/>
      </p:nvGrpSpPr>
      <p:grpSpPr>
        <a:xfrm>
          <a:off x="0" y="0"/>
          <a:ext cx="0" cy="0"/>
          <a:chOff x="0" y="0"/>
          <a:chExt cx="0" cy="0"/>
        </a:xfrm>
      </p:grpSpPr>
      <p:pic>
        <p:nvPicPr>
          <p:cNvPr id="2233" name="Google Shape;2233;p303"/>
          <p:cNvPicPr preferRelativeResize="0"/>
          <p:nvPr/>
        </p:nvPicPr>
        <p:blipFill>
          <a:blip r:embed="rId3">
            <a:alphaModFix/>
          </a:blip>
          <a:stretch>
            <a:fillRect/>
          </a:stretch>
        </p:blipFill>
        <p:spPr>
          <a:xfrm>
            <a:off x="518275" y="152400"/>
            <a:ext cx="8107440" cy="4838701"/>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pic>
        <p:nvPicPr>
          <p:cNvPr id="2238" name="Google Shape;2238;p30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239" name="Google Shape;2239;p30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Using the Trusted Advisor Tool  </a:t>
            </a:r>
            <a:endParaRPr b="1">
              <a:solidFill>
                <a:schemeClr val="dk1"/>
              </a:solidFill>
            </a:endParaRPr>
          </a:p>
        </p:txBody>
      </p:sp>
      <p:sp>
        <p:nvSpPr>
          <p:cNvPr id="2240" name="Google Shape;2240;p304"/>
          <p:cNvSpPr txBox="1"/>
          <p:nvPr/>
        </p:nvSpPr>
        <p:spPr>
          <a:xfrm>
            <a:off x="836800" y="908525"/>
            <a:ext cx="7814700" cy="286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Some </a:t>
            </a:r>
            <a:r>
              <a:rPr b="1" lang="en" sz="1200">
                <a:solidFill>
                  <a:srgbClr val="FF9900"/>
                </a:solidFill>
              </a:rPr>
              <a:t>AWS Premium Support</a:t>
            </a:r>
            <a:r>
              <a:rPr lang="en" sz="1200">
                <a:solidFill>
                  <a:schemeClr val="dk1"/>
                </a:solidFill>
              </a:rPr>
              <a:t> plans include access to the</a:t>
            </a:r>
            <a:r>
              <a:rPr b="1" lang="en" sz="1200">
                <a:solidFill>
                  <a:srgbClr val="FF9900"/>
                </a:solidFill>
              </a:rPr>
              <a:t> Trusted Advisor </a:t>
            </a:r>
            <a:r>
              <a:rPr lang="en" sz="1200">
                <a:solidFill>
                  <a:schemeClr val="dk1"/>
                </a:solidFill>
              </a:rPr>
              <a:t>tool, which offers a one-view snapshot of your service and helps identify common security misconfigurations, suggestions for improving system performance, and underutilized resources.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Limited access to common administrative ports to only a small subset of addresses. This includes ports 22 (SSH), 23 (Telnet) 3389 (RDP), and 5500 (VNC).</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Limited access to common database ports. This includes ports 1433 (MSSQL Server), 1434 (MSSQL Monitor), 3306 (MySQL), Oracle (1521) and 5432 (PostgreSQL).</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IAM is configured to help ensure secure access control of AWS resources.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Multi-factor authentication (MFA) token is enabled to provide two-factor authentication for the root AWS account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pic>
        <p:nvPicPr>
          <p:cNvPr id="2245" name="Google Shape;2245;p30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246" name="Google Shape;2246;p30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Using the Trusted Advisor Tool  </a:t>
            </a:r>
            <a:endParaRPr b="1">
              <a:solidFill>
                <a:schemeClr val="dk1"/>
              </a:solidFill>
            </a:endParaRPr>
          </a:p>
        </p:txBody>
      </p:sp>
      <p:pic>
        <p:nvPicPr>
          <p:cNvPr id="2247" name="Google Shape;2247;p305"/>
          <p:cNvPicPr preferRelativeResize="0"/>
          <p:nvPr/>
        </p:nvPicPr>
        <p:blipFill>
          <a:blip r:embed="rId4">
            <a:alphaModFix/>
          </a:blip>
          <a:stretch>
            <a:fillRect/>
          </a:stretch>
        </p:blipFill>
        <p:spPr>
          <a:xfrm>
            <a:off x="2028950" y="832325"/>
            <a:ext cx="5086108" cy="393017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pic>
        <p:nvPicPr>
          <p:cNvPr id="2252" name="Google Shape;2252;p30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253" name="Google Shape;2253;p306"/>
          <p:cNvSpPr txBox="1"/>
          <p:nvPr/>
        </p:nvSpPr>
        <p:spPr>
          <a:xfrm>
            <a:off x="528975" y="314525"/>
            <a:ext cx="75339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Secure Your Data - Storing and Managing Encryption Keys in the Cloud</a:t>
            </a:r>
            <a:endParaRPr b="1">
              <a:solidFill>
                <a:schemeClr val="dk1"/>
              </a:solidFill>
            </a:endParaRPr>
          </a:p>
        </p:txBody>
      </p:sp>
      <p:pic>
        <p:nvPicPr>
          <p:cNvPr id="2254" name="Google Shape;2254;p306"/>
          <p:cNvPicPr preferRelativeResize="0"/>
          <p:nvPr/>
        </p:nvPicPr>
        <p:blipFill>
          <a:blip r:embed="rId4">
            <a:alphaModFix/>
          </a:blip>
          <a:stretch>
            <a:fillRect/>
          </a:stretch>
        </p:blipFill>
        <p:spPr>
          <a:xfrm>
            <a:off x="962025" y="2019000"/>
            <a:ext cx="4781550" cy="2857500"/>
          </a:xfrm>
          <a:prstGeom prst="rect">
            <a:avLst/>
          </a:prstGeom>
          <a:noFill/>
          <a:ln>
            <a:noFill/>
          </a:ln>
        </p:spPr>
      </p:pic>
      <p:sp>
        <p:nvSpPr>
          <p:cNvPr id="2255" name="Google Shape;2255;p306"/>
          <p:cNvSpPr txBox="1"/>
          <p:nvPr/>
        </p:nvSpPr>
        <p:spPr>
          <a:xfrm>
            <a:off x="762625" y="941700"/>
            <a:ext cx="7952400" cy="1077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AWS provides an HSM service in the cloud, known as </a:t>
            </a:r>
            <a:r>
              <a:rPr b="1" lang="en" sz="1200">
                <a:solidFill>
                  <a:srgbClr val="FF9900"/>
                </a:solidFill>
              </a:rPr>
              <a:t>AWS CloudHSM</a:t>
            </a:r>
            <a:r>
              <a:rPr lang="en" sz="1200"/>
              <a:t>. Alternatively, you can use HSMs that store keys on premises, and access them over secure links, such as IPSec virtual private networks (VPNs) to Amazon VPC, or AWS Direct Connect with IPSec.</a:t>
            </a:r>
            <a:endParaRPr sz="1200"/>
          </a:p>
        </p:txBody>
      </p:sp>
      <p:pic>
        <p:nvPicPr>
          <p:cNvPr id="2256" name="Google Shape;2256;p306"/>
          <p:cNvPicPr preferRelativeResize="0"/>
          <p:nvPr/>
        </p:nvPicPr>
        <p:blipFill>
          <a:blip r:embed="rId5">
            <a:alphaModFix/>
          </a:blip>
          <a:stretch>
            <a:fillRect/>
          </a:stretch>
        </p:blipFill>
        <p:spPr>
          <a:xfrm>
            <a:off x="5856715" y="2571750"/>
            <a:ext cx="2595560" cy="170565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pic>
        <p:nvPicPr>
          <p:cNvPr id="2261" name="Google Shape;2261;p307"/>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262" name="Google Shape;2262;p307"/>
          <p:cNvSpPr txBox="1"/>
          <p:nvPr/>
        </p:nvSpPr>
        <p:spPr>
          <a:xfrm>
            <a:off x="528975" y="314525"/>
            <a:ext cx="75339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Secure Your Data - Storing and Managing Encryption Keys in the Cloud</a:t>
            </a:r>
            <a:endParaRPr b="1">
              <a:solidFill>
                <a:schemeClr val="dk1"/>
              </a:solidFill>
            </a:endParaRPr>
          </a:p>
        </p:txBody>
      </p:sp>
      <p:pic>
        <p:nvPicPr>
          <p:cNvPr id="2263" name="Google Shape;2263;p307"/>
          <p:cNvPicPr preferRelativeResize="0"/>
          <p:nvPr/>
        </p:nvPicPr>
        <p:blipFill>
          <a:blip r:embed="rId4">
            <a:alphaModFix/>
          </a:blip>
          <a:stretch>
            <a:fillRect/>
          </a:stretch>
        </p:blipFill>
        <p:spPr>
          <a:xfrm>
            <a:off x="2989275" y="2799150"/>
            <a:ext cx="3165450" cy="1909850"/>
          </a:xfrm>
          <a:prstGeom prst="rect">
            <a:avLst/>
          </a:prstGeom>
          <a:noFill/>
          <a:ln>
            <a:noFill/>
          </a:ln>
        </p:spPr>
      </p:pic>
      <p:sp>
        <p:nvSpPr>
          <p:cNvPr id="2264" name="Google Shape;2264;p307"/>
          <p:cNvSpPr txBox="1"/>
          <p:nvPr/>
        </p:nvSpPr>
        <p:spPr>
          <a:xfrm>
            <a:off x="762625" y="941700"/>
            <a:ext cx="7952400" cy="1909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solidFill>
                  <a:srgbClr val="444444"/>
                </a:solidFill>
                <a:highlight>
                  <a:srgbClr val="FFFFFF"/>
                </a:highlight>
              </a:rPr>
              <a:t>AWS </a:t>
            </a:r>
            <a:r>
              <a:rPr b="1" lang="en" sz="1200">
                <a:solidFill>
                  <a:srgbClr val="FF9900"/>
                </a:solidFill>
                <a:highlight>
                  <a:srgbClr val="FFFFFF"/>
                </a:highlight>
              </a:rPr>
              <a:t>Key Management Service </a:t>
            </a:r>
            <a:r>
              <a:rPr lang="en" sz="1200">
                <a:solidFill>
                  <a:srgbClr val="444444"/>
                </a:solidFill>
                <a:highlight>
                  <a:srgbClr val="FFFFFF"/>
                </a:highlight>
              </a:rPr>
              <a:t>(KMS) is a managed service that makes it easy for you to create and control the encryption keys used to encrypt your data.</a:t>
            </a:r>
            <a:endParaRPr sz="1200">
              <a:solidFill>
                <a:srgbClr val="444444"/>
              </a:solidFill>
              <a:highlight>
                <a:srgbClr val="FFFFFF"/>
              </a:highlight>
            </a:endParaRPr>
          </a:p>
          <a:p>
            <a:pPr indent="-304800" lvl="1" marL="914400" rtl="0" algn="l">
              <a:lnSpc>
                <a:spcPct val="150000"/>
              </a:lnSpc>
              <a:spcBef>
                <a:spcPts val="0"/>
              </a:spcBef>
              <a:spcAft>
                <a:spcPts val="0"/>
              </a:spcAft>
              <a:buClr>
                <a:srgbClr val="444444"/>
              </a:buClr>
              <a:buSzPts val="1200"/>
              <a:buChar char="○"/>
            </a:pPr>
            <a:r>
              <a:rPr lang="en" sz="1200">
                <a:solidFill>
                  <a:srgbClr val="444444"/>
                </a:solidFill>
              </a:rPr>
              <a:t>Encrypt, decrypt, and re-encrypt data</a:t>
            </a:r>
            <a:endParaRPr sz="1200">
              <a:solidFill>
                <a:srgbClr val="444444"/>
              </a:solidFill>
            </a:endParaRPr>
          </a:p>
          <a:p>
            <a:pPr indent="-304800" lvl="1" marL="914400" rtl="0" algn="l">
              <a:lnSpc>
                <a:spcPct val="150000"/>
              </a:lnSpc>
              <a:spcBef>
                <a:spcPts val="0"/>
              </a:spcBef>
              <a:spcAft>
                <a:spcPts val="0"/>
              </a:spcAft>
              <a:buClr>
                <a:srgbClr val="444444"/>
              </a:buClr>
              <a:buSzPts val="1200"/>
              <a:buChar char="○"/>
            </a:pPr>
            <a:r>
              <a:rPr lang="en" sz="1200">
                <a:solidFill>
                  <a:srgbClr val="444444"/>
                </a:solidFill>
              </a:rPr>
              <a:t>Generate data encryption keys that you can export from the service in plaintext or encrypted under a master key that doesn't leave the service</a:t>
            </a:r>
            <a:endParaRPr sz="1200">
              <a:solidFill>
                <a:srgbClr val="444444"/>
              </a:solidFill>
            </a:endParaRPr>
          </a:p>
          <a:p>
            <a:pPr indent="-304800" lvl="1" marL="914400" rtl="0" algn="l">
              <a:lnSpc>
                <a:spcPct val="150000"/>
              </a:lnSpc>
              <a:spcBef>
                <a:spcPts val="0"/>
              </a:spcBef>
              <a:spcAft>
                <a:spcPts val="0"/>
              </a:spcAft>
              <a:buClr>
                <a:srgbClr val="444444"/>
              </a:buClr>
              <a:buSzPts val="1200"/>
              <a:buChar char="○"/>
            </a:pPr>
            <a:r>
              <a:rPr lang="en" sz="1200">
                <a:solidFill>
                  <a:srgbClr val="444444"/>
                </a:solidFill>
              </a:rPr>
              <a:t>Generate random numbers suitable for cryptographic applications</a:t>
            </a:r>
            <a:endParaRPr sz="1200">
              <a:solidFill>
                <a:srgbClr val="444444"/>
              </a:solidFill>
              <a:highlight>
                <a:srgbClr val="FFFFFF"/>
              </a:highlight>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pic>
        <p:nvPicPr>
          <p:cNvPr id="2269" name="Google Shape;2269;p308"/>
          <p:cNvPicPr preferRelativeResize="0"/>
          <p:nvPr/>
        </p:nvPicPr>
        <p:blipFill>
          <a:blip r:embed="rId3">
            <a:alphaModFix/>
          </a:blip>
          <a:stretch>
            <a:fillRect/>
          </a:stretch>
        </p:blipFill>
        <p:spPr>
          <a:xfrm>
            <a:off x="5031575" y="1644500"/>
            <a:ext cx="3974500" cy="3439300"/>
          </a:xfrm>
          <a:prstGeom prst="rect">
            <a:avLst/>
          </a:prstGeom>
          <a:noFill/>
          <a:ln>
            <a:noFill/>
          </a:ln>
        </p:spPr>
      </p:pic>
      <p:sp>
        <p:nvSpPr>
          <p:cNvPr id="2270" name="Google Shape;2270;p308"/>
          <p:cNvSpPr txBox="1"/>
          <p:nvPr/>
        </p:nvSpPr>
        <p:spPr>
          <a:xfrm>
            <a:off x="528975" y="314525"/>
            <a:ext cx="75339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Secure Your Data - Storing and Managing Encryption Keys in the Cloud</a:t>
            </a:r>
            <a:endParaRPr b="1">
              <a:solidFill>
                <a:schemeClr val="dk1"/>
              </a:solidFill>
            </a:endParaRPr>
          </a:p>
        </p:txBody>
      </p:sp>
      <p:pic>
        <p:nvPicPr>
          <p:cNvPr id="2271" name="Google Shape;2271;p308"/>
          <p:cNvPicPr preferRelativeResize="0"/>
          <p:nvPr/>
        </p:nvPicPr>
        <p:blipFill>
          <a:blip r:embed="rId4">
            <a:alphaModFix/>
          </a:blip>
          <a:stretch>
            <a:fillRect/>
          </a:stretch>
        </p:blipFill>
        <p:spPr>
          <a:xfrm>
            <a:off x="251409" y="1686496"/>
            <a:ext cx="5332825" cy="1069300"/>
          </a:xfrm>
          <a:prstGeom prst="rect">
            <a:avLst/>
          </a:prstGeom>
          <a:noFill/>
          <a:ln>
            <a:noFill/>
          </a:ln>
        </p:spPr>
      </p:pic>
      <p:sp>
        <p:nvSpPr>
          <p:cNvPr id="2272" name="Google Shape;2272;p308"/>
          <p:cNvSpPr txBox="1"/>
          <p:nvPr/>
        </p:nvSpPr>
        <p:spPr>
          <a:xfrm>
            <a:off x="762625" y="941700"/>
            <a:ext cx="7917000" cy="740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00"/>
              </a:buClr>
              <a:buSzPts val="1200"/>
              <a:buFont typeface="Arial"/>
              <a:buChar char="●"/>
            </a:pPr>
            <a:r>
              <a:rPr lang="en" sz="1200">
                <a:solidFill>
                  <a:srgbClr val="444444"/>
                </a:solidFill>
                <a:highlight>
                  <a:srgbClr val="FFFFFF"/>
                </a:highlight>
              </a:rPr>
              <a:t>Typically, you use CMKs to generate, encrypt, and decrypt the </a:t>
            </a:r>
            <a:r>
              <a:rPr lang="en" sz="1200" u="sng">
                <a:solidFill>
                  <a:srgbClr val="E48700"/>
                </a:solidFill>
                <a:highlight>
                  <a:srgbClr val="FFFFFF"/>
                </a:highlight>
                <a:hlinkClick r:id="rId5">
                  <a:extLst>
                    <a:ext uri="{A12FA001-AC4F-418D-AE19-62706E023703}">
                      <ahyp:hlinkClr val="tx"/>
                    </a:ext>
                  </a:extLst>
                </a:hlinkClick>
              </a:rPr>
              <a:t>data keys</a:t>
            </a:r>
            <a:r>
              <a:rPr lang="en" sz="1200">
                <a:solidFill>
                  <a:srgbClr val="444444"/>
                </a:solidFill>
                <a:highlight>
                  <a:srgbClr val="FFFFFF"/>
                </a:highlight>
              </a:rPr>
              <a:t> that you use outside of AWS KMS to encrypt your data.</a:t>
            </a:r>
            <a:endParaRPr sz="1200">
              <a:solidFill>
                <a:srgbClr val="444444"/>
              </a:solidFill>
              <a:highlight>
                <a:srgbClr val="FFFFFF"/>
              </a:highlight>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pic>
        <p:nvPicPr>
          <p:cNvPr id="2277" name="Google Shape;2277;p309"/>
          <p:cNvPicPr preferRelativeResize="0"/>
          <p:nvPr/>
        </p:nvPicPr>
        <p:blipFill>
          <a:blip r:embed="rId3">
            <a:alphaModFix/>
          </a:blip>
          <a:stretch>
            <a:fillRect/>
          </a:stretch>
        </p:blipFill>
        <p:spPr>
          <a:xfrm>
            <a:off x="581025" y="3061750"/>
            <a:ext cx="7981950" cy="1457325"/>
          </a:xfrm>
          <a:prstGeom prst="rect">
            <a:avLst/>
          </a:prstGeom>
          <a:noFill/>
          <a:ln>
            <a:noFill/>
          </a:ln>
        </p:spPr>
      </p:pic>
      <p:pic>
        <p:nvPicPr>
          <p:cNvPr id="2278" name="Google Shape;2278;p309"/>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2279" name="Google Shape;2279;p309"/>
          <p:cNvSpPr txBox="1"/>
          <p:nvPr/>
        </p:nvSpPr>
        <p:spPr>
          <a:xfrm>
            <a:off x="528975" y="314525"/>
            <a:ext cx="71061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Secure Your Data - Protecting Data at Rest</a:t>
            </a:r>
            <a:endParaRPr b="1">
              <a:solidFill>
                <a:schemeClr val="dk1"/>
              </a:solidFill>
            </a:endParaRPr>
          </a:p>
        </p:txBody>
      </p:sp>
      <p:sp>
        <p:nvSpPr>
          <p:cNvPr id="2280" name="Google Shape;2280;p309"/>
          <p:cNvSpPr txBox="1"/>
          <p:nvPr/>
        </p:nvSpPr>
        <p:spPr>
          <a:xfrm>
            <a:off x="762625" y="941700"/>
            <a:ext cx="7289400" cy="1913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Protecting Data at Rest on Amazon S3</a:t>
            </a:r>
            <a:endParaRPr sz="1200"/>
          </a:p>
          <a:p>
            <a:pPr indent="-304800" lvl="0" marL="457200" rtl="0" algn="l">
              <a:lnSpc>
                <a:spcPct val="150000"/>
              </a:lnSpc>
              <a:spcBef>
                <a:spcPts val="0"/>
              </a:spcBef>
              <a:spcAft>
                <a:spcPts val="0"/>
              </a:spcAft>
              <a:buSzPts val="1200"/>
              <a:buChar char="●"/>
            </a:pPr>
            <a:r>
              <a:rPr lang="en" sz="1200"/>
              <a:t>Protecting Data at Rest on Amazon EBS</a:t>
            </a:r>
            <a:endParaRPr sz="1200"/>
          </a:p>
          <a:p>
            <a:pPr indent="-304800" lvl="0" marL="457200" rtl="0" algn="l">
              <a:lnSpc>
                <a:spcPct val="150000"/>
              </a:lnSpc>
              <a:spcBef>
                <a:spcPts val="0"/>
              </a:spcBef>
              <a:spcAft>
                <a:spcPts val="0"/>
              </a:spcAft>
              <a:buSzPts val="1200"/>
              <a:buChar char="●"/>
            </a:pPr>
            <a:r>
              <a:rPr lang="en" sz="1200"/>
              <a:t>Protecting Data at Rest on Amazon RDS</a:t>
            </a:r>
            <a:endParaRPr sz="1200"/>
          </a:p>
          <a:p>
            <a:pPr indent="-304800" lvl="0" marL="457200" rtl="0" algn="l">
              <a:lnSpc>
                <a:spcPct val="150000"/>
              </a:lnSpc>
              <a:spcBef>
                <a:spcPts val="0"/>
              </a:spcBef>
              <a:spcAft>
                <a:spcPts val="0"/>
              </a:spcAft>
              <a:buSzPts val="1200"/>
              <a:buChar char="●"/>
            </a:pPr>
            <a:r>
              <a:rPr lang="en" sz="1200"/>
              <a:t>Protecting Data at Rest on Amazon Glacier</a:t>
            </a:r>
            <a:endParaRPr sz="1200"/>
          </a:p>
          <a:p>
            <a:pPr indent="-304800" lvl="0" marL="457200" rtl="0" algn="l">
              <a:lnSpc>
                <a:spcPct val="150000"/>
              </a:lnSpc>
              <a:spcBef>
                <a:spcPts val="0"/>
              </a:spcBef>
              <a:spcAft>
                <a:spcPts val="0"/>
              </a:spcAft>
              <a:buSzPts val="1200"/>
              <a:buChar char="●"/>
            </a:pPr>
            <a:r>
              <a:rPr lang="en" sz="1200"/>
              <a:t>Protecting Data at Rest on Amazon DynamoDB</a:t>
            </a:r>
            <a:endParaRPr sz="1200"/>
          </a:p>
          <a:p>
            <a:pPr indent="-304800" lvl="0" marL="457200" rtl="0" algn="l">
              <a:lnSpc>
                <a:spcPct val="150000"/>
              </a:lnSpc>
              <a:spcBef>
                <a:spcPts val="0"/>
              </a:spcBef>
              <a:spcAft>
                <a:spcPts val="0"/>
              </a:spcAft>
              <a:buSzPts val="1200"/>
              <a:buChar char="●"/>
            </a:pPr>
            <a:r>
              <a:rPr lang="en" sz="1200"/>
              <a:t>Protecting Data at Rest on Amazon EMR</a:t>
            </a:r>
            <a:endParaRPr sz="1200"/>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pic>
        <p:nvPicPr>
          <p:cNvPr id="2285" name="Google Shape;2285;p31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286" name="Google Shape;2286;p310"/>
          <p:cNvSpPr txBox="1"/>
          <p:nvPr/>
        </p:nvSpPr>
        <p:spPr>
          <a:xfrm>
            <a:off x="528975" y="314525"/>
            <a:ext cx="71061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Secure Your Data - Protecting Data at Rest</a:t>
            </a:r>
            <a:endParaRPr b="1">
              <a:solidFill>
                <a:schemeClr val="dk1"/>
              </a:solidFill>
            </a:endParaRPr>
          </a:p>
        </p:txBody>
      </p:sp>
      <p:pic>
        <p:nvPicPr>
          <p:cNvPr id="2287" name="Google Shape;2287;p310"/>
          <p:cNvPicPr preferRelativeResize="0"/>
          <p:nvPr/>
        </p:nvPicPr>
        <p:blipFill>
          <a:blip r:embed="rId4">
            <a:alphaModFix/>
          </a:blip>
          <a:stretch>
            <a:fillRect/>
          </a:stretch>
        </p:blipFill>
        <p:spPr>
          <a:xfrm>
            <a:off x="210913" y="1215213"/>
            <a:ext cx="8722175" cy="3034697"/>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pic>
        <p:nvPicPr>
          <p:cNvPr id="2292" name="Google Shape;2292;p31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293" name="Google Shape;2293;p311"/>
          <p:cNvSpPr txBox="1"/>
          <p:nvPr/>
        </p:nvSpPr>
        <p:spPr>
          <a:xfrm>
            <a:off x="528975" y="314525"/>
            <a:ext cx="71061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Data - Decommission Data and Media Securely</a:t>
            </a:r>
            <a:endParaRPr b="1">
              <a:solidFill>
                <a:schemeClr val="dk1"/>
              </a:solidFill>
            </a:endParaRPr>
          </a:p>
        </p:txBody>
      </p:sp>
      <p:sp>
        <p:nvSpPr>
          <p:cNvPr id="2294" name="Google Shape;2294;p311"/>
          <p:cNvSpPr txBox="1"/>
          <p:nvPr/>
        </p:nvSpPr>
        <p:spPr>
          <a:xfrm>
            <a:off x="762625" y="941700"/>
            <a:ext cx="7931100" cy="9402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When you ask AWS to delete data in the cloud, AWS does not decommission the underlying physical media; instead, the storage blocks are marked as unallocated. AWS uses secure mechanisms to reassign the blocks elsewhere.</a:t>
            </a:r>
            <a:endParaRPr sz="1200"/>
          </a:p>
        </p:txBody>
      </p:sp>
      <p:pic>
        <p:nvPicPr>
          <p:cNvPr id="2295" name="Google Shape;2295;p311"/>
          <p:cNvPicPr preferRelativeResize="0"/>
          <p:nvPr/>
        </p:nvPicPr>
        <p:blipFill>
          <a:blip r:embed="rId4">
            <a:alphaModFix/>
          </a:blip>
          <a:stretch>
            <a:fillRect/>
          </a:stretch>
        </p:blipFill>
        <p:spPr>
          <a:xfrm>
            <a:off x="2036651" y="1838875"/>
            <a:ext cx="5070708" cy="3058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443013" y="853075"/>
            <a:ext cx="8257975" cy="3831975"/>
          </a:xfrm>
          <a:prstGeom prst="rect">
            <a:avLst/>
          </a:prstGeom>
          <a:noFill/>
          <a:ln>
            <a:noFill/>
          </a:ln>
        </p:spPr>
      </p:pic>
      <p:pic>
        <p:nvPicPr>
          <p:cNvPr id="73" name="Google Shape;73;p15"/>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74" name="Google Shape;74;p1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What is the Network?</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Data Center: Multi-Site</a:t>
            </a:r>
            <a:endParaRPr/>
          </a:p>
        </p:txBody>
      </p:sp>
      <p:pic>
        <p:nvPicPr>
          <p:cNvPr id="286" name="Google Shape;286;p42"/>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287" name="Google Shape;287;p42"/>
          <p:cNvPicPr preferRelativeResize="0"/>
          <p:nvPr/>
        </p:nvPicPr>
        <p:blipFill>
          <a:blip r:embed="rId4">
            <a:alphaModFix/>
          </a:blip>
          <a:stretch>
            <a:fillRect/>
          </a:stretch>
        </p:blipFill>
        <p:spPr>
          <a:xfrm>
            <a:off x="1686149" y="783063"/>
            <a:ext cx="5771725" cy="3577375"/>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pic>
        <p:nvPicPr>
          <p:cNvPr id="2300" name="Google Shape;2300;p31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01" name="Google Shape;2301;p312"/>
          <p:cNvSpPr txBox="1"/>
          <p:nvPr/>
        </p:nvSpPr>
        <p:spPr>
          <a:xfrm>
            <a:off x="528975" y="314525"/>
            <a:ext cx="71061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Data - Protect Data in Transit  </a:t>
            </a:r>
            <a:endParaRPr b="1">
              <a:solidFill>
                <a:schemeClr val="dk1"/>
              </a:solidFill>
            </a:endParaRPr>
          </a:p>
        </p:txBody>
      </p:sp>
      <p:pic>
        <p:nvPicPr>
          <p:cNvPr id="2302" name="Google Shape;2302;p312"/>
          <p:cNvPicPr preferRelativeResize="0"/>
          <p:nvPr/>
        </p:nvPicPr>
        <p:blipFill>
          <a:blip r:embed="rId4">
            <a:alphaModFix/>
          </a:blip>
          <a:stretch>
            <a:fillRect/>
          </a:stretch>
        </p:blipFill>
        <p:spPr>
          <a:xfrm>
            <a:off x="1060588" y="881275"/>
            <a:ext cx="7022825" cy="4126325"/>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pic>
        <p:nvPicPr>
          <p:cNvPr id="2307" name="Google Shape;2307;p31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08" name="Google Shape;2308;p313"/>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Data - Protect Data in Transit  </a:t>
            </a:r>
            <a:endParaRPr b="1">
              <a:solidFill>
                <a:schemeClr val="dk1"/>
              </a:solidFill>
            </a:endParaRPr>
          </a:p>
        </p:txBody>
      </p:sp>
      <p:sp>
        <p:nvSpPr>
          <p:cNvPr id="2309" name="Google Shape;2309;p313"/>
          <p:cNvSpPr txBox="1"/>
          <p:nvPr/>
        </p:nvSpPr>
        <p:spPr>
          <a:xfrm>
            <a:off x="762625" y="941700"/>
            <a:ext cx="7931100" cy="2619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When accessing applications running in the AWS public cloud, your connections traverse the Internet. In most cases your security policies consider the Internet an insecure communications medium and require application data protection in transit. </a:t>
            </a:r>
            <a:endParaRPr sz="1200"/>
          </a:p>
          <a:p>
            <a:pPr indent="-304800" lvl="1" marL="914400" rtl="0" algn="l">
              <a:lnSpc>
                <a:spcPct val="150000"/>
              </a:lnSpc>
              <a:spcBef>
                <a:spcPts val="0"/>
              </a:spcBef>
              <a:spcAft>
                <a:spcPts val="0"/>
              </a:spcAft>
              <a:buSzPts val="1200"/>
              <a:buChar char="○"/>
            </a:pPr>
            <a:r>
              <a:rPr lang="en" sz="1200"/>
              <a:t>HTTP/HTTPS traffic (web applications)</a:t>
            </a:r>
            <a:endParaRPr sz="1200"/>
          </a:p>
          <a:p>
            <a:pPr indent="-304800" lvl="1" marL="914400" rtl="0" algn="l">
              <a:lnSpc>
                <a:spcPct val="150000"/>
              </a:lnSpc>
              <a:spcBef>
                <a:spcPts val="0"/>
              </a:spcBef>
              <a:spcAft>
                <a:spcPts val="0"/>
              </a:spcAft>
              <a:buSzPts val="1200"/>
              <a:buChar char="○"/>
            </a:pPr>
            <a:r>
              <a:rPr lang="en" sz="1200"/>
              <a:t>HTTPS offload (web applications)</a:t>
            </a:r>
            <a:endParaRPr sz="1200"/>
          </a:p>
          <a:p>
            <a:pPr indent="-304800" lvl="1" marL="914400" rtl="0" algn="l">
              <a:lnSpc>
                <a:spcPct val="150000"/>
              </a:lnSpc>
              <a:spcBef>
                <a:spcPts val="0"/>
              </a:spcBef>
              <a:spcAft>
                <a:spcPts val="0"/>
              </a:spcAft>
              <a:buSzPts val="1200"/>
              <a:buChar char="○"/>
            </a:pPr>
            <a:r>
              <a:rPr lang="en" sz="1200"/>
              <a:t>Remote Desktop Protocol (RDP) traffic</a:t>
            </a:r>
            <a:endParaRPr sz="1200"/>
          </a:p>
          <a:p>
            <a:pPr indent="-304800" lvl="1" marL="914400" rtl="0" algn="l">
              <a:lnSpc>
                <a:spcPct val="150000"/>
              </a:lnSpc>
              <a:spcBef>
                <a:spcPts val="0"/>
              </a:spcBef>
              <a:spcAft>
                <a:spcPts val="0"/>
              </a:spcAft>
              <a:buSzPts val="1200"/>
              <a:buChar char="○"/>
            </a:pPr>
            <a:r>
              <a:rPr lang="en" sz="1200"/>
              <a:t>Secure Shell (SSH) traffic</a:t>
            </a:r>
            <a:endParaRPr sz="1200"/>
          </a:p>
          <a:p>
            <a:pPr indent="-304800" lvl="1" marL="914400" rtl="0" algn="l">
              <a:lnSpc>
                <a:spcPct val="150000"/>
              </a:lnSpc>
              <a:spcBef>
                <a:spcPts val="0"/>
              </a:spcBef>
              <a:spcAft>
                <a:spcPts val="0"/>
              </a:spcAft>
              <a:buSzPts val="1200"/>
              <a:buChar char="○"/>
            </a:pPr>
            <a:r>
              <a:rPr lang="en" sz="1200"/>
              <a:t>Database server traffic</a:t>
            </a:r>
            <a:endParaRPr sz="1200"/>
          </a:p>
        </p:txBody>
      </p:sp>
      <p:pic>
        <p:nvPicPr>
          <p:cNvPr id="2310" name="Google Shape;2310;p313"/>
          <p:cNvPicPr preferRelativeResize="0"/>
          <p:nvPr/>
        </p:nvPicPr>
        <p:blipFill>
          <a:blip r:embed="rId4">
            <a:alphaModFix/>
          </a:blip>
          <a:stretch>
            <a:fillRect/>
          </a:stretch>
        </p:blipFill>
        <p:spPr>
          <a:xfrm>
            <a:off x="4771550" y="1774800"/>
            <a:ext cx="3583699" cy="2857800"/>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pic>
        <p:nvPicPr>
          <p:cNvPr id="2315" name="Google Shape;2315;p31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16" name="Google Shape;2316;p314"/>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Data - Protecting Data in Transit when Managing AWS Services</a:t>
            </a:r>
            <a:endParaRPr b="1">
              <a:solidFill>
                <a:schemeClr val="dk1"/>
              </a:solidFill>
            </a:endParaRPr>
          </a:p>
        </p:txBody>
      </p:sp>
      <p:sp>
        <p:nvSpPr>
          <p:cNvPr id="2317" name="Google Shape;2317;p314"/>
          <p:cNvSpPr txBox="1"/>
          <p:nvPr/>
        </p:nvSpPr>
        <p:spPr>
          <a:xfrm>
            <a:off x="762625" y="941700"/>
            <a:ext cx="7931100" cy="3389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Char char="●"/>
            </a:pPr>
            <a:r>
              <a:rPr lang="en" sz="1200"/>
              <a:t>You can manage your services from AWS, such as Amazon EC2 and Amazon S3, using the AWS Management Console or AWS APIs.</a:t>
            </a:r>
            <a:endParaRPr sz="1200"/>
          </a:p>
          <a:p>
            <a:pPr indent="-304800" lvl="1" marL="914400" marR="0" rtl="0" algn="l">
              <a:lnSpc>
                <a:spcPct val="150000"/>
              </a:lnSpc>
              <a:spcBef>
                <a:spcPts val="0"/>
              </a:spcBef>
              <a:spcAft>
                <a:spcPts val="0"/>
              </a:spcAft>
              <a:buSzPts val="1200"/>
              <a:buChar char="○"/>
            </a:pPr>
            <a:r>
              <a:rPr lang="en" sz="1200"/>
              <a:t>The AWS Management Console uses </a:t>
            </a:r>
            <a:r>
              <a:rPr b="1" lang="en" sz="1200">
                <a:solidFill>
                  <a:srgbClr val="FF9900"/>
                </a:solidFill>
              </a:rPr>
              <a:t>SSL/TLS between the client browser and console service endpoints</a:t>
            </a:r>
            <a:r>
              <a:rPr lang="en" sz="1200"/>
              <a:t> to protect AWS service management traffic.</a:t>
            </a:r>
            <a:endParaRPr sz="1200"/>
          </a:p>
          <a:p>
            <a:pPr indent="-304800" lvl="1" marL="914400" marR="0" rtl="0" algn="l">
              <a:lnSpc>
                <a:spcPct val="150000"/>
              </a:lnSpc>
              <a:spcBef>
                <a:spcPts val="0"/>
              </a:spcBef>
              <a:spcAft>
                <a:spcPts val="0"/>
              </a:spcAft>
              <a:buSzPts val="1200"/>
              <a:buChar char="○"/>
            </a:pPr>
            <a:r>
              <a:rPr lang="en" sz="1200"/>
              <a:t>Traffic is encrypted, data integrity is authenticated, and the client browser authenticates the identity of the console service endpoint by using an </a:t>
            </a:r>
            <a:r>
              <a:rPr b="1" lang="en" sz="1200">
                <a:solidFill>
                  <a:srgbClr val="FF9900"/>
                </a:solidFill>
              </a:rPr>
              <a:t>X.509 certificate</a:t>
            </a:r>
            <a:r>
              <a:rPr lang="en" sz="1200"/>
              <a:t>.</a:t>
            </a:r>
            <a:endParaRPr sz="1200"/>
          </a:p>
          <a:p>
            <a:pPr indent="-304800" lvl="1" marL="914400" marR="0" rtl="0" algn="l">
              <a:lnSpc>
                <a:spcPct val="150000"/>
              </a:lnSpc>
              <a:spcBef>
                <a:spcPts val="0"/>
              </a:spcBef>
              <a:spcAft>
                <a:spcPts val="0"/>
              </a:spcAft>
              <a:buSzPts val="1200"/>
              <a:buChar char="○"/>
            </a:pPr>
            <a:r>
              <a:rPr lang="en" sz="1200"/>
              <a:t>You can alternatively </a:t>
            </a:r>
            <a:r>
              <a:rPr b="1" lang="en" sz="1200">
                <a:solidFill>
                  <a:srgbClr val="FF9900"/>
                </a:solidFill>
              </a:rPr>
              <a:t>use AWS APIs to manage services from AWS either</a:t>
            </a:r>
            <a:r>
              <a:rPr lang="en" sz="1200"/>
              <a:t> directly from applications or third-party tools, or via SDKs, or via AWS command line tools.</a:t>
            </a:r>
            <a:endParaRPr sz="1200"/>
          </a:p>
          <a:p>
            <a:pPr indent="-304800" lvl="1" marL="914400" marR="0" rtl="0" algn="l">
              <a:lnSpc>
                <a:spcPct val="150000"/>
              </a:lnSpc>
              <a:spcBef>
                <a:spcPts val="0"/>
              </a:spcBef>
              <a:spcAft>
                <a:spcPts val="0"/>
              </a:spcAft>
              <a:buSzPts val="1200"/>
              <a:buChar char="○"/>
            </a:pPr>
            <a:r>
              <a:rPr lang="en" sz="1200"/>
              <a:t>AWS APIs are</a:t>
            </a:r>
            <a:r>
              <a:rPr b="1" lang="en" sz="1200">
                <a:solidFill>
                  <a:srgbClr val="FF9900"/>
                </a:solidFill>
              </a:rPr>
              <a:t> web services (REST) over HTTPS</a:t>
            </a:r>
            <a:r>
              <a:rPr lang="en" sz="1200"/>
              <a:t>. SSL/TLS sessions are established between the client and the specific AWS service endpoint, depending on the APIs used, and all subsequent traffic, including the REST envelope and user payload, is protected within the SSL/TLS session.</a:t>
            </a:r>
            <a:endParaRPr sz="1200"/>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1" name="Shape 2321"/>
        <p:cNvGrpSpPr/>
        <p:nvPr/>
      </p:nvGrpSpPr>
      <p:grpSpPr>
        <a:xfrm>
          <a:off x="0" y="0"/>
          <a:ext cx="0" cy="0"/>
          <a:chOff x="0" y="0"/>
          <a:chExt cx="0" cy="0"/>
        </a:xfrm>
      </p:grpSpPr>
      <p:pic>
        <p:nvPicPr>
          <p:cNvPr id="2322" name="Google Shape;2322;p31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23" name="Google Shape;2323;p315"/>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Data - Protecting Data in Transit to Amazon S3  </a:t>
            </a:r>
            <a:endParaRPr b="1">
              <a:solidFill>
                <a:schemeClr val="dk1"/>
              </a:solidFill>
            </a:endParaRPr>
          </a:p>
        </p:txBody>
      </p:sp>
      <p:sp>
        <p:nvSpPr>
          <p:cNvPr id="2324" name="Google Shape;2324;p315"/>
          <p:cNvSpPr txBox="1"/>
          <p:nvPr/>
        </p:nvSpPr>
        <p:spPr>
          <a:xfrm>
            <a:off x="762625" y="941700"/>
            <a:ext cx="7462500" cy="994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Char char="●"/>
            </a:pPr>
            <a:r>
              <a:rPr lang="en" sz="1200"/>
              <a:t>Like AWS service management traffic, Amazon S3 is accessed over HTTPS. This includes all Amazon S3 service management requests as well as user payload, such as the contents of objects being stored/retrieved from Amazon S3, and associated metadata.</a:t>
            </a:r>
            <a:endParaRPr sz="1200"/>
          </a:p>
        </p:txBody>
      </p:sp>
      <p:pic>
        <p:nvPicPr>
          <p:cNvPr id="2325" name="Google Shape;2325;p315"/>
          <p:cNvPicPr preferRelativeResize="0"/>
          <p:nvPr/>
        </p:nvPicPr>
        <p:blipFill>
          <a:blip r:embed="rId4">
            <a:alphaModFix/>
          </a:blip>
          <a:stretch>
            <a:fillRect/>
          </a:stretch>
        </p:blipFill>
        <p:spPr>
          <a:xfrm>
            <a:off x="2611025" y="2138475"/>
            <a:ext cx="3921928" cy="2481724"/>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pic>
        <p:nvPicPr>
          <p:cNvPr id="2330" name="Google Shape;2330;p31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31" name="Google Shape;2331;p316"/>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Data - Protecting Data in Transit </a:t>
            </a:r>
            <a:endParaRPr b="1">
              <a:solidFill>
                <a:schemeClr val="dk1"/>
              </a:solidFill>
            </a:endParaRPr>
          </a:p>
        </p:txBody>
      </p:sp>
      <p:sp>
        <p:nvSpPr>
          <p:cNvPr id="2332" name="Google Shape;2332;p316"/>
          <p:cNvSpPr txBox="1"/>
          <p:nvPr/>
        </p:nvSpPr>
        <p:spPr>
          <a:xfrm>
            <a:off x="762625" y="941700"/>
            <a:ext cx="7071000" cy="1075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Char char="●"/>
            </a:pPr>
            <a:r>
              <a:rPr lang="en" sz="1200"/>
              <a:t>Protecting Data in Transit to Amazon RDS  </a:t>
            </a:r>
            <a:endParaRPr sz="1200"/>
          </a:p>
          <a:p>
            <a:pPr indent="-304800" lvl="0" marL="457200" marR="0" rtl="0" algn="l">
              <a:lnSpc>
                <a:spcPct val="150000"/>
              </a:lnSpc>
              <a:spcBef>
                <a:spcPts val="0"/>
              </a:spcBef>
              <a:spcAft>
                <a:spcPts val="0"/>
              </a:spcAft>
              <a:buSzPts val="1200"/>
              <a:buChar char="●"/>
            </a:pPr>
            <a:r>
              <a:rPr lang="en" sz="1200"/>
              <a:t>Protecting Data in Transit to Amazon DynamoDB  </a:t>
            </a:r>
            <a:endParaRPr sz="1200"/>
          </a:p>
          <a:p>
            <a:pPr indent="-304800" lvl="0" marL="457200" marR="0" rtl="0" algn="l">
              <a:lnSpc>
                <a:spcPct val="150000"/>
              </a:lnSpc>
              <a:spcBef>
                <a:spcPts val="0"/>
              </a:spcBef>
              <a:spcAft>
                <a:spcPts val="0"/>
              </a:spcAft>
              <a:buSzPts val="1200"/>
              <a:buChar char="●"/>
            </a:pPr>
            <a:r>
              <a:rPr lang="en" sz="1200"/>
              <a:t>Protecting Data in Transit to Amazon EMR</a:t>
            </a:r>
            <a:endParaRPr sz="1200"/>
          </a:p>
        </p:txBody>
      </p:sp>
      <p:pic>
        <p:nvPicPr>
          <p:cNvPr id="2333" name="Google Shape;2333;p316"/>
          <p:cNvPicPr preferRelativeResize="0"/>
          <p:nvPr/>
        </p:nvPicPr>
        <p:blipFill>
          <a:blip r:embed="rId4">
            <a:alphaModFix/>
          </a:blip>
          <a:stretch>
            <a:fillRect/>
          </a:stretch>
        </p:blipFill>
        <p:spPr>
          <a:xfrm>
            <a:off x="2229613" y="1877075"/>
            <a:ext cx="4684782" cy="3009975"/>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pic>
        <p:nvPicPr>
          <p:cNvPr id="2338" name="Google Shape;2338;p317"/>
          <p:cNvPicPr preferRelativeResize="0"/>
          <p:nvPr/>
        </p:nvPicPr>
        <p:blipFill>
          <a:blip r:embed="rId3">
            <a:alphaModFix/>
          </a:blip>
          <a:stretch>
            <a:fillRect/>
          </a:stretch>
        </p:blipFill>
        <p:spPr>
          <a:xfrm>
            <a:off x="8499775" y="4632800"/>
            <a:ext cx="374800" cy="374800"/>
          </a:xfrm>
          <a:prstGeom prst="rect">
            <a:avLst/>
          </a:prstGeom>
          <a:noFill/>
          <a:ln>
            <a:noFill/>
          </a:ln>
        </p:spPr>
      </p:pic>
      <p:sp>
        <p:nvSpPr>
          <p:cNvPr id="2339" name="Google Shape;2339;p317"/>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OS and Applications</a:t>
            </a:r>
            <a:endParaRPr b="1">
              <a:solidFill>
                <a:schemeClr val="dk1"/>
              </a:solidFill>
            </a:endParaRPr>
          </a:p>
        </p:txBody>
      </p:sp>
      <p:sp>
        <p:nvSpPr>
          <p:cNvPr id="2340" name="Google Shape;2340;p317"/>
          <p:cNvSpPr txBox="1"/>
          <p:nvPr/>
        </p:nvSpPr>
        <p:spPr>
          <a:xfrm>
            <a:off x="762625" y="941700"/>
            <a:ext cx="7931100" cy="3743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Char char="●"/>
            </a:pPr>
            <a:r>
              <a:rPr lang="en" sz="1200"/>
              <a:t>With the AWS shared responsibility model, you manage your operating systems and applications security. Amazon EC2 presents a true virtual computing environment, in which you can use web service interfaces to launch instances with a variety of operating systems with custom preloaded applications.</a:t>
            </a:r>
            <a:endParaRPr sz="1200"/>
          </a:p>
          <a:p>
            <a:pPr indent="-304800" lvl="0" marL="457200" marR="0" rtl="0" algn="l">
              <a:lnSpc>
                <a:spcPct val="150000"/>
              </a:lnSpc>
              <a:spcBef>
                <a:spcPts val="0"/>
              </a:spcBef>
              <a:spcAft>
                <a:spcPts val="0"/>
              </a:spcAft>
              <a:buClr>
                <a:srgbClr val="FF9900"/>
              </a:buClr>
              <a:buSzPts val="1200"/>
              <a:buChar char="●"/>
            </a:pPr>
            <a:r>
              <a:rPr b="1" lang="en" sz="1200">
                <a:solidFill>
                  <a:srgbClr val="FF9900"/>
                </a:solidFill>
              </a:rPr>
              <a:t>Recommendations include:</a:t>
            </a:r>
            <a:endParaRPr b="1" sz="1200">
              <a:solidFill>
                <a:srgbClr val="FF9900"/>
              </a:solidFill>
            </a:endParaRPr>
          </a:p>
          <a:p>
            <a:pPr indent="-304800" lvl="1" marL="914400" marR="0" rtl="0" algn="l">
              <a:lnSpc>
                <a:spcPct val="150000"/>
              </a:lnSpc>
              <a:spcBef>
                <a:spcPts val="0"/>
              </a:spcBef>
              <a:spcAft>
                <a:spcPts val="0"/>
              </a:spcAft>
              <a:buSzPts val="1200"/>
              <a:buChar char="○"/>
            </a:pPr>
            <a:r>
              <a:rPr lang="en" sz="1200"/>
              <a:t>Disable root API access keys and secret key</a:t>
            </a:r>
            <a:endParaRPr sz="1200"/>
          </a:p>
          <a:p>
            <a:pPr indent="-304800" lvl="1" marL="914400" marR="0" rtl="0" algn="l">
              <a:lnSpc>
                <a:spcPct val="150000"/>
              </a:lnSpc>
              <a:spcBef>
                <a:spcPts val="0"/>
              </a:spcBef>
              <a:spcAft>
                <a:spcPts val="0"/>
              </a:spcAft>
              <a:buSzPts val="1200"/>
              <a:buChar char="○"/>
            </a:pPr>
            <a:r>
              <a:rPr lang="en" sz="1200"/>
              <a:t>Restrict access to instances from limited IP ranges using Security Groups</a:t>
            </a:r>
            <a:endParaRPr sz="1200"/>
          </a:p>
          <a:p>
            <a:pPr indent="-304800" lvl="1" marL="914400" marR="0" rtl="0" algn="l">
              <a:lnSpc>
                <a:spcPct val="150000"/>
              </a:lnSpc>
              <a:spcBef>
                <a:spcPts val="0"/>
              </a:spcBef>
              <a:spcAft>
                <a:spcPts val="0"/>
              </a:spcAft>
              <a:buSzPts val="1200"/>
              <a:buChar char="○"/>
            </a:pPr>
            <a:r>
              <a:rPr lang="en" sz="1200"/>
              <a:t>Password protect the .pem file on user machines</a:t>
            </a:r>
            <a:endParaRPr sz="1200"/>
          </a:p>
          <a:p>
            <a:pPr indent="-304800" lvl="1" marL="914400" marR="0" rtl="0" algn="l">
              <a:lnSpc>
                <a:spcPct val="150000"/>
              </a:lnSpc>
              <a:spcBef>
                <a:spcPts val="0"/>
              </a:spcBef>
              <a:spcAft>
                <a:spcPts val="0"/>
              </a:spcAft>
              <a:buSzPts val="1200"/>
              <a:buChar char="○"/>
            </a:pPr>
            <a:r>
              <a:rPr lang="en" sz="1200"/>
              <a:t>Delete keys from the authorized_keys file on your instances when someone leaves your organization or no longer requires access</a:t>
            </a:r>
            <a:endParaRPr sz="1200"/>
          </a:p>
          <a:p>
            <a:pPr indent="-304800" lvl="1" marL="914400" marR="0" rtl="0" algn="l">
              <a:lnSpc>
                <a:spcPct val="150000"/>
              </a:lnSpc>
              <a:spcBef>
                <a:spcPts val="0"/>
              </a:spcBef>
              <a:spcAft>
                <a:spcPts val="0"/>
              </a:spcAft>
              <a:buSzPts val="1200"/>
              <a:buChar char="○"/>
            </a:pPr>
            <a:r>
              <a:rPr lang="en" sz="1200"/>
              <a:t>Rotate credentials (DB, Access Keys)</a:t>
            </a:r>
            <a:endParaRPr sz="1200"/>
          </a:p>
          <a:p>
            <a:pPr indent="-304800" lvl="1" marL="914400" marR="0" rtl="0" algn="l">
              <a:lnSpc>
                <a:spcPct val="150000"/>
              </a:lnSpc>
              <a:spcBef>
                <a:spcPts val="0"/>
              </a:spcBef>
              <a:spcAft>
                <a:spcPts val="0"/>
              </a:spcAft>
              <a:buSzPts val="1200"/>
              <a:buChar char="○"/>
            </a:pPr>
            <a:r>
              <a:rPr lang="en" sz="1200"/>
              <a:t>Regularly run least privilege checks using IAM user Access Advisor and IAM user Last Used Access Keys</a:t>
            </a:r>
            <a:endParaRPr sz="1200"/>
          </a:p>
          <a:p>
            <a:pPr indent="-304800" lvl="1" marL="914400" marR="0" rtl="0" algn="l">
              <a:lnSpc>
                <a:spcPct val="150000"/>
              </a:lnSpc>
              <a:spcBef>
                <a:spcPts val="0"/>
              </a:spcBef>
              <a:spcAft>
                <a:spcPts val="0"/>
              </a:spcAft>
              <a:buSzPts val="1200"/>
              <a:buChar char="○"/>
            </a:pPr>
            <a:r>
              <a:rPr lang="en" sz="1200"/>
              <a:t>Use bastion hosts to enforce control and visibility </a:t>
            </a:r>
            <a:endParaRPr sz="1200"/>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pic>
        <p:nvPicPr>
          <p:cNvPr id="2345" name="Google Shape;2345;p31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46" name="Google Shape;2346;p318"/>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OS and Applications - Bootstrapping</a:t>
            </a:r>
            <a:endParaRPr b="1">
              <a:solidFill>
                <a:schemeClr val="dk1"/>
              </a:solidFill>
            </a:endParaRPr>
          </a:p>
        </p:txBody>
      </p:sp>
      <p:sp>
        <p:nvSpPr>
          <p:cNvPr id="2347" name="Google Shape;2347;p318"/>
          <p:cNvSpPr txBox="1"/>
          <p:nvPr/>
        </p:nvSpPr>
        <p:spPr>
          <a:xfrm>
            <a:off x="762625" y="941700"/>
            <a:ext cx="7931100" cy="40509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Char char="●"/>
            </a:pPr>
            <a:r>
              <a:rPr lang="en" sz="1200"/>
              <a:t>After the hardened AMI is instantiated, you can still amend and update security controls by using bootstrapping applications.</a:t>
            </a:r>
            <a:endParaRPr sz="1200"/>
          </a:p>
          <a:p>
            <a:pPr indent="-304800" lvl="1" marL="914400" marR="0" rtl="0" algn="l">
              <a:lnSpc>
                <a:spcPct val="150000"/>
              </a:lnSpc>
              <a:spcBef>
                <a:spcPts val="0"/>
              </a:spcBef>
              <a:spcAft>
                <a:spcPts val="0"/>
              </a:spcAft>
              <a:buSzPts val="1200"/>
              <a:buChar char="○"/>
            </a:pPr>
            <a:r>
              <a:rPr lang="en" sz="1200"/>
              <a:t>Common bootstrapping applications include </a:t>
            </a:r>
            <a:r>
              <a:rPr b="1" lang="en" sz="1200">
                <a:solidFill>
                  <a:srgbClr val="FF9900"/>
                </a:solidFill>
              </a:rPr>
              <a:t>Puppet, Chef, Capistrano, Cloud-Init and Cfn-Init</a:t>
            </a:r>
            <a:r>
              <a:rPr lang="en" sz="1200"/>
              <a:t>. </a:t>
            </a:r>
            <a:endParaRPr sz="1200"/>
          </a:p>
          <a:p>
            <a:pPr indent="-304800" lvl="1" marL="914400" marR="0" rtl="0" algn="l">
              <a:lnSpc>
                <a:spcPct val="150000"/>
              </a:lnSpc>
              <a:spcBef>
                <a:spcPts val="0"/>
              </a:spcBef>
              <a:spcAft>
                <a:spcPts val="0"/>
              </a:spcAft>
              <a:buSzPts val="1200"/>
              <a:buChar char="○"/>
            </a:pPr>
            <a:r>
              <a:rPr lang="en" sz="1200"/>
              <a:t>You can also run custom bootstrapping </a:t>
            </a:r>
            <a:r>
              <a:rPr b="1" lang="en" sz="1200">
                <a:solidFill>
                  <a:srgbClr val="FF9900"/>
                </a:solidFill>
              </a:rPr>
              <a:t>Bash</a:t>
            </a:r>
            <a:r>
              <a:rPr lang="en" sz="1200"/>
              <a:t> or </a:t>
            </a:r>
            <a:r>
              <a:rPr b="1" lang="en" sz="1200">
                <a:solidFill>
                  <a:srgbClr val="FF9900"/>
                </a:solidFill>
              </a:rPr>
              <a:t>Microsoft Windows PowerShell</a:t>
            </a:r>
            <a:r>
              <a:rPr lang="en" sz="1200"/>
              <a:t> scripts without using third-party tools.</a:t>
            </a:r>
            <a:endParaRPr sz="1200"/>
          </a:p>
          <a:p>
            <a:pPr indent="-304800" lvl="0" marL="457200" marR="0" rtl="0" algn="l">
              <a:lnSpc>
                <a:spcPct val="150000"/>
              </a:lnSpc>
              <a:spcBef>
                <a:spcPts val="0"/>
              </a:spcBef>
              <a:spcAft>
                <a:spcPts val="0"/>
              </a:spcAft>
              <a:buSzPts val="1200"/>
              <a:buChar char="●"/>
            </a:pPr>
            <a:r>
              <a:rPr lang="en" sz="1200"/>
              <a:t>Here are a few bootstrap actions to consider:</a:t>
            </a:r>
            <a:endParaRPr sz="1200"/>
          </a:p>
          <a:p>
            <a:pPr indent="-304800" lvl="1" marL="914400" marR="0" rtl="0" algn="l">
              <a:lnSpc>
                <a:spcPct val="150000"/>
              </a:lnSpc>
              <a:spcBef>
                <a:spcPts val="0"/>
              </a:spcBef>
              <a:spcAft>
                <a:spcPts val="0"/>
              </a:spcAft>
              <a:buSzPts val="1200"/>
              <a:buChar char="○"/>
            </a:pPr>
            <a:r>
              <a:rPr lang="en" sz="1200"/>
              <a:t>Security software updates install the latest patches, service packs, and critical updates beyond the patch level of the AMI.</a:t>
            </a:r>
            <a:endParaRPr sz="1200"/>
          </a:p>
          <a:p>
            <a:pPr indent="-304800" lvl="1" marL="914400" marR="0" rtl="0" algn="l">
              <a:lnSpc>
                <a:spcPct val="150000"/>
              </a:lnSpc>
              <a:spcBef>
                <a:spcPts val="0"/>
              </a:spcBef>
              <a:spcAft>
                <a:spcPts val="0"/>
              </a:spcAft>
              <a:buSzPts val="1200"/>
              <a:buChar char="○"/>
            </a:pPr>
            <a:r>
              <a:rPr lang="en" sz="1200"/>
              <a:t>Initial application patches install application level updates, beyond the current application level build as captured in theAMI.</a:t>
            </a:r>
            <a:endParaRPr sz="1200"/>
          </a:p>
          <a:p>
            <a:pPr indent="-304800" lvl="1" marL="914400" marR="0" rtl="0" algn="l">
              <a:lnSpc>
                <a:spcPct val="150000"/>
              </a:lnSpc>
              <a:spcBef>
                <a:spcPts val="0"/>
              </a:spcBef>
              <a:spcAft>
                <a:spcPts val="0"/>
              </a:spcAft>
              <a:buSzPts val="1200"/>
              <a:buChar char="○"/>
            </a:pPr>
            <a:r>
              <a:rPr lang="en" sz="1200"/>
              <a:t>Contextual data and configuration enables instances to apply configurations specific to the environment in which they are being launched–production, test, or DMZ/internal, for example.</a:t>
            </a:r>
            <a:endParaRPr sz="1200"/>
          </a:p>
          <a:p>
            <a:pPr indent="-304800" lvl="1" marL="914400" marR="0" rtl="0" algn="l">
              <a:lnSpc>
                <a:spcPct val="150000"/>
              </a:lnSpc>
              <a:spcBef>
                <a:spcPts val="0"/>
              </a:spcBef>
              <a:spcAft>
                <a:spcPts val="0"/>
              </a:spcAft>
              <a:buSzPts val="1200"/>
              <a:buChar char="○"/>
            </a:pPr>
            <a:r>
              <a:rPr lang="en" sz="1200"/>
              <a:t>Register instances with remote security monitoring and management systems</a:t>
            </a:r>
            <a:endParaRPr sz="1200"/>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pic>
        <p:nvPicPr>
          <p:cNvPr id="2352" name="Google Shape;2352;p31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53" name="Google Shape;2353;p319"/>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OS and Applications - Protecting Your System from Malware  </a:t>
            </a:r>
            <a:endParaRPr b="1">
              <a:solidFill>
                <a:schemeClr val="dk1"/>
              </a:solidFill>
            </a:endParaRPr>
          </a:p>
        </p:txBody>
      </p:sp>
      <p:sp>
        <p:nvSpPr>
          <p:cNvPr id="2354" name="Google Shape;2354;p319"/>
          <p:cNvSpPr txBox="1"/>
          <p:nvPr/>
        </p:nvSpPr>
        <p:spPr>
          <a:xfrm>
            <a:off x="762625" y="941700"/>
            <a:ext cx="7931100" cy="2413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Char char="●"/>
            </a:pPr>
            <a:r>
              <a:rPr lang="en" sz="1200"/>
              <a:t>Protect your systems in the cloud as you would protect a conventional infrastructure from threats such as </a:t>
            </a:r>
            <a:r>
              <a:rPr b="1" lang="en" sz="1200">
                <a:solidFill>
                  <a:srgbClr val="FF9900"/>
                </a:solidFill>
              </a:rPr>
              <a:t>viruses, worms, Trojans, rootkits, botnets, and spam</a:t>
            </a:r>
            <a:r>
              <a:rPr lang="en" sz="1200"/>
              <a:t>.</a:t>
            </a:r>
            <a:endParaRPr sz="1200"/>
          </a:p>
          <a:p>
            <a:pPr indent="-304800" lvl="0" marL="457200" marR="0" rtl="0" algn="l">
              <a:lnSpc>
                <a:spcPct val="150000"/>
              </a:lnSpc>
              <a:spcBef>
                <a:spcPts val="0"/>
              </a:spcBef>
              <a:spcAft>
                <a:spcPts val="0"/>
              </a:spcAft>
              <a:buSzPts val="1200"/>
              <a:buChar char="●"/>
            </a:pPr>
            <a:r>
              <a:rPr lang="en" sz="1200"/>
              <a:t>It’s important to understand the implications of a malware infection to an individual instance, as well as to the entire cloud system:</a:t>
            </a:r>
            <a:endParaRPr sz="1200"/>
          </a:p>
          <a:p>
            <a:pPr indent="-304800" lvl="1" marL="914400" marR="0" rtl="0" algn="l">
              <a:lnSpc>
                <a:spcPct val="150000"/>
              </a:lnSpc>
              <a:spcBef>
                <a:spcPts val="0"/>
              </a:spcBef>
              <a:spcAft>
                <a:spcPts val="0"/>
              </a:spcAft>
              <a:buSzPts val="1200"/>
              <a:buChar char="○"/>
            </a:pPr>
            <a:r>
              <a:rPr lang="en" sz="1200"/>
              <a:t>When a user–wittingly or unwittingly–executes a program on a Linux or Windows system, the executable assumes the privileges of that user (or in some cases, impersonates another user).</a:t>
            </a:r>
            <a:endParaRPr sz="1200"/>
          </a:p>
          <a:p>
            <a:pPr indent="-304800" lvl="1" marL="914400" marR="0" rtl="0" algn="l">
              <a:lnSpc>
                <a:spcPct val="150000"/>
              </a:lnSpc>
              <a:spcBef>
                <a:spcPts val="0"/>
              </a:spcBef>
              <a:spcAft>
                <a:spcPts val="0"/>
              </a:spcAft>
              <a:buSzPts val="1200"/>
              <a:buChar char="○"/>
            </a:pPr>
            <a:r>
              <a:rPr lang="en" sz="1200"/>
              <a:t>The code can carry out any action that the user who launched it has permissions for.</a:t>
            </a:r>
            <a:endParaRPr sz="1200"/>
          </a:p>
          <a:p>
            <a:pPr indent="-304800" lvl="1" marL="914400" marR="0" rtl="0" algn="l">
              <a:lnSpc>
                <a:spcPct val="150000"/>
              </a:lnSpc>
              <a:spcBef>
                <a:spcPts val="0"/>
              </a:spcBef>
              <a:spcAft>
                <a:spcPts val="0"/>
              </a:spcAft>
              <a:buSzPts val="1200"/>
              <a:buChar char="○"/>
            </a:pPr>
            <a:r>
              <a:rPr lang="en" sz="1200"/>
              <a:t>Users must ensure that they only execute trusted code.</a:t>
            </a:r>
            <a:endParaRPr sz="1200"/>
          </a:p>
        </p:txBody>
      </p:sp>
      <p:sp>
        <p:nvSpPr>
          <p:cNvPr id="2355" name="Google Shape;2355;p319"/>
          <p:cNvSpPr txBox="1"/>
          <p:nvPr/>
        </p:nvSpPr>
        <p:spPr>
          <a:xfrm>
            <a:off x="762625" y="3333100"/>
            <a:ext cx="3390600" cy="1504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FF"/>
              </a:buClr>
              <a:buSzPts val="1200"/>
              <a:buFont typeface="Arial"/>
              <a:buChar char="●"/>
            </a:pPr>
            <a:r>
              <a:rPr i="1" lang="en" sz="1200">
                <a:solidFill>
                  <a:srgbClr val="0000FF"/>
                </a:solidFill>
              </a:rPr>
              <a:t>Untrusted AMI</a:t>
            </a:r>
            <a:endParaRPr i="1" sz="1200">
              <a:solidFill>
                <a:srgbClr val="0000FF"/>
              </a:solidFill>
            </a:endParaRPr>
          </a:p>
          <a:p>
            <a:pPr indent="-304800" lvl="0" marL="457200" marR="0" rtl="0" algn="l">
              <a:lnSpc>
                <a:spcPct val="150000"/>
              </a:lnSpc>
              <a:spcBef>
                <a:spcPts val="0"/>
              </a:spcBef>
              <a:spcAft>
                <a:spcPts val="0"/>
              </a:spcAft>
              <a:buClr>
                <a:srgbClr val="0000FF"/>
              </a:buClr>
              <a:buSzPts val="1200"/>
              <a:buChar char="●"/>
            </a:pPr>
            <a:r>
              <a:rPr i="1" lang="en" sz="1200">
                <a:solidFill>
                  <a:srgbClr val="0000FF"/>
                </a:solidFill>
              </a:rPr>
              <a:t>Untrusted software﻿</a:t>
            </a:r>
            <a:endParaRPr i="1" sz="1200">
              <a:solidFill>
                <a:srgbClr val="0000FF"/>
              </a:solidFill>
            </a:endParaRPr>
          </a:p>
          <a:p>
            <a:pPr indent="-304800" lvl="0" marL="457200" marR="0" rtl="0" algn="l">
              <a:lnSpc>
                <a:spcPct val="150000"/>
              </a:lnSpc>
              <a:spcBef>
                <a:spcPts val="0"/>
              </a:spcBef>
              <a:spcAft>
                <a:spcPts val="0"/>
              </a:spcAft>
              <a:buClr>
                <a:srgbClr val="0000FF"/>
              </a:buClr>
              <a:buSzPts val="1200"/>
              <a:buChar char="●"/>
            </a:pPr>
            <a:r>
              <a:rPr i="1" lang="en" sz="1200">
                <a:solidFill>
                  <a:srgbClr val="0000FF"/>
                </a:solidFill>
              </a:rPr>
              <a:t>Untrusted software depots</a:t>
            </a:r>
            <a:endParaRPr i="1" sz="1200">
              <a:solidFill>
                <a:srgbClr val="0000FF"/>
              </a:solidFill>
            </a:endParaRPr>
          </a:p>
          <a:p>
            <a:pPr indent="-304800" lvl="0" marL="457200" marR="0" rtl="0" algn="l">
              <a:lnSpc>
                <a:spcPct val="150000"/>
              </a:lnSpc>
              <a:spcBef>
                <a:spcPts val="0"/>
              </a:spcBef>
              <a:spcAft>
                <a:spcPts val="0"/>
              </a:spcAft>
              <a:buClr>
                <a:srgbClr val="0000FF"/>
              </a:buClr>
              <a:buSzPts val="1200"/>
              <a:buChar char="●"/>
            </a:pPr>
            <a:r>
              <a:rPr i="1" lang="en" sz="1200">
                <a:solidFill>
                  <a:srgbClr val="0000FF"/>
                </a:solidFill>
              </a:rPr>
              <a:t>Principle of least privilege﻿﻿</a:t>
            </a:r>
            <a:endParaRPr i="1" sz="1200">
              <a:solidFill>
                <a:srgbClr val="0000FF"/>
              </a:solidFill>
            </a:endParaRPr>
          </a:p>
          <a:p>
            <a:pPr indent="-304800" lvl="0" marL="457200" marR="0" rtl="0" algn="l">
              <a:lnSpc>
                <a:spcPct val="150000"/>
              </a:lnSpc>
              <a:spcBef>
                <a:spcPts val="0"/>
              </a:spcBef>
              <a:spcAft>
                <a:spcPts val="0"/>
              </a:spcAft>
              <a:buClr>
                <a:srgbClr val="0000FF"/>
              </a:buClr>
              <a:buSzPts val="1200"/>
              <a:buChar char="●"/>
            </a:pPr>
            <a:r>
              <a:rPr i="1" lang="en" sz="1200">
                <a:solidFill>
                  <a:srgbClr val="0000FF"/>
                </a:solidFill>
              </a:rPr>
              <a:t>Patching﻿</a:t>
            </a:r>
            <a:endParaRPr i="1" sz="1200">
              <a:solidFill>
                <a:srgbClr val="0000FF"/>
              </a:solidFill>
            </a:endParaRPr>
          </a:p>
        </p:txBody>
      </p:sp>
      <p:sp>
        <p:nvSpPr>
          <p:cNvPr id="2356" name="Google Shape;2356;p319"/>
          <p:cNvSpPr txBox="1"/>
          <p:nvPr/>
        </p:nvSpPr>
        <p:spPr>
          <a:xfrm>
            <a:off x="4890900" y="3382050"/>
            <a:ext cx="3390600" cy="14553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0000FF"/>
              </a:buClr>
              <a:buSzPts val="1200"/>
              <a:buChar char="●"/>
            </a:pPr>
            <a:r>
              <a:rPr i="1" lang="en" sz="1200">
                <a:solidFill>
                  <a:srgbClr val="0000FF"/>
                </a:solidFill>
              </a:rPr>
              <a:t>Botnets</a:t>
            </a:r>
            <a:endParaRPr i="1" sz="1200">
              <a:solidFill>
                <a:srgbClr val="0000FF"/>
              </a:solidFill>
            </a:endParaRPr>
          </a:p>
          <a:p>
            <a:pPr indent="-304800" lvl="0" marL="457200" marR="0" rtl="0" algn="l">
              <a:lnSpc>
                <a:spcPct val="150000"/>
              </a:lnSpc>
              <a:spcBef>
                <a:spcPts val="0"/>
              </a:spcBef>
              <a:spcAft>
                <a:spcPts val="0"/>
              </a:spcAft>
              <a:buClr>
                <a:srgbClr val="0000FF"/>
              </a:buClr>
              <a:buSzPts val="1200"/>
              <a:buChar char="●"/>
            </a:pPr>
            <a:r>
              <a:rPr i="1" lang="en" sz="1200">
                <a:solidFill>
                  <a:srgbClr val="0000FF"/>
                </a:solidFill>
              </a:rPr>
              <a:t>Spam</a:t>
            </a:r>
            <a:endParaRPr i="1" sz="1200">
              <a:solidFill>
                <a:srgbClr val="0000FF"/>
              </a:solidFill>
            </a:endParaRPr>
          </a:p>
          <a:p>
            <a:pPr indent="-304800" lvl="0" marL="457200" marR="0" rtl="0" algn="l">
              <a:lnSpc>
                <a:spcPct val="150000"/>
              </a:lnSpc>
              <a:spcBef>
                <a:spcPts val="0"/>
              </a:spcBef>
              <a:spcAft>
                <a:spcPts val="0"/>
              </a:spcAft>
              <a:buClr>
                <a:srgbClr val="0000FF"/>
              </a:buClr>
              <a:buSzPts val="1200"/>
              <a:buChar char="●"/>
            </a:pPr>
            <a:r>
              <a:rPr i="1" lang="en" sz="1200">
                <a:solidFill>
                  <a:srgbClr val="0000FF"/>
                </a:solidFill>
              </a:rPr>
              <a:t>Antivirus/Antispam Software</a:t>
            </a:r>
            <a:endParaRPr i="1" sz="1200">
              <a:solidFill>
                <a:srgbClr val="0000FF"/>
              </a:solidFill>
            </a:endParaRPr>
          </a:p>
          <a:p>
            <a:pPr indent="-304800" lvl="0" marL="457200" marR="0" rtl="0" algn="l">
              <a:lnSpc>
                <a:spcPct val="150000"/>
              </a:lnSpc>
              <a:spcBef>
                <a:spcPts val="0"/>
              </a:spcBef>
              <a:spcAft>
                <a:spcPts val="0"/>
              </a:spcAft>
              <a:buClr>
                <a:srgbClr val="0000FF"/>
              </a:buClr>
              <a:buSzPts val="1200"/>
              <a:buChar char="●"/>
            </a:pPr>
            <a:r>
              <a:rPr i="1" lang="en" sz="1200">
                <a:solidFill>
                  <a:srgbClr val="0000FF"/>
                </a:solidFill>
              </a:rPr>
              <a:t>Host-based IDS software</a:t>
            </a:r>
            <a:endParaRPr i="1" sz="1200">
              <a:solidFill>
                <a:srgbClr val="0000FF"/>
              </a:solidFill>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pic>
        <p:nvPicPr>
          <p:cNvPr id="2361" name="Google Shape;2361;p32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62" name="Google Shape;2362;p320"/>
          <p:cNvSpPr txBox="1"/>
          <p:nvPr/>
        </p:nvSpPr>
        <p:spPr>
          <a:xfrm>
            <a:off x="528975" y="314525"/>
            <a:ext cx="61443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Infrastructure - </a:t>
            </a:r>
            <a:r>
              <a:rPr b="1" lang="en"/>
              <a:t>Public Subnet &amp; Private Subnet</a:t>
            </a:r>
            <a:endParaRPr b="1"/>
          </a:p>
        </p:txBody>
      </p:sp>
      <p:pic>
        <p:nvPicPr>
          <p:cNvPr id="2363" name="Google Shape;2363;p320"/>
          <p:cNvPicPr preferRelativeResize="0"/>
          <p:nvPr/>
        </p:nvPicPr>
        <p:blipFill>
          <a:blip r:embed="rId4">
            <a:alphaModFix/>
          </a:blip>
          <a:stretch>
            <a:fillRect/>
          </a:stretch>
        </p:blipFill>
        <p:spPr>
          <a:xfrm>
            <a:off x="1476375" y="2007025"/>
            <a:ext cx="6191250" cy="2419350"/>
          </a:xfrm>
          <a:prstGeom prst="rect">
            <a:avLst/>
          </a:prstGeom>
          <a:noFill/>
          <a:ln>
            <a:noFill/>
          </a:ln>
        </p:spPr>
      </p:pic>
      <p:sp>
        <p:nvSpPr>
          <p:cNvPr id="2364" name="Google Shape;2364;p320"/>
          <p:cNvSpPr txBox="1"/>
          <p:nvPr/>
        </p:nvSpPr>
        <p:spPr>
          <a:xfrm>
            <a:off x="836800" y="908525"/>
            <a:ext cx="3140100" cy="374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Public Subnet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With IP Global</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Could direct-access from Internet</a:t>
            </a:r>
            <a:endParaRPr sz="1200">
              <a:solidFill>
                <a:schemeClr val="dk1"/>
              </a:solidFill>
            </a:endParaRPr>
          </a:p>
        </p:txBody>
      </p:sp>
      <p:sp>
        <p:nvSpPr>
          <p:cNvPr id="2365" name="Google Shape;2365;p320"/>
          <p:cNvSpPr txBox="1"/>
          <p:nvPr/>
        </p:nvSpPr>
        <p:spPr>
          <a:xfrm>
            <a:off x="4981900" y="908525"/>
            <a:ext cx="3687900" cy="374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Private Subnet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Only IP Private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Could </a:t>
            </a:r>
            <a:r>
              <a:rPr b="1" lang="en" sz="1200">
                <a:solidFill>
                  <a:srgbClr val="FF0000"/>
                </a:solidFill>
              </a:rPr>
              <a:t>NOT</a:t>
            </a:r>
            <a:r>
              <a:rPr lang="en" sz="1200">
                <a:solidFill>
                  <a:schemeClr val="dk1"/>
                </a:solidFill>
              </a:rPr>
              <a:t> direct-access from Internet</a:t>
            </a:r>
            <a:endParaRPr sz="1200">
              <a:solidFill>
                <a:schemeClr val="dk1"/>
              </a:solidFill>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pic>
        <p:nvPicPr>
          <p:cNvPr id="2370" name="Google Shape;2370;p32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71" name="Google Shape;2371;p321"/>
          <p:cNvSpPr txBox="1"/>
          <p:nvPr/>
        </p:nvSpPr>
        <p:spPr>
          <a:xfrm>
            <a:off x="528975" y="314525"/>
            <a:ext cx="61737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Infrastructure - </a:t>
            </a:r>
            <a:r>
              <a:rPr b="1" lang="en"/>
              <a:t>Security Group</a:t>
            </a:r>
            <a:endParaRPr b="1"/>
          </a:p>
        </p:txBody>
      </p:sp>
      <p:pic>
        <p:nvPicPr>
          <p:cNvPr id="2372" name="Google Shape;2372;p321"/>
          <p:cNvPicPr preferRelativeResize="0"/>
          <p:nvPr/>
        </p:nvPicPr>
        <p:blipFill>
          <a:blip r:embed="rId4">
            <a:alphaModFix/>
          </a:blip>
          <a:stretch>
            <a:fillRect/>
          </a:stretch>
        </p:blipFill>
        <p:spPr>
          <a:xfrm>
            <a:off x="2530475" y="704256"/>
            <a:ext cx="4083050" cy="43771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Data Center: Global</a:t>
            </a:r>
            <a:endParaRPr/>
          </a:p>
        </p:txBody>
      </p:sp>
      <p:pic>
        <p:nvPicPr>
          <p:cNvPr id="293" name="Google Shape;293;p43"/>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294" name="Google Shape;294;p43"/>
          <p:cNvPicPr preferRelativeResize="0"/>
          <p:nvPr/>
        </p:nvPicPr>
        <p:blipFill>
          <a:blip r:embed="rId4">
            <a:alphaModFix/>
          </a:blip>
          <a:stretch>
            <a:fillRect/>
          </a:stretch>
        </p:blipFill>
        <p:spPr>
          <a:xfrm>
            <a:off x="1211300" y="866150"/>
            <a:ext cx="6721402" cy="3890175"/>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pic>
        <p:nvPicPr>
          <p:cNvPr id="2377" name="Google Shape;2377;p322"/>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2378" name="Google Shape;2378;p322"/>
          <p:cNvPicPr preferRelativeResize="0"/>
          <p:nvPr/>
        </p:nvPicPr>
        <p:blipFill>
          <a:blip r:embed="rId4">
            <a:alphaModFix/>
          </a:blip>
          <a:stretch>
            <a:fillRect/>
          </a:stretch>
        </p:blipFill>
        <p:spPr>
          <a:xfrm>
            <a:off x="2729075" y="1176350"/>
            <a:ext cx="4743600" cy="3489925"/>
          </a:xfrm>
          <a:prstGeom prst="rect">
            <a:avLst/>
          </a:prstGeom>
          <a:noFill/>
          <a:ln>
            <a:noFill/>
          </a:ln>
        </p:spPr>
      </p:pic>
      <p:sp>
        <p:nvSpPr>
          <p:cNvPr id="2379" name="Google Shape;2379;p322"/>
          <p:cNvSpPr txBox="1"/>
          <p:nvPr/>
        </p:nvSpPr>
        <p:spPr>
          <a:xfrm>
            <a:off x="528975" y="314525"/>
            <a:ext cx="61737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Infrastructure - </a:t>
            </a:r>
            <a:r>
              <a:rPr b="1" lang="en"/>
              <a:t>Security Group &amp; Bastion Host</a:t>
            </a:r>
            <a:endParaRPr b="1"/>
          </a:p>
        </p:txBody>
      </p:sp>
      <p:sp>
        <p:nvSpPr>
          <p:cNvPr id="2380" name="Google Shape;2380;p322"/>
          <p:cNvSpPr txBox="1"/>
          <p:nvPr/>
        </p:nvSpPr>
        <p:spPr>
          <a:xfrm>
            <a:off x="836800" y="908525"/>
            <a:ext cx="3016500" cy="168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Protect Web/App Servers</a:t>
            </a:r>
            <a:endParaRPr sz="1200">
              <a:solidFill>
                <a:schemeClr val="dk1"/>
              </a:solidFill>
            </a:endParaRPr>
          </a:p>
          <a:p>
            <a:pPr indent="0" lvl="0" marL="0" rtl="0" algn="l">
              <a:lnSpc>
                <a:spcPct val="150000"/>
              </a:lnSpc>
              <a:spcBef>
                <a:spcPts val="0"/>
              </a:spcBef>
              <a:spcAft>
                <a:spcPts val="0"/>
              </a:spcAft>
              <a:buNone/>
            </a:pPr>
            <a:r>
              <a:rPr lang="en" sz="1200"/>
              <a:t>● Allow/Deny traffic Inbound/Outbound</a:t>
            </a:r>
            <a:endParaRPr sz="1200">
              <a:solidFill>
                <a:schemeClr val="dk1"/>
              </a:solidFill>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pic>
        <p:nvPicPr>
          <p:cNvPr id="2385" name="Google Shape;2385;p323"/>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2386" name="Google Shape;2386;p323"/>
          <p:cNvPicPr preferRelativeResize="0"/>
          <p:nvPr/>
        </p:nvPicPr>
        <p:blipFill>
          <a:blip r:embed="rId4">
            <a:alphaModFix/>
          </a:blip>
          <a:stretch>
            <a:fillRect/>
          </a:stretch>
        </p:blipFill>
        <p:spPr>
          <a:xfrm>
            <a:off x="757575" y="730216"/>
            <a:ext cx="7439199" cy="4032284"/>
          </a:xfrm>
          <a:prstGeom prst="rect">
            <a:avLst/>
          </a:prstGeom>
          <a:noFill/>
          <a:ln>
            <a:noFill/>
          </a:ln>
        </p:spPr>
      </p:pic>
      <p:sp>
        <p:nvSpPr>
          <p:cNvPr id="2387" name="Google Shape;2387;p32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Infrastructure - </a:t>
            </a:r>
            <a:r>
              <a:rPr b="1" lang="en"/>
              <a:t>Networking</a:t>
            </a:r>
            <a:endParaRPr b="1"/>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pic>
        <p:nvPicPr>
          <p:cNvPr id="2392" name="Google Shape;2392;p32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393" name="Google Shape;2393;p324"/>
          <p:cNvSpPr txBox="1"/>
          <p:nvPr/>
        </p:nvSpPr>
        <p:spPr>
          <a:xfrm>
            <a:off x="528975" y="314525"/>
            <a:ext cx="78291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Infrastructure - </a:t>
            </a:r>
            <a:r>
              <a:rPr b="1" lang="en"/>
              <a:t>Securing Periphery Systems: </a:t>
            </a:r>
            <a:r>
              <a:rPr b="1" lang="en">
                <a:solidFill>
                  <a:srgbClr val="FF9900"/>
                </a:solidFill>
              </a:rPr>
              <a:t>User Repositories, DNS, NTP</a:t>
            </a:r>
            <a:endParaRPr b="1">
              <a:solidFill>
                <a:srgbClr val="FF9900"/>
              </a:solidFill>
            </a:endParaRPr>
          </a:p>
        </p:txBody>
      </p:sp>
      <p:pic>
        <p:nvPicPr>
          <p:cNvPr id="2394" name="Google Shape;2394;p324"/>
          <p:cNvPicPr preferRelativeResize="0"/>
          <p:nvPr/>
        </p:nvPicPr>
        <p:blipFill>
          <a:blip r:embed="rId4">
            <a:alphaModFix/>
          </a:blip>
          <a:stretch>
            <a:fillRect/>
          </a:stretch>
        </p:blipFill>
        <p:spPr>
          <a:xfrm>
            <a:off x="1276350" y="979650"/>
            <a:ext cx="6591300" cy="3781425"/>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pic>
        <p:nvPicPr>
          <p:cNvPr id="2399" name="Google Shape;2399;p32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00" name="Google Shape;2400;p32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Infrastructure - </a:t>
            </a:r>
            <a:r>
              <a:rPr b="1" lang="en"/>
              <a:t>VPN &amp; Direct Connect</a:t>
            </a:r>
            <a:endParaRPr b="1"/>
          </a:p>
        </p:txBody>
      </p:sp>
      <p:pic>
        <p:nvPicPr>
          <p:cNvPr id="2401" name="Google Shape;2401;p325"/>
          <p:cNvPicPr preferRelativeResize="0"/>
          <p:nvPr/>
        </p:nvPicPr>
        <p:blipFill>
          <a:blip r:embed="rId4">
            <a:alphaModFix/>
          </a:blip>
          <a:stretch>
            <a:fillRect/>
          </a:stretch>
        </p:blipFill>
        <p:spPr>
          <a:xfrm>
            <a:off x="1653500" y="903950"/>
            <a:ext cx="5837025" cy="2223614"/>
          </a:xfrm>
          <a:prstGeom prst="rect">
            <a:avLst/>
          </a:prstGeom>
          <a:noFill/>
          <a:ln>
            <a:noFill/>
          </a:ln>
        </p:spPr>
      </p:pic>
      <p:pic>
        <p:nvPicPr>
          <p:cNvPr id="2402" name="Google Shape;2402;p325"/>
          <p:cNvPicPr preferRelativeResize="0"/>
          <p:nvPr/>
        </p:nvPicPr>
        <p:blipFill>
          <a:blip r:embed="rId5">
            <a:alphaModFix/>
          </a:blip>
          <a:stretch>
            <a:fillRect/>
          </a:stretch>
        </p:blipFill>
        <p:spPr>
          <a:xfrm>
            <a:off x="1653488" y="3127575"/>
            <a:ext cx="5837025" cy="1880025"/>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pic>
        <p:nvPicPr>
          <p:cNvPr id="2407" name="Google Shape;2407;p32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08" name="Google Shape;2408;p326"/>
          <p:cNvSpPr txBox="1"/>
          <p:nvPr/>
        </p:nvSpPr>
        <p:spPr>
          <a:xfrm>
            <a:off x="528975" y="314525"/>
            <a:ext cx="59298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Secure Your Infrastructure - Building Threat Protection Layers  </a:t>
            </a:r>
            <a:endParaRPr b="1">
              <a:solidFill>
                <a:schemeClr val="dk1"/>
              </a:solidFill>
            </a:endParaRPr>
          </a:p>
        </p:txBody>
      </p:sp>
      <p:pic>
        <p:nvPicPr>
          <p:cNvPr id="2409" name="Google Shape;2409;p326"/>
          <p:cNvPicPr preferRelativeResize="0"/>
          <p:nvPr/>
        </p:nvPicPr>
        <p:blipFill>
          <a:blip r:embed="rId4">
            <a:alphaModFix/>
          </a:blip>
          <a:stretch>
            <a:fillRect/>
          </a:stretch>
        </p:blipFill>
        <p:spPr>
          <a:xfrm>
            <a:off x="1732800" y="832325"/>
            <a:ext cx="5678400" cy="4126700"/>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3" name="Shape 2413"/>
        <p:cNvGrpSpPr/>
        <p:nvPr/>
      </p:nvGrpSpPr>
      <p:grpSpPr>
        <a:xfrm>
          <a:off x="0" y="0"/>
          <a:ext cx="0" cy="0"/>
          <a:chOff x="0" y="0"/>
          <a:chExt cx="0" cy="0"/>
        </a:xfrm>
      </p:grpSpPr>
      <p:pic>
        <p:nvPicPr>
          <p:cNvPr id="2414" name="Google Shape;2414;p327"/>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15" name="Google Shape;2415;p327"/>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Manage Security Monitoring, Alerting, Audit Trail, and Incident Response </a:t>
            </a:r>
            <a:endParaRPr b="1">
              <a:solidFill>
                <a:schemeClr val="dk1"/>
              </a:solidFill>
            </a:endParaRPr>
          </a:p>
        </p:txBody>
      </p:sp>
      <p:pic>
        <p:nvPicPr>
          <p:cNvPr id="2416" name="Google Shape;2416;p327"/>
          <p:cNvPicPr preferRelativeResize="0"/>
          <p:nvPr/>
        </p:nvPicPr>
        <p:blipFill>
          <a:blip r:embed="rId4">
            <a:alphaModFix/>
          </a:blip>
          <a:stretch>
            <a:fillRect/>
          </a:stretch>
        </p:blipFill>
        <p:spPr>
          <a:xfrm>
            <a:off x="1211713" y="3761550"/>
            <a:ext cx="6720574" cy="1185525"/>
          </a:xfrm>
          <a:prstGeom prst="rect">
            <a:avLst/>
          </a:prstGeom>
          <a:noFill/>
          <a:ln>
            <a:noFill/>
          </a:ln>
        </p:spPr>
      </p:pic>
      <p:pic>
        <p:nvPicPr>
          <p:cNvPr id="2417" name="Google Shape;2417;p327"/>
          <p:cNvPicPr preferRelativeResize="0"/>
          <p:nvPr/>
        </p:nvPicPr>
        <p:blipFill>
          <a:blip r:embed="rId5">
            <a:alphaModFix/>
          </a:blip>
          <a:stretch>
            <a:fillRect/>
          </a:stretch>
        </p:blipFill>
        <p:spPr>
          <a:xfrm>
            <a:off x="1800901" y="861400"/>
            <a:ext cx="5542199" cy="2767125"/>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pic>
        <p:nvPicPr>
          <p:cNvPr id="2422" name="Google Shape;2422;p32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23" name="Google Shape;2423;p328"/>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Manage Security Monitoring, Alerting, Audit Trail, and Incident Response </a:t>
            </a:r>
            <a:endParaRPr b="1">
              <a:solidFill>
                <a:schemeClr val="dk1"/>
              </a:solidFill>
            </a:endParaRPr>
          </a:p>
        </p:txBody>
      </p:sp>
      <p:pic>
        <p:nvPicPr>
          <p:cNvPr id="2424" name="Google Shape;2424;p328"/>
          <p:cNvPicPr preferRelativeResize="0"/>
          <p:nvPr/>
        </p:nvPicPr>
        <p:blipFill>
          <a:blip r:embed="rId4">
            <a:alphaModFix/>
          </a:blip>
          <a:stretch>
            <a:fillRect/>
          </a:stretch>
        </p:blipFill>
        <p:spPr>
          <a:xfrm>
            <a:off x="2152561" y="832325"/>
            <a:ext cx="4838875" cy="4033825"/>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8" name="Shape 2428"/>
        <p:cNvGrpSpPr/>
        <p:nvPr/>
      </p:nvGrpSpPr>
      <p:grpSpPr>
        <a:xfrm>
          <a:off x="0" y="0"/>
          <a:ext cx="0" cy="0"/>
          <a:chOff x="0" y="0"/>
          <a:chExt cx="0" cy="0"/>
        </a:xfrm>
      </p:grpSpPr>
      <p:pic>
        <p:nvPicPr>
          <p:cNvPr id="2429" name="Google Shape;2429;p32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30" name="Google Shape;2430;p329"/>
          <p:cNvSpPr txBox="1"/>
          <p:nvPr/>
        </p:nvSpPr>
        <p:spPr>
          <a:xfrm>
            <a:off x="528975" y="314525"/>
            <a:ext cx="7544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Manage Security Monitoring, Alerting, Audit Trail, and Incident Response </a:t>
            </a:r>
            <a:endParaRPr b="1">
              <a:solidFill>
                <a:schemeClr val="dk1"/>
              </a:solidFill>
            </a:endParaRPr>
          </a:p>
        </p:txBody>
      </p:sp>
      <p:pic>
        <p:nvPicPr>
          <p:cNvPr id="2431" name="Google Shape;2431;p329"/>
          <p:cNvPicPr preferRelativeResize="0"/>
          <p:nvPr/>
        </p:nvPicPr>
        <p:blipFill>
          <a:blip r:embed="rId4">
            <a:alphaModFix/>
          </a:blip>
          <a:stretch>
            <a:fillRect/>
          </a:stretch>
        </p:blipFill>
        <p:spPr>
          <a:xfrm>
            <a:off x="2628812" y="1216925"/>
            <a:ext cx="3886375" cy="3409975"/>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pic>
        <p:nvPicPr>
          <p:cNvPr id="2436" name="Google Shape;2436;p33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37" name="Google Shape;2437;p33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How AWS help you</a:t>
            </a:r>
            <a:endParaRPr b="1"/>
          </a:p>
        </p:txBody>
      </p:sp>
      <p:sp>
        <p:nvSpPr>
          <p:cNvPr id="2438" name="Google Shape;2438;p330"/>
          <p:cNvSpPr txBox="1"/>
          <p:nvPr/>
        </p:nvSpPr>
        <p:spPr>
          <a:xfrm>
            <a:off x="836800" y="908525"/>
            <a:ext cx="3704400" cy="374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Private Subnet, Public Subnet</a:t>
            </a:r>
            <a:endParaRPr sz="1200"/>
          </a:p>
          <a:p>
            <a:pPr indent="0" lvl="0" marL="0" rtl="0" algn="l">
              <a:lnSpc>
                <a:spcPct val="150000"/>
              </a:lnSpc>
              <a:spcBef>
                <a:spcPts val="0"/>
              </a:spcBef>
              <a:spcAft>
                <a:spcPts val="0"/>
              </a:spcAft>
              <a:buNone/>
            </a:pPr>
            <a:r>
              <a:rPr lang="en" sz="1200">
                <a:solidFill>
                  <a:schemeClr val="dk1"/>
                </a:solidFill>
              </a:rPr>
              <a:t>● Security Group, Network ACL</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Key pair (Private Key &amp; Public Key)</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HTTP/ HTTPS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Data Encryption</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IAM User (Access Key &amp; Secret Key)</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IAM Role - Instance Profile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Server-side Encryption &amp; Client-side Encryption</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Store Logs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p:txBody>
      </p:sp>
      <p:sp>
        <p:nvSpPr>
          <p:cNvPr id="2439" name="Google Shape;2439;p330"/>
          <p:cNvSpPr txBox="1"/>
          <p:nvPr/>
        </p:nvSpPr>
        <p:spPr>
          <a:xfrm>
            <a:off x="4899400" y="908525"/>
            <a:ext cx="3704400" cy="374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Penetration testing</a:t>
            </a:r>
            <a:endParaRPr sz="1200"/>
          </a:p>
          <a:p>
            <a:pPr indent="0" lvl="0" marL="0" rtl="0" algn="l">
              <a:lnSpc>
                <a:spcPct val="150000"/>
              </a:lnSpc>
              <a:spcBef>
                <a:spcPts val="0"/>
              </a:spcBef>
              <a:spcAft>
                <a:spcPts val="0"/>
              </a:spcAft>
              <a:buNone/>
            </a:pPr>
            <a:r>
              <a:rPr lang="en" sz="1200">
                <a:solidFill>
                  <a:schemeClr val="dk1"/>
                </a:solidFill>
              </a:rPr>
              <a:t>● Traditional Network Security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DDoS Attack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MITM Attack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IP Spoofing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Port Scanning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Packet Sniffing</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How to use AWS Security Checklist</a:t>
            </a:r>
            <a:endParaRPr sz="1200">
              <a:solidFill>
                <a:schemeClr val="dk1"/>
              </a:solidFill>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331"/>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7:</a:t>
            </a:r>
            <a:r>
              <a:rPr b="1" lang="en" sz="2400"/>
              <a:t> AWS Access Management</a:t>
            </a:r>
            <a:endParaRPr b="1" sz="2400"/>
          </a:p>
        </p:txBody>
      </p:sp>
      <p:sp>
        <p:nvSpPr>
          <p:cNvPr id="2445" name="Google Shape;2445;p331"/>
          <p:cNvSpPr txBox="1"/>
          <p:nvPr/>
        </p:nvSpPr>
        <p:spPr>
          <a:xfrm>
            <a:off x="836800" y="29659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AWS Account</a:t>
            </a:r>
            <a:endParaRPr sz="1200"/>
          </a:p>
          <a:p>
            <a:pPr indent="0" lvl="0" marL="0" rtl="0" algn="l">
              <a:lnSpc>
                <a:spcPct val="150000"/>
              </a:lnSpc>
              <a:spcBef>
                <a:spcPts val="0"/>
              </a:spcBef>
              <a:spcAft>
                <a:spcPts val="0"/>
              </a:spcAft>
              <a:buNone/>
            </a:pPr>
            <a:r>
              <a:rPr lang="en" sz="1200"/>
              <a:t>● IAM</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AWS Organization</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CDN:  Content Delivery Network</a:t>
            </a:r>
            <a:endParaRPr/>
          </a:p>
        </p:txBody>
      </p:sp>
      <p:pic>
        <p:nvPicPr>
          <p:cNvPr id="300" name="Google Shape;300;p44"/>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301" name="Google Shape;301;p44"/>
          <p:cNvPicPr preferRelativeResize="0"/>
          <p:nvPr/>
        </p:nvPicPr>
        <p:blipFill>
          <a:blip r:embed="rId4">
            <a:alphaModFix/>
          </a:blip>
          <a:stretch>
            <a:fillRect/>
          </a:stretch>
        </p:blipFill>
        <p:spPr>
          <a:xfrm>
            <a:off x="474513" y="1046500"/>
            <a:ext cx="8194974" cy="3686467"/>
          </a:xfrm>
          <a:prstGeom prst="rect">
            <a:avLst/>
          </a:prstGeom>
          <a:noFill/>
          <a:ln>
            <a:noFill/>
          </a:ln>
        </p:spPr>
      </p:pic>
      <p:pic>
        <p:nvPicPr>
          <p:cNvPr id="302" name="Google Shape;302;p44"/>
          <p:cNvPicPr preferRelativeResize="0"/>
          <p:nvPr/>
        </p:nvPicPr>
        <p:blipFill>
          <a:blip r:embed="rId5">
            <a:alphaModFix/>
          </a:blip>
          <a:stretch>
            <a:fillRect/>
          </a:stretch>
        </p:blipFill>
        <p:spPr>
          <a:xfrm>
            <a:off x="3693518" y="401050"/>
            <a:ext cx="1886375" cy="420950"/>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pic>
        <p:nvPicPr>
          <p:cNvPr id="2450" name="Google Shape;2450;p33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51" name="Google Shape;2451;p33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Manage AWS Accounts, IAM Users, Groups, and Roles </a:t>
            </a:r>
            <a:endParaRPr b="1">
              <a:solidFill>
                <a:schemeClr val="dk1"/>
              </a:solidFill>
            </a:endParaRPr>
          </a:p>
        </p:txBody>
      </p:sp>
      <p:sp>
        <p:nvSpPr>
          <p:cNvPr id="2452" name="Google Shape;2452;p332"/>
          <p:cNvSpPr txBox="1"/>
          <p:nvPr/>
        </p:nvSpPr>
        <p:spPr>
          <a:xfrm>
            <a:off x="836800" y="908525"/>
            <a:ext cx="7814700" cy="3554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rgbClr val="FF9900"/>
                </a:solidFill>
              </a:rPr>
              <a:t>AWS account</a:t>
            </a:r>
            <a:r>
              <a:rPr lang="en" sz="1200">
                <a:solidFill>
                  <a:schemeClr val="dk1"/>
                </a:solidFill>
              </a:rPr>
              <a:t>: This is the account that you create when you first sign up for AWS. Your AWS account represents a business relationship between you and AWS. AWS accounts have root permissions to all AWS resources and services, so they are very powerful.</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rPr>
              <a:t>IAM users</a:t>
            </a:r>
            <a:r>
              <a:rPr lang="en" sz="1200">
                <a:solidFill>
                  <a:schemeClr val="dk1"/>
                </a:solidFill>
              </a:rPr>
              <a:t>: With IAM you can create multiple users, each with individual security credentials, all controlled under a single AWS account. IAM users can be a person, service, or application that needs access to your AWS resources through the management console, CLI, or directly via APIs.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Each </a:t>
            </a:r>
            <a:r>
              <a:rPr b="1" lang="en" sz="1200">
                <a:solidFill>
                  <a:srgbClr val="FF9900"/>
                </a:solidFill>
              </a:rPr>
              <a:t>AWS account</a:t>
            </a:r>
            <a:r>
              <a:rPr lang="en" sz="1200">
                <a:solidFill>
                  <a:schemeClr val="dk1"/>
                </a:solidFill>
              </a:rPr>
              <a:t> or </a:t>
            </a:r>
            <a:r>
              <a:rPr b="1" lang="en" sz="1200">
                <a:solidFill>
                  <a:srgbClr val="FF9900"/>
                </a:solidFill>
              </a:rPr>
              <a:t>IAM user</a:t>
            </a:r>
            <a:r>
              <a:rPr lang="en" sz="1200">
                <a:solidFill>
                  <a:schemeClr val="dk1"/>
                </a:solidFill>
              </a:rPr>
              <a:t> is a unique identity and has unique long-term credentials. There are two primary types of credentials associated with these identities: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(1) those used for sign-in to the AWS Management Console and AWS portal pages</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(2) those used for programmatic access to the AWS APIs.</a:t>
            </a:r>
            <a:endParaRPr sz="1200">
              <a:solidFill>
                <a:schemeClr val="dk1"/>
              </a:solidFill>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6" name="Shape 2456"/>
        <p:cNvGrpSpPr/>
        <p:nvPr/>
      </p:nvGrpSpPr>
      <p:grpSpPr>
        <a:xfrm>
          <a:off x="0" y="0"/>
          <a:ext cx="0" cy="0"/>
          <a:chOff x="0" y="0"/>
          <a:chExt cx="0" cy="0"/>
        </a:xfrm>
      </p:grpSpPr>
      <p:pic>
        <p:nvPicPr>
          <p:cNvPr id="2457" name="Google Shape;2457;p33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58" name="Google Shape;2458;p33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Manage AWS Accounts, IAM Users, Groups, and Roles </a:t>
            </a:r>
            <a:endParaRPr b="1">
              <a:solidFill>
                <a:schemeClr val="dk1"/>
              </a:solidFill>
            </a:endParaRPr>
          </a:p>
        </p:txBody>
      </p:sp>
      <p:pic>
        <p:nvPicPr>
          <p:cNvPr id="2459" name="Google Shape;2459;p333"/>
          <p:cNvPicPr preferRelativeResize="0"/>
          <p:nvPr/>
        </p:nvPicPr>
        <p:blipFill>
          <a:blip r:embed="rId4">
            <a:alphaModFix/>
          </a:blip>
          <a:stretch>
            <a:fillRect/>
          </a:stretch>
        </p:blipFill>
        <p:spPr>
          <a:xfrm>
            <a:off x="1257300" y="908525"/>
            <a:ext cx="6629400" cy="3590925"/>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3" name="Shape 2463"/>
        <p:cNvGrpSpPr/>
        <p:nvPr/>
      </p:nvGrpSpPr>
      <p:grpSpPr>
        <a:xfrm>
          <a:off x="0" y="0"/>
          <a:ext cx="0" cy="0"/>
          <a:chOff x="0" y="0"/>
          <a:chExt cx="0" cy="0"/>
        </a:xfrm>
      </p:grpSpPr>
      <p:pic>
        <p:nvPicPr>
          <p:cNvPr id="2464" name="Google Shape;2464;p33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65" name="Google Shape;2465;p33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Manage AWS Accounts, IAM Users, Groups, and Roles </a:t>
            </a:r>
            <a:endParaRPr b="1">
              <a:solidFill>
                <a:schemeClr val="dk1"/>
              </a:solidFill>
            </a:endParaRPr>
          </a:p>
        </p:txBody>
      </p:sp>
      <p:pic>
        <p:nvPicPr>
          <p:cNvPr id="2466" name="Google Shape;2466;p334"/>
          <p:cNvPicPr preferRelativeResize="0"/>
          <p:nvPr/>
        </p:nvPicPr>
        <p:blipFill>
          <a:blip r:embed="rId4">
            <a:alphaModFix/>
          </a:blip>
          <a:stretch>
            <a:fillRect/>
          </a:stretch>
        </p:blipFill>
        <p:spPr>
          <a:xfrm>
            <a:off x="1917563" y="1102950"/>
            <a:ext cx="5308876" cy="3616375"/>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pic>
        <p:nvPicPr>
          <p:cNvPr id="2471" name="Google Shape;2471;p33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472" name="Google Shape;2472;p33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Enable MFA with Root Account</a:t>
            </a:r>
            <a:endParaRPr/>
          </a:p>
        </p:txBody>
      </p:sp>
      <p:pic>
        <p:nvPicPr>
          <p:cNvPr id="2473" name="Google Shape;2473;p335"/>
          <p:cNvPicPr preferRelativeResize="0"/>
          <p:nvPr/>
        </p:nvPicPr>
        <p:blipFill>
          <a:blip r:embed="rId4">
            <a:alphaModFix/>
          </a:blip>
          <a:stretch>
            <a:fillRect/>
          </a:stretch>
        </p:blipFill>
        <p:spPr>
          <a:xfrm>
            <a:off x="2026800" y="1060685"/>
            <a:ext cx="5090400" cy="3326940"/>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33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IAM (Identity and Access Management)</a:t>
            </a:r>
            <a:endParaRPr/>
          </a:p>
        </p:txBody>
      </p:sp>
      <p:sp>
        <p:nvSpPr>
          <p:cNvPr id="2479" name="Google Shape;2479;p336"/>
          <p:cNvSpPr txBox="1"/>
          <p:nvPr/>
        </p:nvSpPr>
        <p:spPr>
          <a:xfrm>
            <a:off x="836800" y="1060925"/>
            <a:ext cx="7613100" cy="2843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333333"/>
              </a:buClr>
              <a:buSzPts val="1200"/>
              <a:buChar char="●"/>
            </a:pPr>
            <a:r>
              <a:rPr lang="en" sz="1200">
                <a:solidFill>
                  <a:srgbClr val="FF9900"/>
                </a:solidFill>
                <a:highlight>
                  <a:srgbClr val="FFFFFF"/>
                </a:highlight>
              </a:rPr>
              <a:t>AWS Identity and Access Management (IAM) </a:t>
            </a:r>
            <a:r>
              <a:rPr lang="en" sz="1200">
                <a:solidFill>
                  <a:srgbClr val="333333"/>
                </a:solidFill>
                <a:highlight>
                  <a:srgbClr val="FFFFFF"/>
                </a:highlight>
              </a:rPr>
              <a:t>enables you to manage access to AWS services and resources securely. Using IAM, you can create and manage AWS users and groups, and use permissions to allow and deny their access to AWS resources. </a:t>
            </a:r>
            <a:endParaRPr sz="1200"/>
          </a:p>
          <a:p>
            <a:pPr indent="-304800" lvl="1" marL="914400" rtl="0" algn="l">
              <a:lnSpc>
                <a:spcPct val="150000"/>
              </a:lnSpc>
              <a:spcBef>
                <a:spcPts val="0"/>
              </a:spcBef>
              <a:spcAft>
                <a:spcPts val="0"/>
              </a:spcAft>
              <a:buClr>
                <a:schemeClr val="dk1"/>
              </a:buClr>
              <a:buSzPts val="1200"/>
              <a:buChar char="○"/>
            </a:pPr>
            <a:r>
              <a:rPr lang="en" sz="1200">
                <a:solidFill>
                  <a:schemeClr val="dk1"/>
                </a:solidFill>
                <a:highlight>
                  <a:srgbClr val="FFFFFF"/>
                </a:highlight>
              </a:rPr>
              <a:t>IAM User</a:t>
            </a:r>
            <a:endParaRPr sz="1200">
              <a:solidFill>
                <a:schemeClr val="dk1"/>
              </a:solidFill>
              <a:highlight>
                <a:srgbClr val="FFFFFF"/>
              </a:highlight>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IAM Role</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IAM Group</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IAM Policy</a:t>
            </a:r>
            <a:endParaRPr b="1" sz="1200"/>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pic>
        <p:nvPicPr>
          <p:cNvPr id="2484" name="Google Shape;2484;p337"/>
          <p:cNvPicPr preferRelativeResize="0"/>
          <p:nvPr/>
        </p:nvPicPr>
        <p:blipFill>
          <a:blip r:embed="rId3">
            <a:alphaModFix/>
          </a:blip>
          <a:stretch>
            <a:fillRect/>
          </a:stretch>
        </p:blipFill>
        <p:spPr>
          <a:xfrm>
            <a:off x="3969374" y="229912"/>
            <a:ext cx="4039800" cy="4683675"/>
          </a:xfrm>
          <a:prstGeom prst="rect">
            <a:avLst/>
          </a:prstGeom>
          <a:noFill/>
          <a:ln>
            <a:noFill/>
          </a:ln>
        </p:spPr>
      </p:pic>
      <p:sp>
        <p:nvSpPr>
          <p:cNvPr id="2485" name="Google Shape;2485;p33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IAM Policy</a:t>
            </a:r>
            <a:endParaRPr/>
          </a:p>
        </p:txBody>
      </p:sp>
      <p:pic>
        <p:nvPicPr>
          <p:cNvPr id="2486" name="Google Shape;2486;p337"/>
          <p:cNvPicPr preferRelativeResize="0"/>
          <p:nvPr/>
        </p:nvPicPr>
        <p:blipFill>
          <a:blip r:embed="rId4">
            <a:alphaModFix/>
          </a:blip>
          <a:stretch>
            <a:fillRect/>
          </a:stretch>
        </p:blipFill>
        <p:spPr>
          <a:xfrm>
            <a:off x="339475" y="867375"/>
            <a:ext cx="2912125" cy="3761500"/>
          </a:xfrm>
          <a:prstGeom prst="rect">
            <a:avLst/>
          </a:prstGeom>
          <a:noFill/>
          <a:ln>
            <a:noFill/>
          </a:ln>
        </p:spPr>
      </p:pic>
      <p:sp>
        <p:nvSpPr>
          <p:cNvPr id="2487" name="Google Shape;2487;p337"/>
          <p:cNvSpPr txBox="1"/>
          <p:nvPr/>
        </p:nvSpPr>
        <p:spPr>
          <a:xfrm>
            <a:off x="5982975" y="314525"/>
            <a:ext cx="2743200" cy="169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chemeClr val="dk1"/>
                </a:solidFill>
              </a:rPr>
              <a:t>- By default, all requests are denied. (In general, requests made using the account credentials for resources in the account are always allowed.)</a:t>
            </a:r>
            <a:br>
              <a:rPr lang="en" sz="1100">
                <a:solidFill>
                  <a:schemeClr val="dk1"/>
                </a:solidFill>
              </a:rPr>
            </a:br>
            <a:r>
              <a:rPr lang="en" sz="1100">
                <a:solidFill>
                  <a:schemeClr val="dk1"/>
                </a:solidFill>
              </a:rPr>
              <a:t>- An explicit allow overrides this default.</a:t>
            </a:r>
            <a:br>
              <a:rPr lang="en" sz="1100">
                <a:solidFill>
                  <a:schemeClr val="dk1"/>
                </a:solidFill>
              </a:rPr>
            </a:br>
            <a:r>
              <a:rPr lang="en" sz="1100">
                <a:solidFill>
                  <a:schemeClr val="dk1"/>
                </a:solidFill>
              </a:rPr>
              <a:t>- An explicit deny overrides any allows.</a:t>
            </a:r>
            <a:endParaRPr sz="1100">
              <a:solidFill>
                <a:schemeClr val="dk1"/>
              </a:solidFill>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338"/>
          <p:cNvSpPr txBox="1"/>
          <p:nvPr/>
        </p:nvSpPr>
        <p:spPr>
          <a:xfrm>
            <a:off x="836800" y="908525"/>
            <a:ext cx="4995900" cy="162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IAM User:</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Access Key &amp; Secret Key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Password AWS Console</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IAM Role:  Temporary security credentials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EC2: Instance profile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pic>
        <p:nvPicPr>
          <p:cNvPr id="2493" name="Google Shape;2493;p338"/>
          <p:cNvPicPr preferRelativeResize="0"/>
          <p:nvPr/>
        </p:nvPicPr>
        <p:blipFill>
          <a:blip r:embed="rId3">
            <a:alphaModFix/>
          </a:blip>
          <a:stretch>
            <a:fillRect/>
          </a:stretch>
        </p:blipFill>
        <p:spPr>
          <a:xfrm>
            <a:off x="5289100" y="793375"/>
            <a:ext cx="3502725" cy="2789200"/>
          </a:xfrm>
          <a:prstGeom prst="rect">
            <a:avLst/>
          </a:prstGeom>
          <a:noFill/>
          <a:ln>
            <a:noFill/>
          </a:ln>
        </p:spPr>
      </p:pic>
      <p:pic>
        <p:nvPicPr>
          <p:cNvPr id="2494" name="Google Shape;2494;p338"/>
          <p:cNvPicPr preferRelativeResize="0"/>
          <p:nvPr/>
        </p:nvPicPr>
        <p:blipFill>
          <a:blip r:embed="rId4">
            <a:alphaModFix/>
          </a:blip>
          <a:stretch>
            <a:fillRect/>
          </a:stretch>
        </p:blipFill>
        <p:spPr>
          <a:xfrm>
            <a:off x="713000" y="2603975"/>
            <a:ext cx="4187450" cy="2304250"/>
          </a:xfrm>
          <a:prstGeom prst="rect">
            <a:avLst/>
          </a:prstGeom>
          <a:noFill/>
          <a:ln>
            <a:noFill/>
          </a:ln>
        </p:spPr>
      </p:pic>
      <p:sp>
        <p:nvSpPr>
          <p:cNvPr id="2495" name="Google Shape;2495;p33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IAM: IAM User &amp; IAM Role</a:t>
            </a:r>
            <a:endParaRPr b="1">
              <a:solidFill>
                <a:schemeClr val="dk1"/>
              </a:solidFill>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9" name="Shape 2499"/>
        <p:cNvGrpSpPr/>
        <p:nvPr/>
      </p:nvGrpSpPr>
      <p:grpSpPr>
        <a:xfrm>
          <a:off x="0" y="0"/>
          <a:ext cx="0" cy="0"/>
          <a:chOff x="0" y="0"/>
          <a:chExt cx="0" cy="0"/>
        </a:xfrm>
      </p:grpSpPr>
      <p:sp>
        <p:nvSpPr>
          <p:cNvPr id="2500" name="Google Shape;2500;p33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IAM: IAM User &amp; IAM Role</a:t>
            </a:r>
            <a:endParaRPr b="1">
              <a:solidFill>
                <a:schemeClr val="dk1"/>
              </a:solidFill>
            </a:endParaRPr>
          </a:p>
        </p:txBody>
      </p:sp>
      <p:sp>
        <p:nvSpPr>
          <p:cNvPr id="2501" name="Google Shape;2501;p339"/>
          <p:cNvSpPr txBox="1"/>
          <p:nvPr/>
        </p:nvSpPr>
        <p:spPr>
          <a:xfrm>
            <a:off x="762625" y="941700"/>
            <a:ext cx="4063500" cy="326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IAM User</a:t>
            </a:r>
            <a:endParaRPr sz="1200"/>
          </a:p>
          <a:p>
            <a:pPr indent="-304800" lvl="0" marL="457200" rtl="0" algn="l">
              <a:lnSpc>
                <a:spcPct val="150000"/>
              </a:lnSpc>
              <a:spcBef>
                <a:spcPts val="0"/>
              </a:spcBef>
              <a:spcAft>
                <a:spcPts val="0"/>
              </a:spcAft>
              <a:buSzPts val="1200"/>
              <a:buChar char="-"/>
            </a:pPr>
            <a:r>
              <a:rPr lang="en" sz="1200"/>
              <a:t>AWS Management Console access</a:t>
            </a:r>
            <a:endParaRPr sz="1200"/>
          </a:p>
          <a:p>
            <a:pPr indent="-304800" lvl="0" marL="457200" rtl="0" algn="l">
              <a:lnSpc>
                <a:spcPct val="150000"/>
              </a:lnSpc>
              <a:spcBef>
                <a:spcPts val="0"/>
              </a:spcBef>
              <a:spcAft>
                <a:spcPts val="0"/>
              </a:spcAft>
              <a:buSzPts val="1200"/>
              <a:buChar char="-"/>
            </a:pPr>
            <a:r>
              <a:rPr lang="en" sz="1200"/>
              <a:t>Programmatic access</a:t>
            </a:r>
            <a:endParaRPr sz="1200"/>
          </a:p>
          <a:p>
            <a:pPr indent="-304800" lvl="1" marL="914400" rtl="0" algn="l">
              <a:lnSpc>
                <a:spcPct val="150000"/>
              </a:lnSpc>
              <a:spcBef>
                <a:spcPts val="0"/>
              </a:spcBef>
              <a:spcAft>
                <a:spcPts val="0"/>
              </a:spcAft>
              <a:buSzPts val="1200"/>
              <a:buChar char="-"/>
            </a:pPr>
            <a:r>
              <a:rPr lang="en" sz="1200"/>
              <a:t>Access/Secret key</a:t>
            </a:r>
            <a:endParaRPr sz="12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rPr lang="en" sz="1200">
                <a:solidFill>
                  <a:schemeClr val="dk1"/>
                </a:solidFill>
              </a:rPr>
              <a:t>● IAM Role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AWS service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Another AWS account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Web identity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SAML</a:t>
            </a:r>
            <a:endParaRPr sz="1200">
              <a:solidFill>
                <a:schemeClr val="dk1"/>
              </a:solidFill>
            </a:endParaRPr>
          </a:p>
        </p:txBody>
      </p:sp>
      <p:pic>
        <p:nvPicPr>
          <p:cNvPr id="2502" name="Google Shape;2502;p339"/>
          <p:cNvPicPr preferRelativeResize="0"/>
          <p:nvPr/>
        </p:nvPicPr>
        <p:blipFill>
          <a:blip r:embed="rId3">
            <a:alphaModFix/>
          </a:blip>
          <a:stretch>
            <a:fillRect/>
          </a:stretch>
        </p:blipFill>
        <p:spPr>
          <a:xfrm>
            <a:off x="4125400" y="602525"/>
            <a:ext cx="4195700" cy="1996250"/>
          </a:xfrm>
          <a:prstGeom prst="rect">
            <a:avLst/>
          </a:prstGeom>
          <a:noFill/>
          <a:ln>
            <a:noFill/>
          </a:ln>
        </p:spPr>
      </p:pic>
      <p:pic>
        <p:nvPicPr>
          <p:cNvPr id="2503" name="Google Shape;2503;p339"/>
          <p:cNvPicPr preferRelativeResize="0"/>
          <p:nvPr/>
        </p:nvPicPr>
        <p:blipFill>
          <a:blip r:embed="rId4">
            <a:alphaModFix/>
          </a:blip>
          <a:stretch>
            <a:fillRect/>
          </a:stretch>
        </p:blipFill>
        <p:spPr>
          <a:xfrm>
            <a:off x="3134788" y="2940638"/>
            <a:ext cx="3990975" cy="1971675"/>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pic>
        <p:nvPicPr>
          <p:cNvPr id="2508" name="Google Shape;2508;p340"/>
          <p:cNvPicPr preferRelativeResize="0"/>
          <p:nvPr/>
        </p:nvPicPr>
        <p:blipFill>
          <a:blip r:embed="rId3">
            <a:alphaModFix/>
          </a:blip>
          <a:stretch>
            <a:fillRect/>
          </a:stretch>
        </p:blipFill>
        <p:spPr>
          <a:xfrm>
            <a:off x="2090725" y="870000"/>
            <a:ext cx="4962525" cy="3810000"/>
          </a:xfrm>
          <a:prstGeom prst="rect">
            <a:avLst/>
          </a:prstGeom>
          <a:noFill/>
          <a:ln>
            <a:noFill/>
          </a:ln>
        </p:spPr>
      </p:pic>
      <p:sp>
        <p:nvSpPr>
          <p:cNvPr id="2509" name="Google Shape;2509;p34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IAM Role: Examples</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34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AWS Service that work with IAM</a:t>
            </a:r>
            <a:endParaRPr b="1">
              <a:solidFill>
                <a:schemeClr val="dk1"/>
              </a:solidFill>
            </a:endParaRPr>
          </a:p>
        </p:txBody>
      </p:sp>
      <p:sp>
        <p:nvSpPr>
          <p:cNvPr id="2515" name="Google Shape;2515;p341"/>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AWS Services That Work with IAM</a:t>
            </a:r>
            <a:r>
              <a:rPr lang="en" sz="1200">
                <a:solidFill>
                  <a:schemeClr val="dk1"/>
                </a:solidFill>
              </a:rPr>
              <a:t>	</a:t>
            </a:r>
            <a:endParaRPr sz="1200">
              <a:solidFill>
                <a:schemeClr val="dk1"/>
              </a:solidFill>
            </a:endParaRPr>
          </a:p>
        </p:txBody>
      </p:sp>
      <p:sp>
        <p:nvSpPr>
          <p:cNvPr id="2516" name="Google Shape;2516;p341"/>
          <p:cNvSpPr txBox="1"/>
          <p:nvPr/>
        </p:nvSpPr>
        <p:spPr>
          <a:xfrm>
            <a:off x="762625" y="941700"/>
            <a:ext cx="7806300" cy="1914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rgbClr val="FF9900"/>
                </a:solidFill>
              </a:rPr>
              <a:t>Amazon Resource Names (ARNs)</a:t>
            </a:r>
            <a:r>
              <a:rPr lang="en" sz="1200">
                <a:solidFill>
                  <a:srgbClr val="444444"/>
                </a:solidFill>
              </a:rPr>
              <a:t> uniquely identify AWS resources. We require an ARN when you need to specify a resource unambiguously across all of AWS, such as in IAM policies, Amazon Relational Database Service (Amazon RDS) tags, and API calls.</a:t>
            </a:r>
            <a:endParaRPr sz="1200">
              <a:solidFill>
                <a:srgbClr val="444444"/>
              </a:solidFill>
            </a:endParaRPr>
          </a:p>
          <a:p>
            <a:pPr indent="-304800" lvl="0" marL="457200" rtl="0" algn="l">
              <a:lnSpc>
                <a:spcPct val="150000"/>
              </a:lnSpc>
              <a:spcBef>
                <a:spcPts val="0"/>
              </a:spcBef>
              <a:spcAft>
                <a:spcPts val="0"/>
              </a:spcAft>
              <a:buClr>
                <a:srgbClr val="444444"/>
              </a:buClr>
              <a:buSzPts val="1200"/>
              <a:buChar char="●"/>
            </a:pPr>
            <a:r>
              <a:rPr lang="en" sz="1200">
                <a:solidFill>
                  <a:srgbClr val="444444"/>
                </a:solidFill>
              </a:rPr>
              <a:t>When you create IAM policies or work with Amazon Resource Names (ARNs), you identify an AWS service using a </a:t>
            </a:r>
            <a:r>
              <a:rPr b="1" lang="en" sz="1200">
                <a:solidFill>
                  <a:srgbClr val="FF9900"/>
                </a:solidFill>
              </a:rPr>
              <a:t>namespace</a:t>
            </a:r>
            <a:r>
              <a:rPr lang="en" sz="1200">
                <a:solidFill>
                  <a:srgbClr val="444444"/>
                </a:solidFill>
              </a:rPr>
              <a:t>. For example, the namespace for Amazon S3 is </a:t>
            </a:r>
            <a:r>
              <a:rPr lang="en" sz="1200">
                <a:solidFill>
                  <a:srgbClr val="444444"/>
                </a:solidFill>
                <a:latin typeface="Courier New"/>
                <a:ea typeface="Courier New"/>
                <a:cs typeface="Courier New"/>
                <a:sym typeface="Courier New"/>
              </a:rPr>
              <a:t>s3</a:t>
            </a:r>
            <a:r>
              <a:rPr lang="en" sz="1200">
                <a:solidFill>
                  <a:srgbClr val="444444"/>
                </a:solidFill>
              </a:rPr>
              <a:t>, and the namespace for Amazon EC2 is </a:t>
            </a:r>
            <a:r>
              <a:rPr lang="en" sz="1200">
                <a:solidFill>
                  <a:srgbClr val="444444"/>
                </a:solidFill>
                <a:latin typeface="Courier New"/>
                <a:ea typeface="Courier New"/>
                <a:cs typeface="Courier New"/>
                <a:sym typeface="Courier New"/>
              </a:rPr>
              <a:t>ec2</a:t>
            </a:r>
            <a:r>
              <a:rPr lang="en" sz="1200">
                <a:solidFill>
                  <a:srgbClr val="444444"/>
                </a:solidFill>
              </a:rPr>
              <a:t>. You use namespaces when identifying actions and resources.</a:t>
            </a:r>
            <a:endParaRPr sz="1200">
              <a:solidFill>
                <a:srgbClr val="444444"/>
              </a:solidFill>
            </a:endParaRPr>
          </a:p>
        </p:txBody>
      </p:sp>
      <p:pic>
        <p:nvPicPr>
          <p:cNvPr id="2517" name="Google Shape;2517;p341"/>
          <p:cNvPicPr preferRelativeResize="0"/>
          <p:nvPr/>
        </p:nvPicPr>
        <p:blipFill>
          <a:blip r:embed="rId4">
            <a:alphaModFix/>
          </a:blip>
          <a:stretch>
            <a:fillRect/>
          </a:stretch>
        </p:blipFill>
        <p:spPr>
          <a:xfrm>
            <a:off x="2405063" y="3085200"/>
            <a:ext cx="4333875" cy="876300"/>
          </a:xfrm>
          <a:prstGeom prst="rect">
            <a:avLst/>
          </a:prstGeom>
          <a:noFill/>
          <a:ln>
            <a:noFill/>
          </a:ln>
        </p:spPr>
      </p:pic>
      <p:pic>
        <p:nvPicPr>
          <p:cNvPr id="2518" name="Google Shape;2518;p341"/>
          <p:cNvPicPr preferRelativeResize="0"/>
          <p:nvPr/>
        </p:nvPicPr>
        <p:blipFill>
          <a:blip r:embed="rId5">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Cloud Computing</a:t>
            </a:r>
            <a:endParaRPr/>
          </a:p>
        </p:txBody>
      </p:sp>
      <p:pic>
        <p:nvPicPr>
          <p:cNvPr id="308" name="Google Shape;308;p45"/>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309" name="Google Shape;309;p45"/>
          <p:cNvPicPr preferRelativeResize="0"/>
          <p:nvPr/>
        </p:nvPicPr>
        <p:blipFill>
          <a:blip r:embed="rId4">
            <a:alphaModFix/>
          </a:blip>
          <a:stretch>
            <a:fillRect/>
          </a:stretch>
        </p:blipFill>
        <p:spPr>
          <a:xfrm>
            <a:off x="988325" y="946075"/>
            <a:ext cx="2697976" cy="1547001"/>
          </a:xfrm>
          <a:prstGeom prst="rect">
            <a:avLst/>
          </a:prstGeom>
          <a:noFill/>
          <a:ln>
            <a:noFill/>
          </a:ln>
        </p:spPr>
      </p:pic>
      <p:pic>
        <p:nvPicPr>
          <p:cNvPr id="310" name="Google Shape;310;p45"/>
          <p:cNvPicPr preferRelativeResize="0"/>
          <p:nvPr/>
        </p:nvPicPr>
        <p:blipFill>
          <a:blip r:embed="rId5">
            <a:alphaModFix/>
          </a:blip>
          <a:stretch>
            <a:fillRect/>
          </a:stretch>
        </p:blipFill>
        <p:spPr>
          <a:xfrm>
            <a:off x="5046473" y="1018802"/>
            <a:ext cx="3369799" cy="1474275"/>
          </a:xfrm>
          <a:prstGeom prst="rect">
            <a:avLst/>
          </a:prstGeom>
          <a:noFill/>
          <a:ln>
            <a:noFill/>
          </a:ln>
        </p:spPr>
      </p:pic>
      <p:pic>
        <p:nvPicPr>
          <p:cNvPr id="311" name="Google Shape;311;p45"/>
          <p:cNvPicPr preferRelativeResize="0"/>
          <p:nvPr/>
        </p:nvPicPr>
        <p:blipFill>
          <a:blip r:embed="rId6">
            <a:alphaModFix/>
          </a:blip>
          <a:stretch>
            <a:fillRect/>
          </a:stretch>
        </p:blipFill>
        <p:spPr>
          <a:xfrm>
            <a:off x="988325" y="3035000"/>
            <a:ext cx="3267874" cy="1657150"/>
          </a:xfrm>
          <a:prstGeom prst="rect">
            <a:avLst/>
          </a:prstGeom>
          <a:noFill/>
          <a:ln>
            <a:noFill/>
          </a:ln>
        </p:spPr>
      </p:pic>
      <p:pic>
        <p:nvPicPr>
          <p:cNvPr id="312" name="Google Shape;312;p45"/>
          <p:cNvPicPr preferRelativeResize="0"/>
          <p:nvPr/>
        </p:nvPicPr>
        <p:blipFill>
          <a:blip r:embed="rId7">
            <a:alphaModFix/>
          </a:blip>
          <a:stretch>
            <a:fillRect/>
          </a:stretch>
        </p:blipFill>
        <p:spPr>
          <a:xfrm>
            <a:off x="4998975" y="2826199"/>
            <a:ext cx="3464799" cy="2074750"/>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2" name="Shape 2522"/>
        <p:cNvGrpSpPr/>
        <p:nvPr/>
      </p:nvGrpSpPr>
      <p:grpSpPr>
        <a:xfrm>
          <a:off x="0" y="0"/>
          <a:ext cx="0" cy="0"/>
          <a:chOff x="0" y="0"/>
          <a:chExt cx="0" cy="0"/>
        </a:xfrm>
      </p:grpSpPr>
      <p:sp>
        <p:nvSpPr>
          <p:cNvPr id="2523" name="Google Shape;2523;p34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AWS Service that work with IAM</a:t>
            </a:r>
            <a:endParaRPr b="1">
              <a:solidFill>
                <a:schemeClr val="dk1"/>
              </a:solidFill>
            </a:endParaRPr>
          </a:p>
        </p:txBody>
      </p:sp>
      <p:sp>
        <p:nvSpPr>
          <p:cNvPr id="2524" name="Google Shape;2524;p342"/>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AWS Services That Work with IAM</a:t>
            </a:r>
            <a:r>
              <a:rPr lang="en" sz="1200">
                <a:solidFill>
                  <a:schemeClr val="dk1"/>
                </a:solidFill>
              </a:rPr>
              <a:t>	</a:t>
            </a:r>
            <a:endParaRPr sz="1200">
              <a:solidFill>
                <a:schemeClr val="dk1"/>
              </a:solidFill>
            </a:endParaRPr>
          </a:p>
        </p:txBody>
      </p:sp>
      <p:sp>
        <p:nvSpPr>
          <p:cNvPr id="2525" name="Google Shape;2525;p342"/>
          <p:cNvSpPr txBox="1"/>
          <p:nvPr/>
        </p:nvSpPr>
        <p:spPr>
          <a:xfrm>
            <a:off x="762625" y="941700"/>
            <a:ext cx="4916700" cy="3260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rgbClr val="FF9900"/>
                </a:solidFill>
              </a:rPr>
              <a:t>Identity-based policies</a:t>
            </a:r>
            <a:r>
              <a:rPr lang="en" sz="1200">
                <a:solidFill>
                  <a:srgbClr val="444444"/>
                </a:solidFill>
              </a:rPr>
              <a:t> are attached to an IAM user, group, or role. These policies let you specify what that identity can do (its permissions). For example, you can attach the policy to the IAM user named John, stating that he is allowed to perform the Amazon EC2 RunInstances action.</a:t>
            </a:r>
            <a:endParaRPr sz="1200">
              <a:solidFill>
                <a:srgbClr val="444444"/>
              </a:solidFill>
            </a:endParaRPr>
          </a:p>
          <a:p>
            <a:pPr indent="-304800" lvl="0" marL="457200" rtl="0" algn="l">
              <a:lnSpc>
                <a:spcPct val="150000"/>
              </a:lnSpc>
              <a:spcBef>
                <a:spcPts val="0"/>
              </a:spcBef>
              <a:spcAft>
                <a:spcPts val="0"/>
              </a:spcAft>
              <a:buSzPts val="1200"/>
              <a:buChar char="●"/>
            </a:pPr>
            <a:r>
              <a:rPr b="1" lang="en" sz="1200">
                <a:solidFill>
                  <a:srgbClr val="FF9900"/>
                </a:solidFill>
              </a:rPr>
              <a:t>Resource-based policies</a:t>
            </a:r>
            <a:r>
              <a:rPr lang="en" sz="1200">
                <a:solidFill>
                  <a:srgbClr val="444444"/>
                </a:solidFill>
              </a:rPr>
              <a:t> are attached to a resource. For example, you can attach resource-based policies to Amazon S3 buckets, Amazon SQS queues, and AWS Key Management Service encryption keys.</a:t>
            </a:r>
            <a:endParaRPr b="1" sz="1200">
              <a:solidFill>
                <a:srgbClr val="444444"/>
              </a:solidFill>
            </a:endParaRPr>
          </a:p>
        </p:txBody>
      </p:sp>
      <p:pic>
        <p:nvPicPr>
          <p:cNvPr id="2526" name="Google Shape;2526;p342"/>
          <p:cNvPicPr preferRelativeResize="0"/>
          <p:nvPr/>
        </p:nvPicPr>
        <p:blipFill>
          <a:blip r:embed="rId4">
            <a:alphaModFix/>
          </a:blip>
          <a:stretch>
            <a:fillRect/>
          </a:stretch>
        </p:blipFill>
        <p:spPr>
          <a:xfrm>
            <a:off x="5728900" y="941700"/>
            <a:ext cx="3219825" cy="3362532"/>
          </a:xfrm>
          <a:prstGeom prst="rect">
            <a:avLst/>
          </a:prstGeom>
          <a:noFill/>
          <a:ln>
            <a:noFill/>
          </a:ln>
        </p:spPr>
      </p:pic>
      <p:pic>
        <p:nvPicPr>
          <p:cNvPr id="2527" name="Google Shape;2527;p342"/>
          <p:cNvPicPr preferRelativeResize="0"/>
          <p:nvPr/>
        </p:nvPicPr>
        <p:blipFill>
          <a:blip r:embed="rId5">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1" name="Shape 2531"/>
        <p:cNvGrpSpPr/>
        <p:nvPr/>
      </p:nvGrpSpPr>
      <p:grpSpPr>
        <a:xfrm>
          <a:off x="0" y="0"/>
          <a:ext cx="0" cy="0"/>
          <a:chOff x="0" y="0"/>
          <a:chExt cx="0" cy="0"/>
        </a:xfrm>
      </p:grpSpPr>
      <p:pic>
        <p:nvPicPr>
          <p:cNvPr id="2532" name="Google Shape;2532;p34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533" name="Google Shape;2533;p343"/>
          <p:cNvSpPr txBox="1"/>
          <p:nvPr/>
        </p:nvSpPr>
        <p:spPr>
          <a:xfrm>
            <a:off x="528975" y="314525"/>
            <a:ext cx="79707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Understanding Delegation</a:t>
            </a:r>
            <a:r>
              <a:rPr b="1" lang="en">
                <a:solidFill>
                  <a:srgbClr val="FF9900"/>
                </a:solidFill>
              </a:rPr>
              <a:t> Using IAM Roles</a:t>
            </a:r>
            <a:r>
              <a:rPr b="1" lang="en">
                <a:solidFill>
                  <a:schemeClr val="dk1"/>
                </a:solidFill>
              </a:rPr>
              <a:t> and </a:t>
            </a:r>
            <a:r>
              <a:rPr b="1" lang="en">
                <a:solidFill>
                  <a:srgbClr val="FF9900"/>
                </a:solidFill>
              </a:rPr>
              <a:t>Temporary Security Credentials</a:t>
            </a:r>
            <a:endParaRPr b="1">
              <a:solidFill>
                <a:srgbClr val="FF9900"/>
              </a:solidFill>
            </a:endParaRPr>
          </a:p>
        </p:txBody>
      </p:sp>
      <p:sp>
        <p:nvSpPr>
          <p:cNvPr id="2534" name="Google Shape;2534;p343"/>
          <p:cNvSpPr txBox="1"/>
          <p:nvPr/>
        </p:nvSpPr>
        <p:spPr>
          <a:xfrm>
            <a:off x="836800" y="908525"/>
            <a:ext cx="7814700" cy="2155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Clr>
                <a:srgbClr val="FF9900"/>
              </a:buClr>
              <a:buSzPts val="1200"/>
              <a:buChar char="●"/>
            </a:pPr>
            <a:r>
              <a:rPr b="1" lang="en" sz="1200">
                <a:solidFill>
                  <a:srgbClr val="FF9900"/>
                </a:solidFill>
              </a:rPr>
              <a:t>IAM Roles for Amazon EC2</a:t>
            </a:r>
            <a:endParaRPr b="1" sz="1200">
              <a:solidFill>
                <a:srgbClr val="FF9900"/>
              </a:solidFill>
            </a:endParaRPr>
          </a:p>
          <a:p>
            <a:pPr indent="-304800" lvl="0" marL="457200" marR="0" rtl="0" algn="l">
              <a:lnSpc>
                <a:spcPct val="150000"/>
              </a:lnSpc>
              <a:spcBef>
                <a:spcPts val="0"/>
              </a:spcBef>
              <a:spcAft>
                <a:spcPts val="0"/>
              </a:spcAft>
              <a:buSzPts val="1200"/>
              <a:buAutoNum type="arabicPeriod"/>
            </a:pPr>
            <a:r>
              <a:rPr lang="en" sz="1200"/>
              <a:t>An administrator uses IAM to create the Get-pics role. In the role, the administrator uses a policy that specifies that only Amazon EC2 instances can assume the role and that specifies only read permissions for the photos bucket.</a:t>
            </a:r>
            <a:endParaRPr sz="1200"/>
          </a:p>
          <a:p>
            <a:pPr indent="-304800" lvl="0" marL="457200" marR="0" rtl="0" algn="l">
              <a:lnSpc>
                <a:spcPct val="150000"/>
              </a:lnSpc>
              <a:spcBef>
                <a:spcPts val="0"/>
              </a:spcBef>
              <a:spcAft>
                <a:spcPts val="0"/>
              </a:spcAft>
              <a:buSzPts val="1200"/>
              <a:buAutoNum type="arabicPeriod"/>
            </a:pPr>
            <a:r>
              <a:rPr lang="en" sz="1200"/>
              <a:t>A developer launches an Amazon EC2 instance and associates theGetpics role with that instance.</a:t>
            </a:r>
            <a:endParaRPr sz="1200"/>
          </a:p>
          <a:p>
            <a:pPr indent="-304800" lvl="0" marL="457200" marR="0" rtl="0" algn="l">
              <a:lnSpc>
                <a:spcPct val="150000"/>
              </a:lnSpc>
              <a:spcBef>
                <a:spcPts val="0"/>
              </a:spcBef>
              <a:spcAft>
                <a:spcPts val="0"/>
              </a:spcAft>
              <a:buSzPts val="1200"/>
              <a:buAutoNum type="arabicPeriod"/>
            </a:pPr>
            <a:r>
              <a:rPr lang="en" sz="1200"/>
              <a:t>When the application runs, it retrieves credentials from the instance metadata on the Amazon EC2 instance.</a:t>
            </a:r>
            <a:endParaRPr sz="1200"/>
          </a:p>
          <a:p>
            <a:pPr indent="-304800" lvl="0" marL="457200" marR="0" rtl="0" algn="l">
              <a:lnSpc>
                <a:spcPct val="150000"/>
              </a:lnSpc>
              <a:spcBef>
                <a:spcPts val="0"/>
              </a:spcBef>
              <a:spcAft>
                <a:spcPts val="0"/>
              </a:spcAft>
              <a:buSzPts val="1200"/>
              <a:buAutoNum type="arabicPeriod"/>
            </a:pPr>
            <a:r>
              <a:rPr lang="en" sz="1200"/>
              <a:t>Using the role credentials, the application accesses the photobucket with read-only permissions  </a:t>
            </a:r>
            <a:endParaRPr sz="1200"/>
          </a:p>
        </p:txBody>
      </p:sp>
      <p:pic>
        <p:nvPicPr>
          <p:cNvPr id="2535" name="Google Shape;2535;p343"/>
          <p:cNvPicPr preferRelativeResize="0"/>
          <p:nvPr/>
        </p:nvPicPr>
        <p:blipFill>
          <a:blip r:embed="rId4">
            <a:alphaModFix/>
          </a:blip>
          <a:stretch>
            <a:fillRect/>
          </a:stretch>
        </p:blipFill>
        <p:spPr>
          <a:xfrm>
            <a:off x="2438875" y="3261473"/>
            <a:ext cx="4150900" cy="1805825"/>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9" name="Shape 2539"/>
        <p:cNvGrpSpPr/>
        <p:nvPr/>
      </p:nvGrpSpPr>
      <p:grpSpPr>
        <a:xfrm>
          <a:off x="0" y="0"/>
          <a:ext cx="0" cy="0"/>
          <a:chOff x="0" y="0"/>
          <a:chExt cx="0" cy="0"/>
        </a:xfrm>
      </p:grpSpPr>
      <p:pic>
        <p:nvPicPr>
          <p:cNvPr id="2540" name="Google Shape;2540;p34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541" name="Google Shape;2541;p344"/>
          <p:cNvSpPr txBox="1"/>
          <p:nvPr/>
        </p:nvSpPr>
        <p:spPr>
          <a:xfrm>
            <a:off x="528975" y="314525"/>
            <a:ext cx="79707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Understanding Delegation</a:t>
            </a:r>
            <a:r>
              <a:rPr b="1" lang="en">
                <a:solidFill>
                  <a:srgbClr val="FF9900"/>
                </a:solidFill>
              </a:rPr>
              <a:t> Using IAM Roles</a:t>
            </a:r>
            <a:r>
              <a:rPr b="1" lang="en">
                <a:solidFill>
                  <a:schemeClr val="dk1"/>
                </a:solidFill>
              </a:rPr>
              <a:t> and </a:t>
            </a:r>
            <a:r>
              <a:rPr b="1" lang="en">
                <a:solidFill>
                  <a:srgbClr val="FF9900"/>
                </a:solidFill>
              </a:rPr>
              <a:t>Temporary Security Credentials</a:t>
            </a:r>
            <a:endParaRPr b="1">
              <a:solidFill>
                <a:srgbClr val="FF9900"/>
              </a:solidFill>
            </a:endParaRPr>
          </a:p>
        </p:txBody>
      </p:sp>
      <p:sp>
        <p:nvSpPr>
          <p:cNvPr id="2542" name="Google Shape;2542;p344"/>
          <p:cNvSpPr txBox="1"/>
          <p:nvPr/>
        </p:nvSpPr>
        <p:spPr>
          <a:xfrm>
            <a:off x="836800" y="908525"/>
            <a:ext cx="7814700" cy="21555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50000"/>
              </a:lnSpc>
              <a:spcBef>
                <a:spcPts val="0"/>
              </a:spcBef>
              <a:spcAft>
                <a:spcPts val="0"/>
              </a:spcAft>
              <a:buSzPts val="1200"/>
              <a:buChar char="●"/>
            </a:pPr>
            <a:r>
              <a:rPr b="1" lang="en" sz="1200">
                <a:solidFill>
                  <a:srgbClr val="FF9900"/>
                </a:solidFill>
              </a:rPr>
              <a:t>Cross-Account </a:t>
            </a:r>
            <a:r>
              <a:rPr b="1" lang="en" sz="1200"/>
              <a:t>Access</a:t>
            </a:r>
            <a:endParaRPr b="1" sz="1200"/>
          </a:p>
          <a:p>
            <a:pPr indent="-304800" lvl="1" marL="914400" marR="0" rtl="0" algn="l">
              <a:lnSpc>
                <a:spcPct val="150000"/>
              </a:lnSpc>
              <a:spcBef>
                <a:spcPts val="0"/>
              </a:spcBef>
              <a:spcAft>
                <a:spcPts val="0"/>
              </a:spcAft>
              <a:buSzPts val="1200"/>
              <a:buChar char="○"/>
            </a:pPr>
            <a:r>
              <a:rPr lang="en" sz="1200"/>
              <a:t>To establish cross-account access, in the trusting account (Account A), you create an IAM policy that grants the trusted account (Account B) access to specific resources.</a:t>
            </a:r>
            <a:endParaRPr sz="1200"/>
          </a:p>
          <a:p>
            <a:pPr indent="-304800" lvl="1" marL="914400" marR="0" rtl="0" algn="l">
              <a:lnSpc>
                <a:spcPct val="150000"/>
              </a:lnSpc>
              <a:spcBef>
                <a:spcPts val="0"/>
              </a:spcBef>
              <a:spcAft>
                <a:spcPts val="0"/>
              </a:spcAft>
              <a:buSzPts val="1200"/>
              <a:buChar char="○"/>
            </a:pPr>
            <a:r>
              <a:rPr lang="en" sz="1200"/>
              <a:t>Account B can then delegate this access to its IAM users.</a:t>
            </a:r>
            <a:endParaRPr sz="1200"/>
          </a:p>
          <a:p>
            <a:pPr indent="-304800" lvl="1" marL="914400" marR="0" rtl="0" algn="l">
              <a:lnSpc>
                <a:spcPct val="150000"/>
              </a:lnSpc>
              <a:spcBef>
                <a:spcPts val="0"/>
              </a:spcBef>
              <a:spcAft>
                <a:spcPts val="0"/>
              </a:spcAft>
              <a:buSzPts val="1200"/>
              <a:buChar char="○"/>
            </a:pPr>
            <a:r>
              <a:rPr lang="en" sz="1200"/>
              <a:t>Account B cannot delegate more access to its IAM users than the permissions that it has been granted by Account A.</a:t>
            </a:r>
            <a:endParaRPr sz="1200"/>
          </a:p>
        </p:txBody>
      </p:sp>
      <p:pic>
        <p:nvPicPr>
          <p:cNvPr id="2543" name="Google Shape;2543;p344"/>
          <p:cNvPicPr preferRelativeResize="0"/>
          <p:nvPr/>
        </p:nvPicPr>
        <p:blipFill>
          <a:blip r:embed="rId4">
            <a:alphaModFix/>
          </a:blip>
          <a:stretch>
            <a:fillRect/>
          </a:stretch>
        </p:blipFill>
        <p:spPr>
          <a:xfrm>
            <a:off x="1098685" y="3051588"/>
            <a:ext cx="6831287" cy="1745862"/>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7" name="Shape 2547"/>
        <p:cNvGrpSpPr/>
        <p:nvPr/>
      </p:nvGrpSpPr>
      <p:grpSpPr>
        <a:xfrm>
          <a:off x="0" y="0"/>
          <a:ext cx="0" cy="0"/>
          <a:chOff x="0" y="0"/>
          <a:chExt cx="0" cy="0"/>
        </a:xfrm>
      </p:grpSpPr>
      <p:sp>
        <p:nvSpPr>
          <p:cNvPr id="2548" name="Google Shape;2548;p34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Organization</a:t>
            </a:r>
            <a:endParaRPr/>
          </a:p>
        </p:txBody>
      </p:sp>
      <p:pic>
        <p:nvPicPr>
          <p:cNvPr id="2549" name="Google Shape;2549;p345"/>
          <p:cNvPicPr preferRelativeResize="0"/>
          <p:nvPr/>
        </p:nvPicPr>
        <p:blipFill>
          <a:blip r:embed="rId3">
            <a:alphaModFix/>
          </a:blip>
          <a:stretch>
            <a:fillRect/>
          </a:stretch>
        </p:blipFill>
        <p:spPr>
          <a:xfrm>
            <a:off x="1638087" y="957250"/>
            <a:ext cx="5867825" cy="3349500"/>
          </a:xfrm>
          <a:prstGeom prst="rect">
            <a:avLst/>
          </a:prstGeom>
          <a:noFill/>
          <a:ln>
            <a:noFill/>
          </a:ln>
        </p:spPr>
      </p:pic>
      <p:sp>
        <p:nvSpPr>
          <p:cNvPr id="2550" name="Google Shape;2550;p345"/>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u="sng">
                <a:solidFill>
                  <a:schemeClr val="hlink"/>
                </a:solidFill>
                <a:hlinkClick r:id="rId4"/>
              </a:rPr>
              <a:t>AWS Organizations Documentation</a:t>
            </a:r>
            <a:r>
              <a:rPr lang="en" sz="1200">
                <a:solidFill>
                  <a:schemeClr val="dk1"/>
                </a:solidFill>
              </a:rPr>
              <a:t> </a:t>
            </a:r>
            <a:endParaRPr sz="1200">
              <a:solidFill>
                <a:schemeClr val="dk1"/>
              </a:solidFill>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4" name="Shape 2554"/>
        <p:cNvGrpSpPr/>
        <p:nvPr/>
      </p:nvGrpSpPr>
      <p:grpSpPr>
        <a:xfrm>
          <a:off x="0" y="0"/>
          <a:ext cx="0" cy="0"/>
          <a:chOff x="0" y="0"/>
          <a:chExt cx="0" cy="0"/>
        </a:xfrm>
      </p:grpSpPr>
      <p:pic>
        <p:nvPicPr>
          <p:cNvPr id="2555" name="Google Shape;2555;p346"/>
          <p:cNvPicPr preferRelativeResize="0"/>
          <p:nvPr/>
        </p:nvPicPr>
        <p:blipFill>
          <a:blip r:embed="rId3">
            <a:alphaModFix/>
          </a:blip>
          <a:stretch>
            <a:fillRect/>
          </a:stretch>
        </p:blipFill>
        <p:spPr>
          <a:xfrm>
            <a:off x="842650" y="473250"/>
            <a:ext cx="7458700" cy="4197000"/>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34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Organization</a:t>
            </a:r>
            <a:endParaRPr/>
          </a:p>
        </p:txBody>
      </p:sp>
      <p:sp>
        <p:nvSpPr>
          <p:cNvPr id="2561" name="Google Shape;2561;p347"/>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u="sng">
                <a:solidFill>
                  <a:schemeClr val="hlink"/>
                </a:solidFill>
                <a:hlinkClick r:id="rId3"/>
              </a:rPr>
              <a:t>AWS Organizations Documentation</a:t>
            </a:r>
            <a:r>
              <a:rPr lang="en" sz="1200">
                <a:solidFill>
                  <a:schemeClr val="dk1"/>
                </a:solidFill>
              </a:rPr>
              <a:t> </a:t>
            </a:r>
            <a:endParaRPr sz="1200">
              <a:solidFill>
                <a:schemeClr val="dk1"/>
              </a:solidFill>
            </a:endParaRPr>
          </a:p>
        </p:txBody>
      </p:sp>
      <p:pic>
        <p:nvPicPr>
          <p:cNvPr id="2562" name="Google Shape;2562;p347"/>
          <p:cNvPicPr preferRelativeResize="0"/>
          <p:nvPr/>
        </p:nvPicPr>
        <p:blipFill>
          <a:blip r:embed="rId4">
            <a:alphaModFix/>
          </a:blip>
          <a:stretch>
            <a:fillRect/>
          </a:stretch>
        </p:blipFill>
        <p:spPr>
          <a:xfrm>
            <a:off x="510288" y="1060925"/>
            <a:ext cx="8123421" cy="3303374"/>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pic>
        <p:nvPicPr>
          <p:cNvPr id="2567" name="Google Shape;2567;p348"/>
          <p:cNvPicPr preferRelativeResize="0"/>
          <p:nvPr/>
        </p:nvPicPr>
        <p:blipFill>
          <a:blip r:embed="rId3">
            <a:alphaModFix/>
          </a:blip>
          <a:stretch>
            <a:fillRect/>
          </a:stretch>
        </p:blipFill>
        <p:spPr>
          <a:xfrm>
            <a:off x="1083513" y="726925"/>
            <a:ext cx="6976984" cy="4234375"/>
          </a:xfrm>
          <a:prstGeom prst="rect">
            <a:avLst/>
          </a:prstGeom>
          <a:noFill/>
          <a:ln>
            <a:noFill/>
          </a:ln>
        </p:spPr>
      </p:pic>
      <p:sp>
        <p:nvSpPr>
          <p:cNvPr id="2568" name="Google Shape;2568;p34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Organization</a:t>
            </a:r>
            <a:endParaRPr/>
          </a:p>
        </p:txBody>
      </p:sp>
      <p:sp>
        <p:nvSpPr>
          <p:cNvPr id="2569" name="Google Shape;2569;p348"/>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u="sng">
                <a:solidFill>
                  <a:schemeClr val="hlink"/>
                </a:solidFill>
                <a:hlinkClick r:id="rId4"/>
              </a:rPr>
              <a:t>How to Use AWS Organizations to Automate End-to-End Account Creation</a:t>
            </a:r>
            <a:r>
              <a:rPr lang="en" sz="1200">
                <a:solidFill>
                  <a:schemeClr val="dk1"/>
                </a:solidFill>
              </a:rPr>
              <a:t> </a:t>
            </a:r>
            <a:endParaRPr sz="1200">
              <a:solidFill>
                <a:schemeClr val="dk1"/>
              </a:solidFill>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349"/>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8:</a:t>
            </a:r>
            <a:r>
              <a:rPr b="1" lang="en" sz="2400"/>
              <a:t> A</a:t>
            </a:r>
            <a:r>
              <a:rPr b="1" lang="en" sz="2400"/>
              <a:t>pplication and Messaging Service</a:t>
            </a:r>
            <a:endParaRPr b="1" sz="2400"/>
          </a:p>
        </p:txBody>
      </p:sp>
      <p:sp>
        <p:nvSpPr>
          <p:cNvPr id="2575" name="Google Shape;2575;p349"/>
          <p:cNvSpPr txBox="1"/>
          <p:nvPr/>
        </p:nvSpPr>
        <p:spPr>
          <a:xfrm>
            <a:off x="836800" y="2965925"/>
            <a:ext cx="5090400" cy="107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SNS, SQS, SES</a:t>
            </a:r>
            <a:endParaRPr sz="1200"/>
          </a:p>
          <a:p>
            <a:pPr indent="0" lvl="0" marL="0" rtl="0" algn="l">
              <a:lnSpc>
                <a:spcPct val="150000"/>
              </a:lnSpc>
              <a:spcBef>
                <a:spcPts val="0"/>
              </a:spcBef>
              <a:spcAft>
                <a:spcPts val="0"/>
              </a:spcAft>
              <a:buNone/>
            </a:pPr>
            <a:r>
              <a:rPr lang="en" sz="1200">
                <a:solidFill>
                  <a:schemeClr val="dk1"/>
                </a:solidFill>
              </a:rPr>
              <a:t>● </a:t>
            </a:r>
            <a:r>
              <a:rPr lang="en" sz="1200"/>
              <a:t>SWF</a:t>
            </a:r>
            <a:endParaRPr sz="1200">
              <a:solidFill>
                <a:schemeClr val="dk1"/>
              </a:solidFill>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35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SQS</a:t>
            </a:r>
            <a:endParaRPr b="1"/>
          </a:p>
        </p:txBody>
      </p:sp>
      <p:pic>
        <p:nvPicPr>
          <p:cNvPr id="2581" name="Google Shape;2581;p350"/>
          <p:cNvPicPr preferRelativeResize="0"/>
          <p:nvPr/>
        </p:nvPicPr>
        <p:blipFill>
          <a:blip r:embed="rId3">
            <a:alphaModFix/>
          </a:blip>
          <a:stretch>
            <a:fillRect/>
          </a:stretch>
        </p:blipFill>
        <p:spPr>
          <a:xfrm>
            <a:off x="2537400" y="2743425"/>
            <a:ext cx="4069200" cy="2049350"/>
          </a:xfrm>
          <a:prstGeom prst="rect">
            <a:avLst/>
          </a:prstGeom>
          <a:noFill/>
          <a:ln>
            <a:noFill/>
          </a:ln>
        </p:spPr>
      </p:pic>
      <p:sp>
        <p:nvSpPr>
          <p:cNvPr id="2582" name="Google Shape;2582;p350"/>
          <p:cNvSpPr txBox="1"/>
          <p:nvPr/>
        </p:nvSpPr>
        <p:spPr>
          <a:xfrm>
            <a:off x="836800" y="908525"/>
            <a:ext cx="7331100" cy="15555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a:solidFill>
                  <a:schemeClr val="dk1"/>
                </a:solidFill>
              </a:rPr>
              <a:t>Hosted queue for storing messages as they travel between computers or processes</a:t>
            </a:r>
            <a:endParaRPr sz="12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Move data between distributed components of their applications</a:t>
            </a:r>
            <a:endParaRPr sz="1200">
              <a:solidFill>
                <a:schemeClr val="dk1"/>
              </a:solidFill>
            </a:endParaRPr>
          </a:p>
          <a:p>
            <a:pPr indent="-304800" lvl="0" marL="457200" marR="0" rtl="0" algn="l">
              <a:lnSpc>
                <a:spcPct val="150000"/>
              </a:lnSpc>
              <a:spcBef>
                <a:spcPts val="0"/>
              </a:spcBef>
              <a:spcAft>
                <a:spcPts val="0"/>
              </a:spcAft>
              <a:buClr>
                <a:schemeClr val="dk1"/>
              </a:buClr>
              <a:buSzPts val="1200"/>
              <a:buChar char="-"/>
            </a:pPr>
            <a:r>
              <a:rPr b="1" lang="en" sz="1200">
                <a:solidFill>
                  <a:schemeClr val="dk1"/>
                </a:solidFill>
              </a:rPr>
              <a:t>Standard Queue:</a:t>
            </a:r>
            <a:r>
              <a:rPr lang="en" sz="1200">
                <a:solidFill>
                  <a:schemeClr val="dk1"/>
                </a:solidFill>
              </a:rPr>
              <a:t> </a:t>
            </a:r>
            <a:r>
              <a:rPr lang="en" sz="1350">
                <a:solidFill>
                  <a:srgbClr val="666666"/>
                </a:solidFill>
                <a:highlight>
                  <a:srgbClr val="FFFFFF"/>
                </a:highlight>
                <a:latin typeface="Georgia"/>
                <a:ea typeface="Georgia"/>
                <a:cs typeface="Georgia"/>
                <a:sym typeface="Georgia"/>
              </a:rPr>
              <a:t> </a:t>
            </a:r>
            <a:r>
              <a:rPr lang="en" sz="1200">
                <a:solidFill>
                  <a:schemeClr val="dk1"/>
                </a:solidFill>
              </a:rPr>
              <a:t>Best-effort ordering which ensures that messages are generally delivered in the same order as they are sent.</a:t>
            </a:r>
            <a:endParaRPr sz="1200">
              <a:solidFill>
                <a:schemeClr val="dk1"/>
              </a:solidFill>
            </a:endParaRPr>
          </a:p>
          <a:p>
            <a:pPr indent="-304800" lvl="0" marL="457200" marR="0" rtl="0" algn="l">
              <a:lnSpc>
                <a:spcPct val="150000"/>
              </a:lnSpc>
              <a:spcBef>
                <a:spcPts val="0"/>
              </a:spcBef>
              <a:spcAft>
                <a:spcPts val="0"/>
              </a:spcAft>
              <a:buClr>
                <a:schemeClr val="dk1"/>
              </a:buClr>
              <a:buSzPts val="1200"/>
              <a:buChar char="-"/>
            </a:pPr>
            <a:r>
              <a:rPr b="1" lang="en" sz="1200">
                <a:solidFill>
                  <a:schemeClr val="dk1"/>
                </a:solidFill>
              </a:rPr>
              <a:t>First-in-First-out (FIFO) Queue</a:t>
            </a:r>
            <a:r>
              <a:rPr lang="en" sz="1200">
                <a:solidFill>
                  <a:schemeClr val="dk1"/>
                </a:solidFill>
              </a:rPr>
              <a:t>: exactly-once processing: the order in which messages are sent and received is strictly preserved</a:t>
            </a:r>
            <a:endParaRPr sz="12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sp>
        <p:nvSpPr>
          <p:cNvPr id="2587" name="Google Shape;2587;p35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SQS - How to Work</a:t>
            </a:r>
            <a:endParaRPr/>
          </a:p>
        </p:txBody>
      </p:sp>
      <p:pic>
        <p:nvPicPr>
          <p:cNvPr id="2588" name="Google Shape;2588;p351"/>
          <p:cNvPicPr preferRelativeResize="0"/>
          <p:nvPr/>
        </p:nvPicPr>
        <p:blipFill>
          <a:blip r:embed="rId3">
            <a:alphaModFix/>
          </a:blip>
          <a:stretch>
            <a:fillRect/>
          </a:stretch>
        </p:blipFill>
        <p:spPr>
          <a:xfrm>
            <a:off x="1071563" y="1081075"/>
            <a:ext cx="7000875" cy="2981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Six Advantages of Cloud Computing</a:t>
            </a:r>
            <a:endParaRPr/>
          </a:p>
        </p:txBody>
      </p:sp>
      <p:pic>
        <p:nvPicPr>
          <p:cNvPr id="318" name="Google Shape;318;p46"/>
          <p:cNvPicPr preferRelativeResize="0"/>
          <p:nvPr/>
        </p:nvPicPr>
        <p:blipFill>
          <a:blip r:embed="rId3">
            <a:alphaModFix/>
          </a:blip>
          <a:stretch>
            <a:fillRect/>
          </a:stretch>
        </p:blipFill>
        <p:spPr>
          <a:xfrm>
            <a:off x="3098250" y="2621313"/>
            <a:ext cx="4525956" cy="1630975"/>
          </a:xfrm>
          <a:prstGeom prst="rect">
            <a:avLst/>
          </a:prstGeom>
          <a:noFill/>
          <a:ln>
            <a:noFill/>
          </a:ln>
        </p:spPr>
      </p:pic>
      <p:sp>
        <p:nvSpPr>
          <p:cNvPr id="319" name="Google Shape;319;p46"/>
          <p:cNvSpPr txBox="1"/>
          <p:nvPr/>
        </p:nvSpPr>
        <p:spPr>
          <a:xfrm>
            <a:off x="836800" y="1060925"/>
            <a:ext cx="4596300" cy="229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Cost - </a:t>
            </a:r>
            <a:r>
              <a:rPr lang="en" sz="1200"/>
              <a:t>Pay only for what you use</a:t>
            </a:r>
            <a:endParaRPr sz="1200"/>
          </a:p>
          <a:p>
            <a:pPr indent="0" lvl="0" marL="0" rtl="0" algn="l">
              <a:lnSpc>
                <a:spcPct val="150000"/>
              </a:lnSpc>
              <a:spcBef>
                <a:spcPts val="0"/>
              </a:spcBef>
              <a:spcAft>
                <a:spcPts val="0"/>
              </a:spcAft>
              <a:buNone/>
            </a:pPr>
            <a:r>
              <a:rPr lang="en" sz="1200">
                <a:solidFill>
                  <a:schemeClr val="dk1"/>
                </a:solidFill>
              </a:rPr>
              <a:t>● </a:t>
            </a:r>
            <a:r>
              <a:rPr lang="en" sz="1200">
                <a:solidFill>
                  <a:schemeClr val="dk1"/>
                </a:solidFill>
                <a:highlight>
                  <a:srgbClr val="FFFFFF"/>
                </a:highlight>
              </a:rPr>
              <a:t>Scale</a:t>
            </a:r>
            <a:endParaRPr sz="1200">
              <a:solidFill>
                <a:schemeClr val="dk1"/>
              </a:solidFill>
              <a:highlight>
                <a:srgbClr val="FFFFFF"/>
              </a:highlight>
            </a:endParaRPr>
          </a:p>
          <a:p>
            <a:pPr indent="0" lvl="0" marL="0" rtl="0" algn="l">
              <a:lnSpc>
                <a:spcPct val="150000"/>
              </a:lnSpc>
              <a:spcBef>
                <a:spcPts val="0"/>
              </a:spcBef>
              <a:spcAft>
                <a:spcPts val="0"/>
              </a:spcAft>
              <a:buNone/>
            </a:pPr>
            <a:r>
              <a:rPr lang="en" sz="1200">
                <a:solidFill>
                  <a:schemeClr val="dk1"/>
                </a:solidFill>
              </a:rPr>
              <a:t>● Capacity</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Speed and agility</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Stop spending money running and maintaining data centers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Go global in minutes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pic>
        <p:nvPicPr>
          <p:cNvPr id="2593" name="Google Shape;2593;p352"/>
          <p:cNvPicPr preferRelativeResize="0"/>
          <p:nvPr/>
        </p:nvPicPr>
        <p:blipFill>
          <a:blip r:embed="rId3">
            <a:alphaModFix/>
          </a:blip>
          <a:stretch>
            <a:fillRect/>
          </a:stretch>
        </p:blipFill>
        <p:spPr>
          <a:xfrm>
            <a:off x="2749275" y="221238"/>
            <a:ext cx="5210949" cy="4701026"/>
          </a:xfrm>
          <a:prstGeom prst="rect">
            <a:avLst/>
          </a:prstGeom>
          <a:noFill/>
          <a:ln>
            <a:noFill/>
          </a:ln>
        </p:spPr>
      </p:pic>
      <p:sp>
        <p:nvSpPr>
          <p:cNvPr id="2594" name="Google Shape;2594;p35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SQS - How to Work</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35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SQS - Visibility Timeout</a:t>
            </a:r>
            <a:endParaRPr/>
          </a:p>
        </p:txBody>
      </p:sp>
      <p:pic>
        <p:nvPicPr>
          <p:cNvPr id="2600" name="Google Shape;2600;p353"/>
          <p:cNvPicPr preferRelativeResize="0"/>
          <p:nvPr/>
        </p:nvPicPr>
        <p:blipFill>
          <a:blip r:embed="rId3">
            <a:alphaModFix/>
          </a:blip>
          <a:stretch>
            <a:fillRect/>
          </a:stretch>
        </p:blipFill>
        <p:spPr>
          <a:xfrm>
            <a:off x="557563" y="1304399"/>
            <a:ext cx="8028875" cy="2668050"/>
          </a:xfrm>
          <a:prstGeom prst="rect">
            <a:avLst/>
          </a:prstGeom>
          <a:noFill/>
          <a:ln>
            <a:noFill/>
          </a:ln>
        </p:spPr>
      </p:pic>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35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SQS - Delay Queues</a:t>
            </a:r>
            <a:endParaRPr/>
          </a:p>
        </p:txBody>
      </p:sp>
      <p:pic>
        <p:nvPicPr>
          <p:cNvPr id="2606" name="Google Shape;2606;p354"/>
          <p:cNvPicPr preferRelativeResize="0"/>
          <p:nvPr/>
        </p:nvPicPr>
        <p:blipFill>
          <a:blip r:embed="rId3">
            <a:alphaModFix/>
          </a:blip>
          <a:stretch>
            <a:fillRect/>
          </a:stretch>
        </p:blipFill>
        <p:spPr>
          <a:xfrm>
            <a:off x="278125" y="1215225"/>
            <a:ext cx="8587751" cy="2578625"/>
          </a:xfrm>
          <a:prstGeom prst="rect">
            <a:avLst/>
          </a:prstGeom>
          <a:noFill/>
          <a:ln>
            <a:noFill/>
          </a:ln>
        </p:spPr>
      </p:pic>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pic>
        <p:nvPicPr>
          <p:cNvPr id="2611" name="Google Shape;2611;p355"/>
          <p:cNvPicPr preferRelativeResize="0"/>
          <p:nvPr/>
        </p:nvPicPr>
        <p:blipFill>
          <a:blip r:embed="rId3">
            <a:alphaModFix/>
          </a:blip>
          <a:stretch>
            <a:fillRect/>
          </a:stretch>
        </p:blipFill>
        <p:spPr>
          <a:xfrm>
            <a:off x="431388" y="894825"/>
            <a:ext cx="8281226" cy="3743150"/>
          </a:xfrm>
          <a:prstGeom prst="rect">
            <a:avLst/>
          </a:prstGeom>
          <a:noFill/>
          <a:ln>
            <a:noFill/>
          </a:ln>
        </p:spPr>
      </p:pic>
      <p:sp>
        <p:nvSpPr>
          <p:cNvPr id="2612" name="Google Shape;2612;p35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SQS - Message Attributes</a:t>
            </a:r>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35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SQS - Short Polling &amp; Long Polling</a:t>
            </a:r>
            <a:endParaRPr/>
          </a:p>
        </p:txBody>
      </p:sp>
      <p:sp>
        <p:nvSpPr>
          <p:cNvPr id="2618" name="Google Shape;2618;p356"/>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rgbClr val="000000"/>
                </a:solidFill>
              </a:rPr>
              <a:t>● </a:t>
            </a:r>
            <a:r>
              <a:rPr lang="en" sz="1200" u="sng">
                <a:solidFill>
                  <a:srgbClr val="0097A7"/>
                </a:solidFill>
                <a:hlinkClick r:id="rId3">
                  <a:extLst>
                    <a:ext uri="{A12FA001-AC4F-418D-AE19-62706E023703}">
                      <ahyp:hlinkClr val="tx"/>
                    </a:ext>
                  </a:extLst>
                </a:hlinkClick>
              </a:rPr>
              <a:t>Amazon SQS – Long Polling versus Short Polling</a:t>
            </a:r>
            <a:r>
              <a:rPr lang="en" sz="1200">
                <a:solidFill>
                  <a:srgbClr val="000000"/>
                </a:solidFill>
              </a:rPr>
              <a:t>	</a:t>
            </a:r>
            <a:endParaRPr sz="1200">
              <a:solidFill>
                <a:srgbClr val="000000"/>
              </a:solidFill>
            </a:endParaRPr>
          </a:p>
        </p:txBody>
      </p:sp>
      <p:sp>
        <p:nvSpPr>
          <p:cNvPr id="2619" name="Google Shape;2619;p356"/>
          <p:cNvSpPr txBox="1"/>
          <p:nvPr/>
        </p:nvSpPr>
        <p:spPr>
          <a:xfrm>
            <a:off x="836800" y="908525"/>
            <a:ext cx="7767900" cy="2000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100"/>
              <a:buFont typeface="Arial"/>
              <a:buNone/>
            </a:pPr>
            <a:r>
              <a:rPr lang="en" sz="1200">
                <a:solidFill>
                  <a:srgbClr val="000000"/>
                </a:solidFill>
              </a:rPr>
              <a:t>● </a:t>
            </a:r>
            <a:r>
              <a:rPr b="1" lang="en" sz="1200">
                <a:solidFill>
                  <a:srgbClr val="FF9900"/>
                </a:solidFill>
              </a:rPr>
              <a:t>Short polling</a:t>
            </a:r>
            <a:r>
              <a:rPr lang="en" sz="1200">
                <a:solidFill>
                  <a:srgbClr val="000000"/>
                </a:solidFill>
              </a:rPr>
              <a:t> returns a result immediately, even if the </a:t>
            </a:r>
            <a:r>
              <a:rPr b="1" lang="en" sz="1200">
                <a:solidFill>
                  <a:srgbClr val="FF9900"/>
                </a:solidFill>
              </a:rPr>
              <a:t>queue is empty</a:t>
            </a:r>
            <a:r>
              <a:rPr lang="en" sz="1200">
                <a:solidFill>
                  <a:srgbClr val="000000"/>
                </a:solidFill>
              </a:rPr>
              <a:t>. It also only checks a subset of servers, which could cause </a:t>
            </a:r>
            <a:r>
              <a:rPr b="1" lang="en" sz="1200">
                <a:solidFill>
                  <a:srgbClr val="FF9900"/>
                </a:solidFill>
              </a:rPr>
              <a:t>false empty responses</a:t>
            </a:r>
            <a:r>
              <a:rPr lang="en" sz="1200">
                <a:solidFill>
                  <a:srgbClr val="000000"/>
                </a:solidFill>
              </a:rPr>
              <a:t>.</a:t>
            </a:r>
            <a:endParaRPr sz="1200">
              <a:solidFill>
                <a:srgbClr val="000000"/>
              </a:solidFill>
            </a:endParaRPr>
          </a:p>
          <a:p>
            <a:pPr indent="0" lvl="0" marL="0" marR="0" rtl="0" algn="l">
              <a:lnSpc>
                <a:spcPct val="150000"/>
              </a:lnSpc>
              <a:spcBef>
                <a:spcPts val="0"/>
              </a:spcBef>
              <a:spcAft>
                <a:spcPts val="0"/>
              </a:spcAft>
              <a:buClr>
                <a:srgbClr val="000000"/>
              </a:buClr>
              <a:buSzPts val="1100"/>
              <a:buFont typeface="Arial"/>
              <a:buNone/>
            </a:pPr>
            <a:r>
              <a:rPr lang="en" sz="1200">
                <a:solidFill>
                  <a:srgbClr val="000000"/>
                </a:solidFill>
              </a:rPr>
              <a:t>● </a:t>
            </a:r>
            <a:r>
              <a:rPr b="1" lang="en" sz="1200">
                <a:solidFill>
                  <a:srgbClr val="FF9900"/>
                </a:solidFill>
              </a:rPr>
              <a:t>Long polling</a:t>
            </a:r>
            <a:r>
              <a:rPr lang="en" sz="1200">
                <a:solidFill>
                  <a:srgbClr val="000000"/>
                </a:solidFill>
              </a:rPr>
              <a:t> doesn’t return a response until there is a message in the queue. It also checks every server to avoid false empty responses.</a:t>
            </a:r>
            <a:endParaRPr sz="1200">
              <a:solidFill>
                <a:srgbClr val="000000"/>
              </a:solidFill>
            </a:endParaRPr>
          </a:p>
          <a:p>
            <a:pPr indent="0" lvl="0" marL="0" marR="0" rtl="0" algn="l">
              <a:lnSpc>
                <a:spcPct val="150000"/>
              </a:lnSpc>
              <a:spcBef>
                <a:spcPts val="0"/>
              </a:spcBef>
              <a:spcAft>
                <a:spcPts val="0"/>
              </a:spcAft>
              <a:buClr>
                <a:srgbClr val="000000"/>
              </a:buClr>
              <a:buSzPts val="1100"/>
              <a:buFont typeface="Arial"/>
              <a:buNone/>
            </a:pPr>
            <a:r>
              <a:rPr lang="en" sz="1200">
                <a:solidFill>
                  <a:srgbClr val="000000"/>
                </a:solidFill>
              </a:rPr>
              <a:t>● Long polling should be used when possible, because it can </a:t>
            </a:r>
            <a:r>
              <a:rPr b="1" lang="en" sz="1200">
                <a:solidFill>
                  <a:srgbClr val="FF9900"/>
                </a:solidFill>
              </a:rPr>
              <a:t>reduce costs and false empty responses</a:t>
            </a:r>
            <a:r>
              <a:rPr lang="en" sz="1200">
                <a:solidFill>
                  <a:srgbClr val="000000"/>
                </a:solidFill>
              </a:rPr>
              <a:t>.</a:t>
            </a:r>
            <a:endParaRPr sz="1200"/>
          </a:p>
          <a:p>
            <a:pPr indent="-304800" lvl="0" marL="457200" rtl="0" algn="l">
              <a:lnSpc>
                <a:spcPct val="150000"/>
              </a:lnSpc>
              <a:spcBef>
                <a:spcPts val="0"/>
              </a:spcBef>
              <a:spcAft>
                <a:spcPts val="0"/>
              </a:spcAft>
              <a:buClr>
                <a:srgbClr val="000000"/>
              </a:buClr>
              <a:buSzPts val="1200"/>
              <a:buChar char="-"/>
            </a:pPr>
            <a:r>
              <a:rPr lang="en" sz="1200">
                <a:solidFill>
                  <a:srgbClr val="000000"/>
                </a:solidFill>
              </a:rPr>
              <a:t>Set </a:t>
            </a:r>
            <a:r>
              <a:rPr b="1" lang="en" sz="1200">
                <a:solidFill>
                  <a:srgbClr val="000000"/>
                </a:solidFill>
              </a:rPr>
              <a:t>ReceiveMessageWaitTimeSeconds</a:t>
            </a:r>
            <a:r>
              <a:rPr lang="en" sz="1200">
                <a:solidFill>
                  <a:srgbClr val="000000"/>
                </a:solidFill>
              </a:rPr>
              <a:t>: 1 to 20 seconds.</a:t>
            </a:r>
            <a:endParaRPr sz="1200">
              <a:solidFill>
                <a:srgbClr val="000000"/>
              </a:solidFill>
            </a:endParaRPr>
          </a:p>
        </p:txBody>
      </p:sp>
      <p:pic>
        <p:nvPicPr>
          <p:cNvPr id="2620" name="Google Shape;2620;p356"/>
          <p:cNvPicPr preferRelativeResize="0"/>
          <p:nvPr/>
        </p:nvPicPr>
        <p:blipFill>
          <a:blip r:embed="rId4">
            <a:alphaModFix/>
          </a:blip>
          <a:stretch>
            <a:fillRect/>
          </a:stretch>
        </p:blipFill>
        <p:spPr>
          <a:xfrm>
            <a:off x="1509725" y="2651437"/>
            <a:ext cx="6124551" cy="1912200"/>
          </a:xfrm>
          <a:prstGeom prst="rect">
            <a:avLst/>
          </a:prstGeom>
          <a:noFill/>
          <a:ln>
            <a:noFill/>
          </a:ln>
        </p:spPr>
      </p:pic>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4" name="Shape 2624"/>
        <p:cNvGrpSpPr/>
        <p:nvPr/>
      </p:nvGrpSpPr>
      <p:grpSpPr>
        <a:xfrm>
          <a:off x="0" y="0"/>
          <a:ext cx="0" cy="0"/>
          <a:chOff x="0" y="0"/>
          <a:chExt cx="0" cy="0"/>
        </a:xfrm>
      </p:grpSpPr>
      <p:sp>
        <p:nvSpPr>
          <p:cNvPr id="2625" name="Google Shape;2625;p35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SQS - Scaling based on AWS SQS</a:t>
            </a:r>
            <a:endParaRPr/>
          </a:p>
        </p:txBody>
      </p:sp>
      <p:pic>
        <p:nvPicPr>
          <p:cNvPr id="2626" name="Google Shape;2626;p357"/>
          <p:cNvPicPr preferRelativeResize="0"/>
          <p:nvPr/>
        </p:nvPicPr>
        <p:blipFill>
          <a:blip r:embed="rId3">
            <a:alphaModFix/>
          </a:blip>
          <a:stretch>
            <a:fillRect/>
          </a:stretch>
        </p:blipFill>
        <p:spPr>
          <a:xfrm>
            <a:off x="1452550" y="908525"/>
            <a:ext cx="6238875" cy="3692625"/>
          </a:xfrm>
          <a:prstGeom prst="rect">
            <a:avLst/>
          </a:prstGeom>
          <a:noFill/>
          <a:ln>
            <a:noFill/>
          </a:ln>
        </p:spPr>
      </p:pic>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0" name="Shape 2630"/>
        <p:cNvGrpSpPr/>
        <p:nvPr/>
      </p:nvGrpSpPr>
      <p:grpSpPr>
        <a:xfrm>
          <a:off x="0" y="0"/>
          <a:ext cx="0" cy="0"/>
          <a:chOff x="0" y="0"/>
          <a:chExt cx="0" cy="0"/>
        </a:xfrm>
      </p:grpSpPr>
      <p:sp>
        <p:nvSpPr>
          <p:cNvPr id="2631" name="Google Shape;2631;p35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632" name="Google Shape;2632;p358"/>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SQS - Limit</a:t>
            </a:r>
            <a:endParaRPr b="1">
              <a:solidFill>
                <a:schemeClr val="dk1"/>
              </a:solidFill>
            </a:endParaRPr>
          </a:p>
        </p:txBody>
      </p:sp>
      <p:sp>
        <p:nvSpPr>
          <p:cNvPr id="2633" name="Google Shape;2633;p358"/>
          <p:cNvSpPr txBox="1"/>
          <p:nvPr/>
        </p:nvSpPr>
        <p:spPr>
          <a:xfrm>
            <a:off x="836800" y="908525"/>
            <a:ext cx="7521300" cy="3422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Message size – Messages can contain up to 256kb of text in any format</a:t>
            </a:r>
            <a:endParaRPr sz="1200"/>
          </a:p>
          <a:p>
            <a:pPr indent="-304800" lvl="0" marL="457200" rtl="0" algn="l">
              <a:lnSpc>
                <a:spcPct val="115000"/>
              </a:lnSpc>
              <a:spcBef>
                <a:spcPts val="0"/>
              </a:spcBef>
              <a:spcAft>
                <a:spcPts val="0"/>
              </a:spcAft>
              <a:buSzPts val="1200"/>
              <a:buChar char="●"/>
            </a:pPr>
            <a:r>
              <a:rPr lang="en" sz="1200"/>
              <a:t>Up to 120,000 inflight messages</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lang="en" sz="1200"/>
              <a:t>Delay Queues</a:t>
            </a:r>
            <a:endParaRPr sz="1200"/>
          </a:p>
          <a:p>
            <a:pPr indent="-304800" lvl="1" marL="914400" rtl="0" algn="l">
              <a:lnSpc>
                <a:spcPct val="115000"/>
              </a:lnSpc>
              <a:spcBef>
                <a:spcPts val="0"/>
              </a:spcBef>
              <a:spcAft>
                <a:spcPts val="0"/>
              </a:spcAft>
              <a:buSzPts val="1200"/>
              <a:buChar char="○"/>
            </a:pPr>
            <a:r>
              <a:rPr lang="en" sz="1200"/>
              <a:t>Min: 0 seconds</a:t>
            </a:r>
            <a:endParaRPr sz="1200"/>
          </a:p>
          <a:p>
            <a:pPr indent="-304800" lvl="1" marL="914400" rtl="0" algn="l">
              <a:lnSpc>
                <a:spcPct val="115000"/>
              </a:lnSpc>
              <a:spcBef>
                <a:spcPts val="0"/>
              </a:spcBef>
              <a:spcAft>
                <a:spcPts val="0"/>
              </a:spcAft>
              <a:buSzPts val="1200"/>
              <a:buChar char="○"/>
            </a:pPr>
            <a:r>
              <a:rPr lang="en" sz="1200"/>
              <a:t>Max: 15 minutes</a:t>
            </a:r>
            <a:endParaRPr sz="1200"/>
          </a:p>
          <a:p>
            <a:pPr indent="-304800" lvl="0" marL="457200" rtl="0" algn="l">
              <a:lnSpc>
                <a:spcPct val="115000"/>
              </a:lnSpc>
              <a:spcBef>
                <a:spcPts val="0"/>
              </a:spcBef>
              <a:spcAft>
                <a:spcPts val="0"/>
              </a:spcAft>
              <a:buSzPts val="1200"/>
              <a:buChar char="●"/>
            </a:pPr>
            <a:r>
              <a:rPr lang="en" sz="1200"/>
              <a:t>Message Retention Period</a:t>
            </a:r>
            <a:endParaRPr sz="1200"/>
          </a:p>
          <a:p>
            <a:pPr indent="-304800" lvl="1" marL="914400" rtl="0" algn="l">
              <a:lnSpc>
                <a:spcPct val="115000"/>
              </a:lnSpc>
              <a:spcBef>
                <a:spcPts val="0"/>
              </a:spcBef>
              <a:spcAft>
                <a:spcPts val="0"/>
              </a:spcAft>
              <a:buSzPts val="1200"/>
              <a:buChar char="○"/>
            </a:pPr>
            <a:r>
              <a:rPr lang="en" sz="1200"/>
              <a:t>Min: 1 minute</a:t>
            </a:r>
            <a:endParaRPr sz="1200"/>
          </a:p>
          <a:p>
            <a:pPr indent="-304800" lvl="1" marL="914400" rtl="0" algn="l">
              <a:lnSpc>
                <a:spcPct val="115000"/>
              </a:lnSpc>
              <a:spcBef>
                <a:spcPts val="0"/>
              </a:spcBef>
              <a:spcAft>
                <a:spcPts val="0"/>
              </a:spcAft>
              <a:buSzPts val="1200"/>
              <a:buChar char="○"/>
            </a:pPr>
            <a:r>
              <a:rPr lang="en" sz="1200"/>
              <a:t>Max: 14 days</a:t>
            </a:r>
            <a:endParaRPr sz="1200"/>
          </a:p>
          <a:p>
            <a:pPr indent="-304800" lvl="0" marL="457200" rtl="0" algn="l">
              <a:lnSpc>
                <a:spcPct val="115000"/>
              </a:lnSpc>
              <a:spcBef>
                <a:spcPts val="0"/>
              </a:spcBef>
              <a:spcAft>
                <a:spcPts val="0"/>
              </a:spcAft>
              <a:buSzPts val="1200"/>
              <a:buChar char="●"/>
            </a:pPr>
            <a:r>
              <a:rPr lang="en" sz="1200"/>
              <a:t>Visibility Timeout</a:t>
            </a:r>
            <a:endParaRPr sz="1200"/>
          </a:p>
          <a:p>
            <a:pPr indent="-304800" lvl="1" marL="914400" rtl="0" algn="l">
              <a:lnSpc>
                <a:spcPct val="115000"/>
              </a:lnSpc>
              <a:spcBef>
                <a:spcPts val="0"/>
              </a:spcBef>
              <a:spcAft>
                <a:spcPts val="0"/>
              </a:spcAft>
              <a:buSzPts val="1200"/>
              <a:buChar char="○"/>
            </a:pPr>
            <a:r>
              <a:rPr lang="en" sz="1200"/>
              <a:t>Min: 0 seconds</a:t>
            </a:r>
            <a:endParaRPr sz="1200"/>
          </a:p>
          <a:p>
            <a:pPr indent="-304800" lvl="1" marL="914400" rtl="0" algn="l">
              <a:lnSpc>
                <a:spcPct val="115000"/>
              </a:lnSpc>
              <a:spcBef>
                <a:spcPts val="0"/>
              </a:spcBef>
              <a:spcAft>
                <a:spcPts val="0"/>
              </a:spcAft>
              <a:buSzPts val="1200"/>
              <a:buChar char="○"/>
            </a:pPr>
            <a:r>
              <a:rPr lang="en" sz="1200"/>
              <a:t>Max: 12 hours</a:t>
            </a:r>
            <a:endParaRPr sz="1200"/>
          </a:p>
          <a:p>
            <a:pPr indent="-304800" lvl="0" marL="457200" rtl="0" algn="l">
              <a:lnSpc>
                <a:spcPct val="115000"/>
              </a:lnSpc>
              <a:spcBef>
                <a:spcPts val="0"/>
              </a:spcBef>
              <a:spcAft>
                <a:spcPts val="0"/>
              </a:spcAft>
              <a:buSzPts val="1200"/>
              <a:buChar char="●"/>
            </a:pPr>
            <a:r>
              <a:rPr lang="en" sz="1200"/>
              <a:t>Receive Message Wait Time</a:t>
            </a:r>
            <a:endParaRPr sz="1200"/>
          </a:p>
          <a:p>
            <a:pPr indent="-304800" lvl="1" marL="914400" rtl="0" algn="l">
              <a:lnSpc>
                <a:spcPct val="115000"/>
              </a:lnSpc>
              <a:spcBef>
                <a:spcPts val="0"/>
              </a:spcBef>
              <a:spcAft>
                <a:spcPts val="0"/>
              </a:spcAft>
              <a:buSzPts val="1200"/>
              <a:buChar char="○"/>
            </a:pPr>
            <a:r>
              <a:rPr lang="en" sz="1200"/>
              <a:t>Min: 0 seconds</a:t>
            </a:r>
            <a:endParaRPr sz="1200"/>
          </a:p>
          <a:p>
            <a:pPr indent="-304800" lvl="1" marL="914400" rtl="0" algn="l">
              <a:lnSpc>
                <a:spcPct val="115000"/>
              </a:lnSpc>
              <a:spcBef>
                <a:spcPts val="0"/>
              </a:spcBef>
              <a:spcAft>
                <a:spcPts val="0"/>
              </a:spcAft>
              <a:buSzPts val="1200"/>
              <a:buChar char="○"/>
            </a:pPr>
            <a:r>
              <a:rPr lang="en" sz="1200"/>
              <a:t>Max: 20 seconds</a:t>
            </a:r>
            <a:endParaRPr sz="1200"/>
          </a:p>
        </p:txBody>
      </p:sp>
      <p:sp>
        <p:nvSpPr>
          <p:cNvPr id="2634" name="Google Shape;2634;p358"/>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Amazon SQS Limits</a:t>
            </a:r>
            <a:r>
              <a:rPr lang="en" sz="1200">
                <a:solidFill>
                  <a:schemeClr val="dk1"/>
                </a:solidFill>
              </a:rPr>
              <a:t>	</a:t>
            </a:r>
            <a:endParaRPr sz="1200">
              <a:solidFill>
                <a:schemeClr val="dk1"/>
              </a:solidFill>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pic>
        <p:nvPicPr>
          <p:cNvPr id="2639" name="Google Shape;2639;p359"/>
          <p:cNvPicPr preferRelativeResize="0"/>
          <p:nvPr/>
        </p:nvPicPr>
        <p:blipFill>
          <a:blip r:embed="rId3">
            <a:alphaModFix/>
          </a:blip>
          <a:stretch>
            <a:fillRect/>
          </a:stretch>
        </p:blipFill>
        <p:spPr>
          <a:xfrm>
            <a:off x="2223513" y="880700"/>
            <a:ext cx="5763775" cy="3846050"/>
          </a:xfrm>
          <a:prstGeom prst="rect">
            <a:avLst/>
          </a:prstGeom>
          <a:noFill/>
          <a:ln>
            <a:noFill/>
          </a:ln>
        </p:spPr>
      </p:pic>
      <p:sp>
        <p:nvSpPr>
          <p:cNvPr id="2640" name="Google Shape;2640;p35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SNS</a:t>
            </a:r>
            <a:endParaRPr/>
          </a:p>
        </p:txBody>
      </p:sp>
      <p:sp>
        <p:nvSpPr>
          <p:cNvPr id="2641" name="Google Shape;2641;p359"/>
          <p:cNvSpPr txBox="1"/>
          <p:nvPr/>
        </p:nvSpPr>
        <p:spPr>
          <a:xfrm>
            <a:off x="836800" y="908525"/>
            <a:ext cx="5150100" cy="1393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a:t>
            </a:r>
            <a:r>
              <a:rPr b="1" lang="en" sz="1200"/>
              <a:t>Pub-sub</a:t>
            </a:r>
            <a:r>
              <a:rPr lang="en" sz="1200"/>
              <a:t> service for messaging</a:t>
            </a:r>
            <a:endParaRPr sz="1200"/>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a:t>
            </a:r>
            <a:r>
              <a:rPr b="1" lang="en" sz="1200"/>
              <a:t>Publishes</a:t>
            </a:r>
            <a:r>
              <a:rPr lang="en" sz="1200"/>
              <a:t> messages to subscribers via topics</a:t>
            </a:r>
            <a:endParaRPr sz="1200"/>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a:t>
            </a:r>
            <a:r>
              <a:rPr b="1" lang="en" sz="1200"/>
              <a:t>Subscribers</a:t>
            </a:r>
            <a:r>
              <a:rPr lang="en" sz="1200"/>
              <a:t> receive the message when subscribed to those topics</a:t>
            </a:r>
            <a:endParaRPr sz="1200"/>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a:t>Scalable and highly reliable</a:t>
            </a:r>
            <a:endParaRPr sz="1200"/>
          </a:p>
          <a:p>
            <a:pPr indent="0" lvl="0" marL="0" marR="0" rtl="0" algn="l">
              <a:lnSpc>
                <a:spcPct val="150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36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SNS</a:t>
            </a:r>
            <a:endParaRPr/>
          </a:p>
        </p:txBody>
      </p:sp>
      <p:sp>
        <p:nvSpPr>
          <p:cNvPr id="2647" name="Google Shape;2647;p360"/>
          <p:cNvSpPr txBox="1"/>
          <p:nvPr/>
        </p:nvSpPr>
        <p:spPr>
          <a:xfrm>
            <a:off x="836800" y="908525"/>
            <a:ext cx="7176900" cy="2000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Set up, operate, and send notifications</a:t>
            </a:r>
            <a:endParaRPr sz="12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Publish messages from an application and immediately deliver them to subscribers or other applications</a:t>
            </a:r>
            <a:endParaRPr sz="12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Messages published to topic</a:t>
            </a:r>
            <a:endParaRPr sz="12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Topic subscribers receive message</a:t>
            </a:r>
            <a:endParaRPr sz="1200">
              <a:solidFill>
                <a:schemeClr val="dk1"/>
              </a:solidFill>
            </a:endParaRPr>
          </a:p>
        </p:txBody>
      </p:sp>
      <p:pic>
        <p:nvPicPr>
          <p:cNvPr id="2648" name="Google Shape;2648;p360"/>
          <p:cNvPicPr preferRelativeResize="0"/>
          <p:nvPr/>
        </p:nvPicPr>
        <p:blipFill>
          <a:blip r:embed="rId3">
            <a:alphaModFix/>
          </a:blip>
          <a:stretch>
            <a:fillRect/>
          </a:stretch>
        </p:blipFill>
        <p:spPr>
          <a:xfrm>
            <a:off x="2079624" y="2590250"/>
            <a:ext cx="4984750" cy="2063575"/>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sp>
        <p:nvSpPr>
          <p:cNvPr id="2653" name="Google Shape;2653;p36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654" name="Google Shape;2654;p361"/>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SNS - Publisher → Subscriber(s)</a:t>
            </a:r>
            <a:endParaRPr b="1">
              <a:solidFill>
                <a:schemeClr val="dk1"/>
              </a:solidFill>
            </a:endParaRPr>
          </a:p>
        </p:txBody>
      </p:sp>
      <p:sp>
        <p:nvSpPr>
          <p:cNvPr id="2655" name="Google Shape;2655;p361"/>
          <p:cNvSpPr txBox="1"/>
          <p:nvPr/>
        </p:nvSpPr>
        <p:spPr>
          <a:xfrm>
            <a:off x="836800" y="908525"/>
            <a:ext cx="7521300" cy="1559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t>Example: </a:t>
            </a:r>
            <a:r>
              <a:rPr lang="en" sz="1200"/>
              <a:t>A user completes the last puzzle of your mobile game. As a reward, you want to send that user a special offer. You also want to send the user’s records to another service for data analysis. This data analysis is used to figure out how the user solved this very complicated puzzle</a:t>
            </a:r>
            <a:endParaRPr sz="1200"/>
          </a:p>
          <a:p>
            <a:pPr indent="-304800" lvl="0" marL="457200" rtl="0" algn="l">
              <a:lnSpc>
                <a:spcPct val="115000"/>
              </a:lnSpc>
              <a:spcBef>
                <a:spcPts val="0"/>
              </a:spcBef>
              <a:spcAft>
                <a:spcPts val="0"/>
              </a:spcAft>
              <a:buSzPts val="1200"/>
              <a:buChar char="●"/>
            </a:pPr>
            <a:r>
              <a:rPr b="1" lang="en" sz="1200"/>
              <a:t>Example: </a:t>
            </a:r>
            <a:r>
              <a:rPr lang="en" sz="1200"/>
              <a:t>You monitor your infrastructure with Amazon’s CloudWatch. You create a CloudWatch alarm that is linked to an Amazon SNS topic. Subscribers to that topic will receive alerts as soon as there is an issue. Subscribers could send email/SMS messages.</a:t>
            </a:r>
            <a:endParaRPr sz="1200"/>
          </a:p>
        </p:txBody>
      </p:sp>
      <p:pic>
        <p:nvPicPr>
          <p:cNvPr id="2656" name="Google Shape;2656;p361"/>
          <p:cNvPicPr preferRelativeResize="0"/>
          <p:nvPr/>
        </p:nvPicPr>
        <p:blipFill>
          <a:blip r:embed="rId3">
            <a:alphaModFix/>
          </a:blip>
          <a:stretch>
            <a:fillRect/>
          </a:stretch>
        </p:blipFill>
        <p:spPr>
          <a:xfrm>
            <a:off x="2465750" y="2477900"/>
            <a:ext cx="4212500" cy="2370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7"/>
          <p:cNvPicPr preferRelativeResize="0"/>
          <p:nvPr/>
        </p:nvPicPr>
        <p:blipFill>
          <a:blip r:embed="rId3">
            <a:alphaModFix/>
          </a:blip>
          <a:stretch>
            <a:fillRect/>
          </a:stretch>
        </p:blipFill>
        <p:spPr>
          <a:xfrm>
            <a:off x="1198750" y="437850"/>
            <a:ext cx="6746501" cy="4118750"/>
          </a:xfrm>
          <a:prstGeom prst="rect">
            <a:avLst/>
          </a:prstGeom>
          <a:noFill/>
          <a:ln>
            <a:noFill/>
          </a:ln>
        </p:spPr>
      </p:pic>
      <p:pic>
        <p:nvPicPr>
          <p:cNvPr id="325" name="Google Shape;325;p47"/>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326" name="Google Shape;326;p47"/>
          <p:cNvSpPr txBox="1"/>
          <p:nvPr/>
        </p:nvSpPr>
        <p:spPr>
          <a:xfrm>
            <a:off x="841675" y="4516700"/>
            <a:ext cx="63507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000000"/>
                </a:solidFill>
              </a:rPr>
              <a:t>● </a:t>
            </a:r>
            <a:r>
              <a:rPr lang="en" sz="1200" u="sng">
                <a:solidFill>
                  <a:srgbClr val="0097A7"/>
                </a:solidFill>
                <a:hlinkClick r:id="rId5">
                  <a:extLst>
                    <a:ext uri="{A12FA001-AC4F-418D-AE19-62706E023703}">
                      <ahyp:hlinkClr val="tx"/>
                    </a:ext>
                  </a:extLst>
                </a:hlinkClick>
              </a:rPr>
              <a:t>https://aws.amazon.com/compliance/data-center/</a:t>
            </a:r>
            <a:endParaRPr sz="1200">
              <a:solidFill>
                <a:srgbClr val="000000"/>
              </a:solidFill>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36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662" name="Google Shape;2662;p362"/>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SNS - Publisher → Subscriber(s)</a:t>
            </a:r>
            <a:endParaRPr b="1">
              <a:solidFill>
                <a:schemeClr val="dk1"/>
              </a:solidFill>
            </a:endParaRPr>
          </a:p>
        </p:txBody>
      </p:sp>
      <p:sp>
        <p:nvSpPr>
          <p:cNvPr id="2663" name="Google Shape;2663;p362"/>
          <p:cNvSpPr txBox="1"/>
          <p:nvPr/>
        </p:nvSpPr>
        <p:spPr>
          <a:xfrm>
            <a:off x="836800" y="908525"/>
            <a:ext cx="3796800" cy="2261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The owner creates a topic and controls access to it</a:t>
            </a:r>
            <a:endParaRPr sz="1200"/>
          </a:p>
          <a:p>
            <a:pPr indent="-304800" lvl="0" marL="457200" rtl="0" algn="l">
              <a:lnSpc>
                <a:spcPct val="115000"/>
              </a:lnSpc>
              <a:spcBef>
                <a:spcPts val="0"/>
              </a:spcBef>
              <a:spcAft>
                <a:spcPts val="0"/>
              </a:spcAft>
              <a:buSzPts val="1200"/>
              <a:buChar char="●"/>
            </a:pPr>
            <a:r>
              <a:rPr lang="en" sz="1200"/>
              <a:t>Policies determine which topic(s) </a:t>
            </a:r>
            <a:r>
              <a:rPr b="1" lang="en" sz="1200">
                <a:solidFill>
                  <a:srgbClr val="FF9900"/>
                </a:solidFill>
              </a:rPr>
              <a:t>publishers </a:t>
            </a:r>
            <a:r>
              <a:rPr lang="en" sz="1200"/>
              <a:t>can write to</a:t>
            </a:r>
            <a:endParaRPr sz="1200"/>
          </a:p>
          <a:p>
            <a:pPr indent="-304800" lvl="0" marL="457200" rtl="0" algn="l">
              <a:lnSpc>
                <a:spcPct val="115000"/>
              </a:lnSpc>
              <a:spcBef>
                <a:spcPts val="0"/>
              </a:spcBef>
              <a:spcAft>
                <a:spcPts val="0"/>
              </a:spcAft>
              <a:buSzPts val="1200"/>
              <a:buChar char="●"/>
            </a:pPr>
            <a:r>
              <a:rPr lang="en" sz="1200"/>
              <a:t>You can</a:t>
            </a:r>
            <a:r>
              <a:rPr b="1" lang="en" sz="1200">
                <a:solidFill>
                  <a:srgbClr val="FF9900"/>
                </a:solidFill>
              </a:rPr>
              <a:t> publish</a:t>
            </a:r>
            <a:r>
              <a:rPr lang="en" sz="1200"/>
              <a:t> from:</a:t>
            </a:r>
            <a:endParaRPr sz="1200"/>
          </a:p>
          <a:p>
            <a:pPr indent="-304800" lvl="1" marL="914400" rtl="0" algn="l">
              <a:lnSpc>
                <a:spcPct val="115000"/>
              </a:lnSpc>
              <a:spcBef>
                <a:spcPts val="0"/>
              </a:spcBef>
              <a:spcAft>
                <a:spcPts val="0"/>
              </a:spcAft>
              <a:buSzPts val="1200"/>
              <a:buChar char="○"/>
            </a:pPr>
            <a:r>
              <a:rPr lang="en" sz="1200"/>
              <a:t>The command line interface (CLI)</a:t>
            </a:r>
            <a:endParaRPr sz="1200"/>
          </a:p>
          <a:p>
            <a:pPr indent="-304800" lvl="1" marL="914400" rtl="0" algn="l">
              <a:lnSpc>
                <a:spcPct val="115000"/>
              </a:lnSpc>
              <a:spcBef>
                <a:spcPts val="0"/>
              </a:spcBef>
              <a:spcAft>
                <a:spcPts val="0"/>
              </a:spcAft>
              <a:buSzPts val="1200"/>
              <a:buChar char="○"/>
            </a:pPr>
            <a:r>
              <a:rPr lang="en" sz="1200"/>
              <a:t>Your applications (HTTP)</a:t>
            </a:r>
            <a:endParaRPr sz="1200"/>
          </a:p>
          <a:p>
            <a:pPr indent="-304800" lvl="1" marL="914400" rtl="0" algn="l">
              <a:lnSpc>
                <a:spcPct val="115000"/>
              </a:lnSpc>
              <a:spcBef>
                <a:spcPts val="0"/>
              </a:spcBef>
              <a:spcAft>
                <a:spcPts val="0"/>
              </a:spcAft>
              <a:buSzPts val="1200"/>
              <a:buChar char="○"/>
            </a:pPr>
            <a:r>
              <a:rPr lang="en" sz="1200"/>
              <a:t>SDKs</a:t>
            </a:r>
            <a:endParaRPr sz="1200"/>
          </a:p>
          <a:p>
            <a:pPr indent="-304800" lvl="1" marL="914400" rtl="0" algn="l">
              <a:lnSpc>
                <a:spcPct val="115000"/>
              </a:lnSpc>
              <a:spcBef>
                <a:spcPts val="0"/>
              </a:spcBef>
              <a:spcAft>
                <a:spcPts val="0"/>
              </a:spcAft>
              <a:buSzPts val="1200"/>
              <a:buChar char="○"/>
            </a:pPr>
            <a:r>
              <a:rPr lang="en" sz="1200"/>
              <a:t>AWS services</a:t>
            </a:r>
            <a:endParaRPr sz="1200"/>
          </a:p>
        </p:txBody>
      </p:sp>
      <p:sp>
        <p:nvSpPr>
          <p:cNvPr id="2664" name="Google Shape;2664;p362"/>
          <p:cNvSpPr txBox="1"/>
          <p:nvPr/>
        </p:nvSpPr>
        <p:spPr>
          <a:xfrm>
            <a:off x="4761900" y="908525"/>
            <a:ext cx="4070100" cy="2143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solidFill>
                  <a:srgbClr val="FF9900"/>
                </a:solidFill>
              </a:rPr>
              <a:t>Subscribe</a:t>
            </a:r>
            <a:r>
              <a:rPr lang="en" sz="1200"/>
              <a:t> to a topic to receive published messages</a:t>
            </a:r>
            <a:endParaRPr sz="1200"/>
          </a:p>
          <a:p>
            <a:pPr indent="-304800" lvl="0" marL="457200" rtl="0" algn="l">
              <a:lnSpc>
                <a:spcPct val="115000"/>
              </a:lnSpc>
              <a:spcBef>
                <a:spcPts val="0"/>
              </a:spcBef>
              <a:spcAft>
                <a:spcPts val="0"/>
              </a:spcAft>
              <a:buSzPts val="1200"/>
              <a:buChar char="●"/>
            </a:pPr>
            <a:r>
              <a:rPr b="1" lang="en" sz="1200">
                <a:solidFill>
                  <a:srgbClr val="FF9900"/>
                </a:solidFill>
              </a:rPr>
              <a:t>Subscribers</a:t>
            </a:r>
            <a:r>
              <a:rPr lang="en" sz="1200"/>
              <a:t> are endpoints:</a:t>
            </a:r>
            <a:endParaRPr sz="1200"/>
          </a:p>
          <a:p>
            <a:pPr indent="-304800" lvl="1" marL="914400" rtl="0" algn="l">
              <a:lnSpc>
                <a:spcPct val="115000"/>
              </a:lnSpc>
              <a:spcBef>
                <a:spcPts val="0"/>
              </a:spcBef>
              <a:spcAft>
                <a:spcPts val="0"/>
              </a:spcAft>
              <a:buSzPts val="1200"/>
              <a:buChar char="○"/>
            </a:pPr>
            <a:r>
              <a:rPr lang="en" sz="1200"/>
              <a:t>Mobile apps</a:t>
            </a:r>
            <a:endParaRPr sz="1200"/>
          </a:p>
          <a:p>
            <a:pPr indent="-304800" lvl="1" marL="914400" rtl="0" algn="l">
              <a:lnSpc>
                <a:spcPct val="115000"/>
              </a:lnSpc>
              <a:spcBef>
                <a:spcPts val="0"/>
              </a:spcBef>
              <a:spcAft>
                <a:spcPts val="0"/>
              </a:spcAft>
              <a:buSzPts val="1200"/>
              <a:buChar char="○"/>
            </a:pPr>
            <a:r>
              <a:rPr lang="en" sz="1200"/>
              <a:t>Web servers</a:t>
            </a:r>
            <a:endParaRPr sz="1200"/>
          </a:p>
          <a:p>
            <a:pPr indent="-304800" lvl="1" marL="914400" rtl="0" algn="l">
              <a:lnSpc>
                <a:spcPct val="115000"/>
              </a:lnSpc>
              <a:spcBef>
                <a:spcPts val="0"/>
              </a:spcBef>
              <a:spcAft>
                <a:spcPts val="0"/>
              </a:spcAft>
              <a:buSzPts val="1200"/>
              <a:buChar char="○"/>
            </a:pPr>
            <a:r>
              <a:rPr lang="en" sz="1200"/>
              <a:t>Email addresses</a:t>
            </a:r>
            <a:endParaRPr sz="1200"/>
          </a:p>
          <a:p>
            <a:pPr indent="-304800" lvl="1" marL="914400" rtl="0" algn="l">
              <a:lnSpc>
                <a:spcPct val="115000"/>
              </a:lnSpc>
              <a:spcBef>
                <a:spcPts val="0"/>
              </a:spcBef>
              <a:spcAft>
                <a:spcPts val="0"/>
              </a:spcAft>
              <a:buSzPts val="1200"/>
              <a:buChar char="○"/>
            </a:pPr>
            <a:r>
              <a:rPr lang="en" sz="1200"/>
              <a:t>Amazon SQS queue</a:t>
            </a:r>
            <a:endParaRPr sz="1200"/>
          </a:p>
          <a:p>
            <a:pPr indent="-304800" lvl="1" marL="914400" rtl="0" algn="l">
              <a:lnSpc>
                <a:spcPct val="115000"/>
              </a:lnSpc>
              <a:spcBef>
                <a:spcPts val="0"/>
              </a:spcBef>
              <a:spcAft>
                <a:spcPts val="0"/>
              </a:spcAft>
              <a:buSzPts val="1200"/>
              <a:buChar char="○"/>
            </a:pPr>
            <a:r>
              <a:rPr lang="en" sz="1200"/>
              <a:t>AWS Lambda</a:t>
            </a:r>
            <a:endParaRPr sz="1200"/>
          </a:p>
          <a:p>
            <a:pPr indent="0" lvl="0" marL="0" rtl="0" algn="l">
              <a:lnSpc>
                <a:spcPct val="115000"/>
              </a:lnSpc>
              <a:spcBef>
                <a:spcPts val="0"/>
              </a:spcBef>
              <a:spcAft>
                <a:spcPts val="0"/>
              </a:spcAft>
              <a:buNone/>
            </a:pPr>
            <a:r>
              <a:t/>
            </a:r>
            <a:endParaRPr sz="1200"/>
          </a:p>
        </p:txBody>
      </p:sp>
      <p:sp>
        <p:nvSpPr>
          <p:cNvPr id="2665" name="Google Shape;2665;p362"/>
          <p:cNvSpPr txBox="1"/>
          <p:nvPr/>
        </p:nvSpPr>
        <p:spPr>
          <a:xfrm>
            <a:off x="836800" y="3147850"/>
            <a:ext cx="7780200" cy="1549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About </a:t>
            </a:r>
            <a:r>
              <a:rPr b="1" lang="en" sz="1200">
                <a:solidFill>
                  <a:srgbClr val="FF9900"/>
                </a:solidFill>
              </a:rPr>
              <a:t>Topics</a:t>
            </a:r>
            <a:r>
              <a:rPr lang="en" sz="1200"/>
              <a:t>:</a:t>
            </a:r>
            <a:endParaRPr sz="1200"/>
          </a:p>
          <a:p>
            <a:pPr indent="-304800" lvl="1" marL="914400" rtl="0" algn="l">
              <a:lnSpc>
                <a:spcPct val="115000"/>
              </a:lnSpc>
              <a:spcBef>
                <a:spcPts val="0"/>
              </a:spcBef>
              <a:spcAft>
                <a:spcPts val="0"/>
              </a:spcAft>
              <a:buSzPts val="1200"/>
              <a:buChar char="○"/>
            </a:pPr>
            <a:r>
              <a:rPr lang="en" sz="1200"/>
              <a:t>Channel to </a:t>
            </a:r>
            <a:r>
              <a:rPr b="1" lang="en" sz="1200">
                <a:solidFill>
                  <a:srgbClr val="FF9900"/>
                </a:solidFill>
              </a:rPr>
              <a:t>send messages</a:t>
            </a:r>
            <a:r>
              <a:rPr lang="en" sz="1200"/>
              <a:t> and </a:t>
            </a:r>
            <a:r>
              <a:rPr b="1" lang="en" sz="1200">
                <a:solidFill>
                  <a:srgbClr val="FF9900"/>
                </a:solidFill>
              </a:rPr>
              <a:t>subscribe to notifications</a:t>
            </a:r>
            <a:endParaRPr sz="1200"/>
          </a:p>
          <a:p>
            <a:pPr indent="-304800" lvl="1" marL="914400" rtl="0" algn="l">
              <a:lnSpc>
                <a:spcPct val="115000"/>
              </a:lnSpc>
              <a:spcBef>
                <a:spcPts val="0"/>
              </a:spcBef>
              <a:spcAft>
                <a:spcPts val="0"/>
              </a:spcAft>
              <a:buSzPts val="1200"/>
              <a:buChar char="○"/>
            </a:pPr>
            <a:r>
              <a:rPr lang="en" sz="1200"/>
              <a:t>Names must be unique</a:t>
            </a:r>
            <a:endParaRPr sz="1200"/>
          </a:p>
          <a:p>
            <a:pPr indent="-304800" lvl="1" marL="914400" rtl="0" algn="l">
              <a:lnSpc>
                <a:spcPct val="115000"/>
              </a:lnSpc>
              <a:spcBef>
                <a:spcPts val="0"/>
              </a:spcBef>
              <a:spcAft>
                <a:spcPts val="0"/>
              </a:spcAft>
              <a:buSzPts val="1200"/>
              <a:buChar char="○"/>
            </a:pPr>
            <a:r>
              <a:rPr lang="en" sz="1200"/>
              <a:t>Names are limited to 256 characters</a:t>
            </a:r>
            <a:endParaRPr sz="1200"/>
          </a:p>
          <a:p>
            <a:pPr indent="-304800" lvl="1" marL="914400" rtl="0" algn="l">
              <a:lnSpc>
                <a:spcPct val="115000"/>
              </a:lnSpc>
              <a:spcBef>
                <a:spcPts val="0"/>
              </a:spcBef>
              <a:spcAft>
                <a:spcPts val="0"/>
              </a:spcAft>
              <a:buSzPts val="1200"/>
              <a:buChar char="○"/>
            </a:pPr>
            <a:r>
              <a:rPr lang="en" sz="1200"/>
              <a:t>Alphanumeric (letters and numbers) characters plus hyphens (-) and underscores (_) are allowed</a:t>
            </a:r>
            <a:endParaRPr sz="1200"/>
          </a:p>
          <a:p>
            <a:pPr indent="-304800" lvl="1" marL="914400" rtl="0" algn="l">
              <a:lnSpc>
                <a:spcPct val="115000"/>
              </a:lnSpc>
              <a:spcBef>
                <a:spcPts val="0"/>
              </a:spcBef>
              <a:spcAft>
                <a:spcPts val="0"/>
              </a:spcAft>
              <a:buSzPts val="1200"/>
              <a:buChar char="○"/>
            </a:pPr>
            <a:r>
              <a:rPr lang="en" sz="1200"/>
              <a:t>Topics and messages are stored redundantly on multiple servers and data centers</a:t>
            </a:r>
            <a:endParaRPr sz="1200"/>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9" name="Shape 2669"/>
        <p:cNvGrpSpPr/>
        <p:nvPr/>
      </p:nvGrpSpPr>
      <p:grpSpPr>
        <a:xfrm>
          <a:off x="0" y="0"/>
          <a:ext cx="0" cy="0"/>
          <a:chOff x="0" y="0"/>
          <a:chExt cx="0" cy="0"/>
        </a:xfrm>
      </p:grpSpPr>
      <p:sp>
        <p:nvSpPr>
          <p:cNvPr id="2670" name="Google Shape;2670;p36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671" name="Google Shape;2671;p363"/>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SNS - Message data</a:t>
            </a:r>
            <a:endParaRPr b="1">
              <a:solidFill>
                <a:schemeClr val="dk1"/>
              </a:solidFill>
            </a:endParaRPr>
          </a:p>
        </p:txBody>
      </p:sp>
      <p:sp>
        <p:nvSpPr>
          <p:cNvPr id="2672" name="Google Shape;2672;p363"/>
          <p:cNvSpPr txBox="1"/>
          <p:nvPr/>
        </p:nvSpPr>
        <p:spPr>
          <a:xfrm>
            <a:off x="836800" y="908525"/>
            <a:ext cx="7521300" cy="1559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JSON formatted key-value pairs</a:t>
            </a:r>
            <a:endParaRPr sz="1200"/>
          </a:p>
          <a:p>
            <a:pPr indent="-304800" lvl="0" marL="457200" rtl="0" algn="l">
              <a:lnSpc>
                <a:spcPct val="115000"/>
              </a:lnSpc>
              <a:spcBef>
                <a:spcPts val="0"/>
              </a:spcBef>
              <a:spcAft>
                <a:spcPts val="0"/>
              </a:spcAft>
              <a:buSzPts val="1200"/>
              <a:buChar char="●"/>
            </a:pPr>
            <a:r>
              <a:rPr lang="en" sz="1200"/>
              <a:t>Allows developers to grab the message data and parse it</a:t>
            </a:r>
            <a:endParaRPr sz="1200"/>
          </a:p>
          <a:p>
            <a:pPr indent="-304800" lvl="0" marL="457200" rtl="0" algn="l">
              <a:lnSpc>
                <a:spcPct val="115000"/>
              </a:lnSpc>
              <a:spcBef>
                <a:spcPts val="0"/>
              </a:spcBef>
              <a:spcAft>
                <a:spcPts val="0"/>
              </a:spcAft>
              <a:buSzPts val="1200"/>
              <a:buChar char="●"/>
            </a:pPr>
            <a:r>
              <a:rPr lang="en" sz="1200"/>
              <a:t>POSTs to HTTP/S endpoints with specific headers</a:t>
            </a:r>
            <a:endParaRPr sz="1200"/>
          </a:p>
          <a:p>
            <a:pPr indent="-304800" lvl="0" marL="457200" rtl="0" algn="l">
              <a:lnSpc>
                <a:spcPct val="115000"/>
              </a:lnSpc>
              <a:spcBef>
                <a:spcPts val="0"/>
              </a:spcBef>
              <a:spcAft>
                <a:spcPts val="0"/>
              </a:spcAft>
              <a:buSzPts val="1200"/>
              <a:buChar char="●"/>
            </a:pPr>
            <a:r>
              <a:rPr lang="en" sz="1200"/>
              <a:t>Allows developers to verify the type and authenticity of the message</a:t>
            </a:r>
            <a:endParaRPr sz="1200"/>
          </a:p>
        </p:txBody>
      </p:sp>
      <p:pic>
        <p:nvPicPr>
          <p:cNvPr id="2673" name="Google Shape;2673;p363"/>
          <p:cNvPicPr preferRelativeResize="0"/>
          <p:nvPr/>
        </p:nvPicPr>
        <p:blipFill>
          <a:blip r:embed="rId3">
            <a:alphaModFix/>
          </a:blip>
          <a:stretch>
            <a:fillRect/>
          </a:stretch>
        </p:blipFill>
        <p:spPr>
          <a:xfrm>
            <a:off x="434049" y="2295350"/>
            <a:ext cx="8275901" cy="1599475"/>
          </a:xfrm>
          <a:prstGeom prst="rect">
            <a:avLst/>
          </a:prstGeom>
          <a:noFill/>
          <a:ln>
            <a:noFill/>
          </a:ln>
        </p:spPr>
      </p:pic>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36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679" name="Google Shape;2679;p364"/>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SNS - Message data</a:t>
            </a:r>
            <a:endParaRPr b="1">
              <a:solidFill>
                <a:schemeClr val="dk1"/>
              </a:solidFill>
            </a:endParaRPr>
          </a:p>
        </p:txBody>
      </p:sp>
      <p:sp>
        <p:nvSpPr>
          <p:cNvPr id="2680" name="Google Shape;2680;p364"/>
          <p:cNvSpPr txBox="1"/>
          <p:nvPr/>
        </p:nvSpPr>
        <p:spPr>
          <a:xfrm>
            <a:off x="836800" y="908525"/>
            <a:ext cx="7521300" cy="3008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b="1" lang="en" sz="1200">
                <a:solidFill>
                  <a:srgbClr val="FF9900"/>
                </a:solidFill>
              </a:rPr>
              <a:t>Message </a:t>
            </a:r>
            <a:r>
              <a:rPr lang="en" sz="1200"/>
              <a:t>– Message value specified when the notification was published to the topic</a:t>
            </a:r>
            <a:endParaRPr sz="1200"/>
          </a:p>
          <a:p>
            <a:pPr indent="-304800" lvl="0" marL="457200" rtl="0" algn="l">
              <a:lnSpc>
                <a:spcPct val="115000"/>
              </a:lnSpc>
              <a:spcBef>
                <a:spcPts val="0"/>
              </a:spcBef>
              <a:spcAft>
                <a:spcPts val="0"/>
              </a:spcAft>
              <a:buSzPts val="1200"/>
              <a:buChar char="●"/>
            </a:pPr>
            <a:r>
              <a:rPr b="1" lang="en" sz="1200">
                <a:solidFill>
                  <a:srgbClr val="FF9900"/>
                </a:solidFill>
              </a:rPr>
              <a:t>MessageId</a:t>
            </a:r>
            <a:r>
              <a:rPr lang="en" sz="1200"/>
              <a:t> – Universally Unique Identifier (UUID). Same id must be used for retries</a:t>
            </a:r>
            <a:endParaRPr sz="1200"/>
          </a:p>
          <a:p>
            <a:pPr indent="-304800" lvl="0" marL="457200" rtl="0" algn="l">
              <a:lnSpc>
                <a:spcPct val="115000"/>
              </a:lnSpc>
              <a:spcBef>
                <a:spcPts val="0"/>
              </a:spcBef>
              <a:spcAft>
                <a:spcPts val="0"/>
              </a:spcAft>
              <a:buSzPts val="1200"/>
              <a:buChar char="●"/>
            </a:pPr>
            <a:r>
              <a:rPr b="1" lang="en" sz="1200">
                <a:solidFill>
                  <a:srgbClr val="FF9900"/>
                </a:solidFill>
              </a:rPr>
              <a:t>Signature</a:t>
            </a:r>
            <a:r>
              <a:rPr lang="en" sz="1200"/>
              <a:t> – Base64-encoded “SHA1withRSA” signature of the Message, MessageId, Subject, Type, Timestamp, and TopicArn values</a:t>
            </a:r>
            <a:endParaRPr sz="1200"/>
          </a:p>
          <a:p>
            <a:pPr indent="-304800" lvl="0" marL="457200" rtl="0" algn="l">
              <a:lnSpc>
                <a:spcPct val="115000"/>
              </a:lnSpc>
              <a:spcBef>
                <a:spcPts val="0"/>
              </a:spcBef>
              <a:spcAft>
                <a:spcPts val="0"/>
              </a:spcAft>
              <a:buSzPts val="1200"/>
              <a:buChar char="●"/>
            </a:pPr>
            <a:r>
              <a:rPr b="1" lang="en" sz="1200">
                <a:solidFill>
                  <a:srgbClr val="FF9900"/>
                </a:solidFill>
              </a:rPr>
              <a:t>SignatureVersion</a:t>
            </a:r>
            <a:r>
              <a:rPr lang="en" sz="1200"/>
              <a:t> – Version of the Amazon SNS signature used</a:t>
            </a:r>
            <a:endParaRPr sz="1200"/>
          </a:p>
          <a:p>
            <a:pPr indent="-304800" lvl="0" marL="457200" rtl="0" algn="l">
              <a:lnSpc>
                <a:spcPct val="115000"/>
              </a:lnSpc>
              <a:spcBef>
                <a:spcPts val="0"/>
              </a:spcBef>
              <a:spcAft>
                <a:spcPts val="0"/>
              </a:spcAft>
              <a:buSzPts val="1200"/>
              <a:buChar char="●"/>
            </a:pPr>
            <a:r>
              <a:rPr b="1" lang="en" sz="1200">
                <a:solidFill>
                  <a:srgbClr val="FF9900"/>
                </a:solidFill>
              </a:rPr>
              <a:t>SigningCertURL</a:t>
            </a:r>
            <a:r>
              <a:rPr lang="en" sz="1200"/>
              <a:t> – The URL to the certificate that was used to sign the message</a:t>
            </a:r>
            <a:endParaRPr sz="1200"/>
          </a:p>
          <a:p>
            <a:pPr indent="-304800" lvl="0" marL="457200" rtl="0" algn="l">
              <a:lnSpc>
                <a:spcPct val="115000"/>
              </a:lnSpc>
              <a:spcBef>
                <a:spcPts val="0"/>
              </a:spcBef>
              <a:spcAft>
                <a:spcPts val="0"/>
              </a:spcAft>
              <a:buSzPts val="1200"/>
              <a:buChar char="●"/>
            </a:pPr>
            <a:r>
              <a:rPr b="1" lang="en" sz="1200">
                <a:solidFill>
                  <a:srgbClr val="FF9900"/>
                </a:solidFill>
              </a:rPr>
              <a:t>Subject</a:t>
            </a:r>
            <a:r>
              <a:rPr lang="en" sz="1200"/>
              <a:t> – Subject parameter. Optional parameter.</a:t>
            </a:r>
            <a:endParaRPr sz="1200"/>
          </a:p>
          <a:p>
            <a:pPr indent="-304800" lvl="0" marL="457200" rtl="0" algn="l">
              <a:lnSpc>
                <a:spcPct val="115000"/>
              </a:lnSpc>
              <a:spcBef>
                <a:spcPts val="0"/>
              </a:spcBef>
              <a:spcAft>
                <a:spcPts val="0"/>
              </a:spcAft>
              <a:buSzPts val="1200"/>
              <a:buChar char="●"/>
            </a:pPr>
            <a:r>
              <a:rPr b="1" lang="en" sz="1200">
                <a:solidFill>
                  <a:srgbClr val="FF9900"/>
                </a:solidFill>
              </a:rPr>
              <a:t>Timestamp</a:t>
            </a:r>
            <a:r>
              <a:rPr lang="en" sz="1200"/>
              <a:t> – The time (GMT) when the notification was published</a:t>
            </a:r>
            <a:endParaRPr sz="1200"/>
          </a:p>
          <a:p>
            <a:pPr indent="-304800" lvl="0" marL="457200" rtl="0" algn="l">
              <a:lnSpc>
                <a:spcPct val="115000"/>
              </a:lnSpc>
              <a:spcBef>
                <a:spcPts val="0"/>
              </a:spcBef>
              <a:spcAft>
                <a:spcPts val="0"/>
              </a:spcAft>
              <a:buSzPts val="1200"/>
              <a:buChar char="●"/>
            </a:pPr>
            <a:r>
              <a:rPr b="1" lang="en" sz="1200">
                <a:solidFill>
                  <a:srgbClr val="FF9900"/>
                </a:solidFill>
              </a:rPr>
              <a:t>TopicArn</a:t>
            </a:r>
            <a:r>
              <a:rPr lang="en" sz="1200"/>
              <a:t> – ARN for the topic that this message was published to</a:t>
            </a:r>
            <a:endParaRPr sz="1200"/>
          </a:p>
          <a:p>
            <a:pPr indent="-304800" lvl="0" marL="457200" rtl="0" algn="l">
              <a:lnSpc>
                <a:spcPct val="115000"/>
              </a:lnSpc>
              <a:spcBef>
                <a:spcPts val="0"/>
              </a:spcBef>
              <a:spcAft>
                <a:spcPts val="0"/>
              </a:spcAft>
              <a:buSzPts val="1200"/>
              <a:buChar char="●"/>
            </a:pPr>
            <a:r>
              <a:rPr b="1" lang="en" sz="1200">
                <a:solidFill>
                  <a:srgbClr val="FF9900"/>
                </a:solidFill>
              </a:rPr>
              <a:t>Type</a:t>
            </a:r>
            <a:r>
              <a:rPr lang="en" sz="1200"/>
              <a:t> – Type of the message. (ie: Notifications are type Notification)</a:t>
            </a:r>
            <a:endParaRPr sz="1200"/>
          </a:p>
          <a:p>
            <a:pPr indent="-304800" lvl="0" marL="457200" rtl="0" algn="l">
              <a:lnSpc>
                <a:spcPct val="115000"/>
              </a:lnSpc>
              <a:spcBef>
                <a:spcPts val="0"/>
              </a:spcBef>
              <a:spcAft>
                <a:spcPts val="0"/>
              </a:spcAft>
              <a:buSzPts val="1200"/>
              <a:buChar char="●"/>
            </a:pPr>
            <a:r>
              <a:rPr b="1" lang="en" sz="1200">
                <a:solidFill>
                  <a:srgbClr val="FF9900"/>
                </a:solidFill>
              </a:rPr>
              <a:t>UnsubscribeURL</a:t>
            </a:r>
            <a:r>
              <a:rPr lang="en" sz="1200"/>
              <a:t> – URL that you can use to unsubscribe</a:t>
            </a:r>
            <a:endParaRPr sz="1200"/>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36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686" name="Google Shape;2686;p365"/>
          <p:cNvSpPr txBox="1"/>
          <p:nvPr/>
        </p:nvSpPr>
        <p:spPr>
          <a:xfrm>
            <a:off x="528975" y="314525"/>
            <a:ext cx="70533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SNS - Message data - </a:t>
            </a:r>
            <a:r>
              <a:rPr b="1" lang="en">
                <a:solidFill>
                  <a:srgbClr val="FF9900"/>
                </a:solidFill>
              </a:rPr>
              <a:t>HTTP/HTTPS Subscription Confirmation JSON Format</a:t>
            </a:r>
            <a:endParaRPr b="1">
              <a:solidFill>
                <a:srgbClr val="FF9900"/>
              </a:solidFill>
            </a:endParaRPr>
          </a:p>
        </p:txBody>
      </p:sp>
      <p:pic>
        <p:nvPicPr>
          <p:cNvPr id="2687" name="Google Shape;2687;p365"/>
          <p:cNvPicPr preferRelativeResize="0"/>
          <p:nvPr/>
        </p:nvPicPr>
        <p:blipFill>
          <a:blip r:embed="rId3">
            <a:alphaModFix/>
          </a:blip>
          <a:stretch>
            <a:fillRect/>
          </a:stretch>
        </p:blipFill>
        <p:spPr>
          <a:xfrm>
            <a:off x="508525" y="1272325"/>
            <a:ext cx="8126949" cy="2917750"/>
          </a:xfrm>
          <a:prstGeom prst="rect">
            <a:avLst/>
          </a:prstGeom>
          <a:noFill/>
          <a:ln>
            <a:noFill/>
          </a:ln>
        </p:spPr>
      </p:pic>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36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693" name="Google Shape;2693;p366"/>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SNS - Managing Access</a:t>
            </a:r>
            <a:endParaRPr b="1">
              <a:solidFill>
                <a:schemeClr val="dk1"/>
              </a:solidFill>
            </a:endParaRPr>
          </a:p>
        </p:txBody>
      </p:sp>
      <p:sp>
        <p:nvSpPr>
          <p:cNvPr id="2694" name="Google Shape;2694;p366"/>
          <p:cNvSpPr txBox="1"/>
          <p:nvPr/>
        </p:nvSpPr>
        <p:spPr>
          <a:xfrm>
            <a:off x="836800" y="908525"/>
            <a:ext cx="7521300" cy="1581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Access controlled with policies</a:t>
            </a:r>
            <a:endParaRPr sz="1200"/>
          </a:p>
          <a:p>
            <a:pPr indent="-304800" lvl="0" marL="457200" rtl="0" algn="l">
              <a:lnSpc>
                <a:spcPct val="115000"/>
              </a:lnSpc>
              <a:spcBef>
                <a:spcPts val="0"/>
              </a:spcBef>
              <a:spcAft>
                <a:spcPts val="0"/>
              </a:spcAft>
              <a:buSzPts val="1200"/>
              <a:buChar char="●"/>
            </a:pPr>
            <a:r>
              <a:rPr lang="en" sz="1200"/>
              <a:t>Amazon SNS has its own permissions system based off of IAM</a:t>
            </a:r>
            <a:endParaRPr sz="1200"/>
          </a:p>
          <a:p>
            <a:pPr indent="-304800" lvl="0" marL="457200" rtl="0" algn="l">
              <a:lnSpc>
                <a:spcPct val="115000"/>
              </a:lnSpc>
              <a:spcBef>
                <a:spcPts val="0"/>
              </a:spcBef>
              <a:spcAft>
                <a:spcPts val="0"/>
              </a:spcAft>
              <a:buSzPts val="1200"/>
              <a:buChar char="●"/>
            </a:pPr>
            <a:r>
              <a:rPr lang="en" sz="1200"/>
              <a:t>Also integrates with IAM for control over your user’s permissions</a:t>
            </a:r>
            <a:endParaRPr sz="1200"/>
          </a:p>
          <a:p>
            <a:pPr indent="-304800" lvl="0" marL="457200" rtl="0" algn="l">
              <a:lnSpc>
                <a:spcPct val="115000"/>
              </a:lnSpc>
              <a:spcBef>
                <a:spcPts val="0"/>
              </a:spcBef>
              <a:spcAft>
                <a:spcPts val="0"/>
              </a:spcAft>
              <a:buSzPts val="1200"/>
              <a:buChar char="●"/>
            </a:pPr>
            <a:r>
              <a:rPr lang="en" sz="1200"/>
              <a:t>You can control:</a:t>
            </a:r>
            <a:endParaRPr sz="1200"/>
          </a:p>
          <a:p>
            <a:pPr indent="-304800" lvl="1" marL="914400" rtl="0" algn="l">
              <a:lnSpc>
                <a:spcPct val="115000"/>
              </a:lnSpc>
              <a:spcBef>
                <a:spcPts val="0"/>
              </a:spcBef>
              <a:spcAft>
                <a:spcPts val="0"/>
              </a:spcAft>
              <a:buSzPts val="1200"/>
              <a:buChar char="○"/>
            </a:pPr>
            <a:r>
              <a:rPr lang="en" sz="1200"/>
              <a:t>Who is allowed to publish to a topic</a:t>
            </a:r>
            <a:endParaRPr sz="1200"/>
          </a:p>
          <a:p>
            <a:pPr indent="-304800" lvl="1" marL="914400" rtl="0" algn="l">
              <a:lnSpc>
                <a:spcPct val="115000"/>
              </a:lnSpc>
              <a:spcBef>
                <a:spcPts val="0"/>
              </a:spcBef>
              <a:spcAft>
                <a:spcPts val="0"/>
              </a:spcAft>
              <a:buSzPts val="1200"/>
              <a:buChar char="○"/>
            </a:pPr>
            <a:r>
              <a:rPr lang="en" sz="1200"/>
              <a:t>Who is allowed to subscribe to a topic</a:t>
            </a:r>
            <a:endParaRPr sz="1200"/>
          </a:p>
          <a:p>
            <a:pPr indent="-304800" lvl="1" marL="914400" rtl="0" algn="l">
              <a:lnSpc>
                <a:spcPct val="115000"/>
              </a:lnSpc>
              <a:spcBef>
                <a:spcPts val="0"/>
              </a:spcBef>
              <a:spcAft>
                <a:spcPts val="0"/>
              </a:spcAft>
              <a:buSzPts val="1200"/>
              <a:buChar char="○"/>
            </a:pPr>
            <a:r>
              <a:rPr lang="en" sz="1200"/>
              <a:t>Under what conditions</a:t>
            </a:r>
            <a:endParaRPr sz="1200"/>
          </a:p>
        </p:txBody>
      </p:sp>
      <p:pic>
        <p:nvPicPr>
          <p:cNvPr id="2695" name="Google Shape;2695;p366"/>
          <p:cNvPicPr preferRelativeResize="0"/>
          <p:nvPr/>
        </p:nvPicPr>
        <p:blipFill>
          <a:blip r:embed="rId3">
            <a:alphaModFix/>
          </a:blip>
          <a:stretch>
            <a:fillRect/>
          </a:stretch>
        </p:blipFill>
        <p:spPr>
          <a:xfrm>
            <a:off x="4933775" y="1682700"/>
            <a:ext cx="3756950" cy="3115325"/>
          </a:xfrm>
          <a:prstGeom prst="rect">
            <a:avLst/>
          </a:prstGeom>
          <a:noFill/>
          <a:ln>
            <a:noFill/>
          </a:ln>
        </p:spPr>
      </p:pic>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36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701" name="Google Shape;2701;p367"/>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SNS - Mobile Push Notifications</a:t>
            </a:r>
            <a:endParaRPr b="1">
              <a:solidFill>
                <a:schemeClr val="dk1"/>
              </a:solidFill>
            </a:endParaRPr>
          </a:p>
        </p:txBody>
      </p:sp>
      <p:sp>
        <p:nvSpPr>
          <p:cNvPr id="2702" name="Google Shape;2702;p367"/>
          <p:cNvSpPr txBox="1"/>
          <p:nvPr/>
        </p:nvSpPr>
        <p:spPr>
          <a:xfrm>
            <a:off x="836800" y="908525"/>
            <a:ext cx="7521300" cy="3200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SNS provides the ability to send notifications directly to apps on mobile devices</a:t>
            </a:r>
            <a:endParaRPr sz="1200"/>
          </a:p>
          <a:p>
            <a:pPr indent="-304800" lvl="0" marL="457200" rtl="0" algn="l">
              <a:lnSpc>
                <a:spcPct val="115000"/>
              </a:lnSpc>
              <a:spcBef>
                <a:spcPts val="0"/>
              </a:spcBef>
              <a:spcAft>
                <a:spcPts val="0"/>
              </a:spcAft>
              <a:buSzPts val="1200"/>
              <a:buChar char="●"/>
            </a:pPr>
            <a:r>
              <a:rPr lang="en" sz="1200"/>
              <a:t>Notifications sent to a mobile end point have the ability to appear in the app</a:t>
            </a:r>
            <a:endParaRPr sz="1200"/>
          </a:p>
          <a:p>
            <a:pPr indent="-304800" lvl="0" marL="457200" rtl="0" algn="l">
              <a:lnSpc>
                <a:spcPct val="115000"/>
              </a:lnSpc>
              <a:spcBef>
                <a:spcPts val="0"/>
              </a:spcBef>
              <a:spcAft>
                <a:spcPts val="0"/>
              </a:spcAft>
              <a:buSzPts val="1200"/>
              <a:buChar char="●"/>
            </a:pPr>
            <a:r>
              <a:rPr lang="en" sz="1200"/>
              <a:t>As:</a:t>
            </a:r>
            <a:endParaRPr sz="1200"/>
          </a:p>
          <a:p>
            <a:pPr indent="-304800" lvl="1" marL="914400" rtl="0" algn="l">
              <a:lnSpc>
                <a:spcPct val="115000"/>
              </a:lnSpc>
              <a:spcBef>
                <a:spcPts val="0"/>
              </a:spcBef>
              <a:spcAft>
                <a:spcPts val="0"/>
              </a:spcAft>
              <a:buSzPts val="1200"/>
              <a:buChar char="○"/>
            </a:pPr>
            <a:r>
              <a:rPr lang="en" sz="1200"/>
              <a:t>Message alerts</a:t>
            </a:r>
            <a:endParaRPr sz="1200"/>
          </a:p>
          <a:p>
            <a:pPr indent="-304800" lvl="1" marL="914400" rtl="0" algn="l">
              <a:lnSpc>
                <a:spcPct val="115000"/>
              </a:lnSpc>
              <a:spcBef>
                <a:spcPts val="0"/>
              </a:spcBef>
              <a:spcAft>
                <a:spcPts val="0"/>
              </a:spcAft>
              <a:buSzPts val="1200"/>
              <a:buChar char="○"/>
            </a:pPr>
            <a:r>
              <a:rPr lang="en" sz="1200"/>
              <a:t>Badge updates</a:t>
            </a:r>
            <a:endParaRPr sz="1200"/>
          </a:p>
          <a:p>
            <a:pPr indent="-304800" lvl="1" marL="914400" rtl="0" algn="l">
              <a:lnSpc>
                <a:spcPct val="115000"/>
              </a:lnSpc>
              <a:spcBef>
                <a:spcPts val="0"/>
              </a:spcBef>
              <a:spcAft>
                <a:spcPts val="0"/>
              </a:spcAft>
              <a:buSzPts val="1200"/>
              <a:buChar char="○"/>
            </a:pPr>
            <a:r>
              <a:rPr lang="en" sz="1200"/>
              <a:t>Sound alerts</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Mobile push notification services:</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Amazon Device Messaging (ADM)</a:t>
            </a:r>
            <a:endParaRPr sz="1200"/>
          </a:p>
          <a:p>
            <a:pPr indent="-304800" lvl="1" marL="914400" rtl="0" algn="l">
              <a:lnSpc>
                <a:spcPct val="115000"/>
              </a:lnSpc>
              <a:spcBef>
                <a:spcPts val="0"/>
              </a:spcBef>
              <a:spcAft>
                <a:spcPts val="0"/>
              </a:spcAft>
              <a:buSzPts val="1200"/>
              <a:buChar char="○"/>
            </a:pPr>
            <a:r>
              <a:rPr lang="en" sz="1200"/>
              <a:t>Apple Push Notification Service (APNS)</a:t>
            </a:r>
            <a:endParaRPr sz="1200"/>
          </a:p>
          <a:p>
            <a:pPr indent="-304800" lvl="1" marL="914400" rtl="0" algn="l">
              <a:lnSpc>
                <a:spcPct val="115000"/>
              </a:lnSpc>
              <a:spcBef>
                <a:spcPts val="0"/>
              </a:spcBef>
              <a:spcAft>
                <a:spcPts val="0"/>
              </a:spcAft>
              <a:buSzPts val="1200"/>
              <a:buChar char="○"/>
            </a:pPr>
            <a:r>
              <a:rPr lang="en" sz="1200"/>
              <a:t>Baidu Cloud Push</a:t>
            </a:r>
            <a:endParaRPr sz="1200"/>
          </a:p>
          <a:p>
            <a:pPr indent="-304800" lvl="1" marL="914400" rtl="0" algn="l">
              <a:lnSpc>
                <a:spcPct val="115000"/>
              </a:lnSpc>
              <a:spcBef>
                <a:spcPts val="0"/>
              </a:spcBef>
              <a:spcAft>
                <a:spcPts val="0"/>
              </a:spcAft>
              <a:buSzPts val="1200"/>
              <a:buChar char="○"/>
            </a:pPr>
            <a:r>
              <a:rPr lang="en" sz="1200"/>
              <a:t>Google Cloud Messaging for Android</a:t>
            </a:r>
            <a:endParaRPr sz="1200"/>
          </a:p>
          <a:p>
            <a:pPr indent="-304800" lvl="1" marL="914400" rtl="0" algn="l">
              <a:lnSpc>
                <a:spcPct val="115000"/>
              </a:lnSpc>
              <a:spcBef>
                <a:spcPts val="0"/>
              </a:spcBef>
              <a:spcAft>
                <a:spcPts val="0"/>
              </a:spcAft>
              <a:buSzPts val="1200"/>
              <a:buChar char="○"/>
            </a:pPr>
            <a:r>
              <a:rPr lang="en" sz="1200"/>
              <a:t>Microsoft Push Notification Service for Windows Phone</a:t>
            </a:r>
            <a:endParaRPr sz="1200"/>
          </a:p>
          <a:p>
            <a:pPr indent="-304800" lvl="1" marL="914400" rtl="0" algn="l">
              <a:lnSpc>
                <a:spcPct val="115000"/>
              </a:lnSpc>
              <a:spcBef>
                <a:spcPts val="0"/>
              </a:spcBef>
              <a:spcAft>
                <a:spcPts val="0"/>
              </a:spcAft>
              <a:buSzPts val="1200"/>
              <a:buChar char="○"/>
            </a:pPr>
            <a:r>
              <a:rPr lang="en" sz="1200"/>
              <a:t>Windows Push Notification Services</a:t>
            </a:r>
            <a:endParaRPr sz="1200"/>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pic>
        <p:nvPicPr>
          <p:cNvPr id="2707" name="Google Shape;2707;p368"/>
          <p:cNvPicPr preferRelativeResize="0"/>
          <p:nvPr/>
        </p:nvPicPr>
        <p:blipFill>
          <a:blip r:embed="rId3">
            <a:alphaModFix/>
          </a:blip>
          <a:stretch>
            <a:fillRect/>
          </a:stretch>
        </p:blipFill>
        <p:spPr>
          <a:xfrm>
            <a:off x="2768550" y="2332400"/>
            <a:ext cx="5211282" cy="2370475"/>
          </a:xfrm>
          <a:prstGeom prst="rect">
            <a:avLst/>
          </a:prstGeom>
          <a:noFill/>
          <a:ln>
            <a:noFill/>
          </a:ln>
        </p:spPr>
      </p:pic>
      <p:sp>
        <p:nvSpPr>
          <p:cNvPr id="2708" name="Google Shape;2708;p36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709" name="Google Shape;2709;p368"/>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SNS - Mobile Push Notifications</a:t>
            </a:r>
            <a:endParaRPr b="1">
              <a:solidFill>
                <a:schemeClr val="dk1"/>
              </a:solidFill>
            </a:endParaRPr>
          </a:p>
        </p:txBody>
      </p:sp>
      <p:sp>
        <p:nvSpPr>
          <p:cNvPr id="2710" name="Google Shape;2710;p368"/>
          <p:cNvSpPr txBox="1"/>
          <p:nvPr/>
        </p:nvSpPr>
        <p:spPr>
          <a:xfrm>
            <a:off x="836800" y="908525"/>
            <a:ext cx="7521300" cy="1929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SNS needs </a:t>
            </a:r>
            <a:r>
              <a:rPr b="1" lang="en" sz="1200">
                <a:solidFill>
                  <a:srgbClr val="FF9900"/>
                </a:solidFill>
              </a:rPr>
              <a:t>a device token</a:t>
            </a:r>
            <a:r>
              <a:rPr lang="en" sz="1200"/>
              <a:t> in order to send notifications to mobile endpoints</a:t>
            </a:r>
            <a:endParaRPr sz="1200"/>
          </a:p>
          <a:p>
            <a:pPr indent="-304800" lvl="0" marL="457200" rtl="0" algn="l">
              <a:lnSpc>
                <a:spcPct val="115000"/>
              </a:lnSpc>
              <a:spcBef>
                <a:spcPts val="0"/>
              </a:spcBef>
              <a:spcAft>
                <a:spcPts val="0"/>
              </a:spcAft>
              <a:buSzPts val="1200"/>
              <a:buChar char="●"/>
            </a:pPr>
            <a:r>
              <a:rPr lang="en" sz="1200"/>
              <a:t>There are </a:t>
            </a:r>
            <a:r>
              <a:rPr b="1" lang="en" sz="1200">
                <a:solidFill>
                  <a:srgbClr val="FF9900"/>
                </a:solidFill>
              </a:rPr>
              <a:t>device tokens and registration IDs</a:t>
            </a:r>
            <a:r>
              <a:rPr lang="en" sz="1200"/>
              <a:t>, depending on the mobile platform</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AutoNum type="arabicPeriod"/>
            </a:pPr>
            <a:r>
              <a:rPr lang="en" sz="1200"/>
              <a:t>Request credentials from mobile platforms (ADM, APNS, etc…)</a:t>
            </a:r>
            <a:endParaRPr sz="1200"/>
          </a:p>
          <a:p>
            <a:pPr indent="-304800" lvl="0" marL="457200" rtl="0" algn="l">
              <a:lnSpc>
                <a:spcPct val="115000"/>
              </a:lnSpc>
              <a:spcBef>
                <a:spcPts val="0"/>
              </a:spcBef>
              <a:spcAft>
                <a:spcPts val="0"/>
              </a:spcAft>
              <a:buSzPts val="1200"/>
              <a:buAutoNum type="arabicPeriod"/>
            </a:pPr>
            <a:r>
              <a:rPr lang="en" sz="1200"/>
              <a:t>Request a token from mobile platforms</a:t>
            </a:r>
            <a:endParaRPr sz="1200"/>
          </a:p>
          <a:p>
            <a:pPr indent="-304800" lvl="0" marL="457200" rtl="0" algn="l">
              <a:lnSpc>
                <a:spcPct val="115000"/>
              </a:lnSpc>
              <a:spcBef>
                <a:spcPts val="0"/>
              </a:spcBef>
              <a:spcAft>
                <a:spcPts val="0"/>
              </a:spcAft>
              <a:buSzPts val="1200"/>
              <a:buAutoNum type="arabicPeriod"/>
            </a:pPr>
            <a:r>
              <a:rPr lang="en" sz="1200"/>
              <a:t>Create a platform application object</a:t>
            </a:r>
            <a:endParaRPr sz="1200"/>
          </a:p>
          <a:p>
            <a:pPr indent="-304800" lvl="0" marL="457200" rtl="0" algn="l">
              <a:lnSpc>
                <a:spcPct val="115000"/>
              </a:lnSpc>
              <a:spcBef>
                <a:spcPts val="0"/>
              </a:spcBef>
              <a:spcAft>
                <a:spcPts val="0"/>
              </a:spcAft>
              <a:buSzPts val="1200"/>
              <a:buAutoNum type="arabicPeriod"/>
            </a:pPr>
            <a:r>
              <a:rPr lang="en" sz="1200"/>
              <a:t>Create a platform endpoint object</a:t>
            </a:r>
            <a:endParaRPr sz="1200"/>
          </a:p>
          <a:p>
            <a:pPr indent="-304800" lvl="0" marL="457200" rtl="0" algn="l">
              <a:lnSpc>
                <a:spcPct val="115000"/>
              </a:lnSpc>
              <a:spcBef>
                <a:spcPts val="0"/>
              </a:spcBef>
              <a:spcAft>
                <a:spcPts val="0"/>
              </a:spcAft>
              <a:buSzPts val="1200"/>
              <a:buAutoNum type="arabicPeriod"/>
            </a:pPr>
            <a:r>
              <a:rPr lang="en" sz="1200"/>
              <a:t>Publish a message to the mobile endpoint</a:t>
            </a:r>
            <a:endParaRPr sz="1200"/>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p36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716" name="Google Shape;2716;p369"/>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SNS - Mobile Push Notifications</a:t>
            </a:r>
            <a:endParaRPr b="1">
              <a:solidFill>
                <a:schemeClr val="dk1"/>
              </a:solidFill>
            </a:endParaRPr>
          </a:p>
        </p:txBody>
      </p:sp>
      <p:sp>
        <p:nvSpPr>
          <p:cNvPr id="2717" name="Google Shape;2717;p369"/>
          <p:cNvSpPr txBox="1"/>
          <p:nvPr/>
        </p:nvSpPr>
        <p:spPr>
          <a:xfrm>
            <a:off x="836800" y="908525"/>
            <a:ext cx="7521300" cy="879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We can send push notifications at the</a:t>
            </a:r>
            <a:r>
              <a:rPr b="1" lang="en" sz="1200">
                <a:solidFill>
                  <a:srgbClr val="FF9900"/>
                </a:solidFill>
              </a:rPr>
              <a:t> same time to all apps/devices</a:t>
            </a:r>
            <a:r>
              <a:rPr lang="en" sz="1200"/>
              <a:t>, no matter the mobile platform</a:t>
            </a:r>
            <a:endParaRPr sz="1200"/>
          </a:p>
          <a:p>
            <a:pPr indent="-304800" lvl="0" marL="457200" rtl="0" algn="l">
              <a:lnSpc>
                <a:spcPct val="115000"/>
              </a:lnSpc>
              <a:spcBef>
                <a:spcPts val="0"/>
              </a:spcBef>
              <a:spcAft>
                <a:spcPts val="0"/>
              </a:spcAft>
              <a:buSzPts val="1200"/>
              <a:buChar char="●"/>
            </a:pPr>
            <a:r>
              <a:rPr lang="en" sz="1200"/>
              <a:t>We can also send different messages depending </a:t>
            </a:r>
            <a:r>
              <a:rPr b="1" lang="en" sz="1200">
                <a:solidFill>
                  <a:srgbClr val="FF9900"/>
                </a:solidFill>
              </a:rPr>
              <a:t>on the platform</a:t>
            </a:r>
            <a:endParaRPr sz="1200"/>
          </a:p>
        </p:txBody>
      </p:sp>
      <p:pic>
        <p:nvPicPr>
          <p:cNvPr id="2718" name="Google Shape;2718;p369"/>
          <p:cNvPicPr preferRelativeResize="0"/>
          <p:nvPr/>
        </p:nvPicPr>
        <p:blipFill>
          <a:blip r:embed="rId3">
            <a:alphaModFix/>
          </a:blip>
          <a:stretch>
            <a:fillRect/>
          </a:stretch>
        </p:blipFill>
        <p:spPr>
          <a:xfrm>
            <a:off x="442013" y="1814663"/>
            <a:ext cx="8259976" cy="1209375"/>
          </a:xfrm>
          <a:prstGeom prst="rect">
            <a:avLst/>
          </a:prstGeom>
          <a:noFill/>
          <a:ln>
            <a:noFill/>
          </a:ln>
        </p:spPr>
      </p:pic>
      <p:sp>
        <p:nvSpPr>
          <p:cNvPr id="2719" name="Google Shape;2719;p369"/>
          <p:cNvSpPr txBox="1"/>
          <p:nvPr/>
        </p:nvSpPr>
        <p:spPr>
          <a:xfrm>
            <a:off x="841675" y="4516700"/>
            <a:ext cx="71307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Using Amazon SNS Mobile Push</a:t>
            </a:r>
            <a:r>
              <a:rPr lang="en" sz="1200">
                <a:solidFill>
                  <a:schemeClr val="dk1"/>
                </a:solidFill>
              </a:rPr>
              <a:t>	</a:t>
            </a:r>
            <a:endParaRPr sz="1200">
              <a:solidFill>
                <a:schemeClr val="dk1"/>
              </a:solidFill>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3" name="Shape 2723"/>
        <p:cNvGrpSpPr/>
        <p:nvPr/>
      </p:nvGrpSpPr>
      <p:grpSpPr>
        <a:xfrm>
          <a:off x="0" y="0"/>
          <a:ext cx="0" cy="0"/>
          <a:chOff x="0" y="0"/>
          <a:chExt cx="0" cy="0"/>
        </a:xfrm>
      </p:grpSpPr>
      <p:sp>
        <p:nvSpPr>
          <p:cNvPr id="2724" name="Google Shape;2724;p37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SES</a:t>
            </a:r>
            <a:endParaRPr/>
          </a:p>
        </p:txBody>
      </p:sp>
      <p:sp>
        <p:nvSpPr>
          <p:cNvPr id="2725" name="Google Shape;2725;p370"/>
          <p:cNvSpPr txBox="1"/>
          <p:nvPr/>
        </p:nvSpPr>
        <p:spPr>
          <a:xfrm>
            <a:off x="836800" y="908525"/>
            <a:ext cx="7176900" cy="2000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a:t>
            </a:r>
            <a:r>
              <a:rPr lang="en" sz="1200">
                <a:solidFill>
                  <a:schemeClr val="dk1"/>
                </a:solidFill>
              </a:rPr>
              <a:t> SES is a managed service and ideal for sending bulk emails at scale</a:t>
            </a:r>
            <a:endParaRPr sz="1350">
              <a:solidFill>
                <a:srgbClr val="666666"/>
              </a:solidFill>
              <a:latin typeface="Georgia"/>
              <a:ea typeface="Georgia"/>
              <a:cs typeface="Georgia"/>
              <a:sym typeface="Georgia"/>
            </a:endParaRPr>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Compatible with SMTP</a:t>
            </a:r>
            <a:endParaRPr sz="12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Applications can send email using a single API call in many supported languages Java, .Net, PHP, Perl, Ruby, HTTPs etc</a:t>
            </a:r>
            <a:endParaRPr sz="12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Optimized for highest levels of uptime, availability and scales as per the demand</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Provides sandbox environment for testing</a:t>
            </a:r>
            <a:endParaRPr sz="1350">
              <a:solidFill>
                <a:srgbClr val="666666"/>
              </a:solidFill>
              <a:latin typeface="Georgia"/>
              <a:ea typeface="Georgia"/>
              <a:cs typeface="Georgia"/>
              <a:sym typeface="Georgia"/>
            </a:endParaRPr>
          </a:p>
          <a:p>
            <a:pPr indent="0" lvl="0" marL="0" marR="0" rtl="0" algn="l">
              <a:lnSpc>
                <a:spcPct val="150000"/>
              </a:lnSpc>
              <a:spcBef>
                <a:spcPts val="2000"/>
              </a:spcBef>
              <a:spcAft>
                <a:spcPts val="0"/>
              </a:spcAft>
              <a:buClr>
                <a:schemeClr val="dk1"/>
              </a:buClr>
              <a:buSzPts val="1100"/>
              <a:buFont typeface="Arial"/>
              <a:buNone/>
            </a:pPr>
            <a:r>
              <a:t/>
            </a:r>
            <a:endParaRPr sz="1200">
              <a:solidFill>
                <a:schemeClr val="dk1"/>
              </a:solidFill>
            </a:endParaRPr>
          </a:p>
        </p:txBody>
      </p:sp>
      <p:pic>
        <p:nvPicPr>
          <p:cNvPr id="2726" name="Google Shape;2726;p370"/>
          <p:cNvPicPr preferRelativeResize="0"/>
          <p:nvPr/>
        </p:nvPicPr>
        <p:blipFill>
          <a:blip r:embed="rId3">
            <a:alphaModFix/>
          </a:blip>
          <a:stretch>
            <a:fillRect/>
          </a:stretch>
        </p:blipFill>
        <p:spPr>
          <a:xfrm>
            <a:off x="1414463" y="3017700"/>
            <a:ext cx="6315075" cy="990600"/>
          </a:xfrm>
          <a:prstGeom prst="rect">
            <a:avLst/>
          </a:prstGeom>
          <a:noFill/>
          <a:ln>
            <a:noFill/>
          </a:ln>
        </p:spPr>
      </p:pic>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0" name="Shape 2730"/>
        <p:cNvGrpSpPr/>
        <p:nvPr/>
      </p:nvGrpSpPr>
      <p:grpSpPr>
        <a:xfrm>
          <a:off x="0" y="0"/>
          <a:ext cx="0" cy="0"/>
          <a:chOff x="0" y="0"/>
          <a:chExt cx="0" cy="0"/>
        </a:xfrm>
      </p:grpSpPr>
      <p:sp>
        <p:nvSpPr>
          <p:cNvPr id="2731" name="Google Shape;2731;p37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SES - Sending Email</a:t>
            </a:r>
            <a:endParaRPr/>
          </a:p>
        </p:txBody>
      </p:sp>
      <p:pic>
        <p:nvPicPr>
          <p:cNvPr id="2732" name="Google Shape;2732;p371"/>
          <p:cNvPicPr preferRelativeResize="0"/>
          <p:nvPr/>
        </p:nvPicPr>
        <p:blipFill>
          <a:blip r:embed="rId3">
            <a:alphaModFix/>
          </a:blip>
          <a:stretch>
            <a:fillRect/>
          </a:stretch>
        </p:blipFill>
        <p:spPr>
          <a:xfrm>
            <a:off x="1803738" y="1249400"/>
            <a:ext cx="5536525" cy="2862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Cloud Computing Models</a:t>
            </a:r>
            <a:endParaRPr b="1"/>
          </a:p>
        </p:txBody>
      </p:sp>
      <p:sp>
        <p:nvSpPr>
          <p:cNvPr id="332" name="Google Shape;332;p48"/>
          <p:cNvSpPr txBox="1"/>
          <p:nvPr/>
        </p:nvSpPr>
        <p:spPr>
          <a:xfrm>
            <a:off x="836800" y="908525"/>
            <a:ext cx="4063500" cy="992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IaaS</a:t>
            </a:r>
            <a:endParaRPr sz="1200">
              <a:highlight>
                <a:srgbClr val="FFFFFF"/>
              </a:highlight>
            </a:endParaRPr>
          </a:p>
          <a:p>
            <a:pPr indent="0" lvl="0" marL="0" rtl="0" algn="l">
              <a:lnSpc>
                <a:spcPct val="150000"/>
              </a:lnSpc>
              <a:spcBef>
                <a:spcPts val="0"/>
              </a:spcBef>
              <a:spcAft>
                <a:spcPts val="0"/>
              </a:spcAft>
              <a:buNone/>
            </a:pPr>
            <a:r>
              <a:rPr lang="en" sz="1200">
                <a:solidFill>
                  <a:schemeClr val="dk1"/>
                </a:solidFill>
              </a:rPr>
              <a:t>● PasS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SaaS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333" name="Google Shape;333;p48"/>
          <p:cNvPicPr preferRelativeResize="0"/>
          <p:nvPr/>
        </p:nvPicPr>
        <p:blipFill>
          <a:blip r:embed="rId3">
            <a:alphaModFix/>
          </a:blip>
          <a:stretch>
            <a:fillRect/>
          </a:stretch>
        </p:blipFill>
        <p:spPr>
          <a:xfrm>
            <a:off x="1222800" y="715700"/>
            <a:ext cx="6698400" cy="3859950"/>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6" name="Shape 2736"/>
        <p:cNvGrpSpPr/>
        <p:nvPr/>
      </p:nvGrpSpPr>
      <p:grpSpPr>
        <a:xfrm>
          <a:off x="0" y="0"/>
          <a:ext cx="0" cy="0"/>
          <a:chOff x="0" y="0"/>
          <a:chExt cx="0" cy="0"/>
        </a:xfrm>
      </p:grpSpPr>
      <p:sp>
        <p:nvSpPr>
          <p:cNvPr id="2737" name="Google Shape;2737;p37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SES - Receiving Email</a:t>
            </a:r>
            <a:endParaRPr/>
          </a:p>
        </p:txBody>
      </p:sp>
      <p:pic>
        <p:nvPicPr>
          <p:cNvPr id="2738" name="Google Shape;2738;p372"/>
          <p:cNvPicPr preferRelativeResize="0"/>
          <p:nvPr/>
        </p:nvPicPr>
        <p:blipFill>
          <a:blip r:embed="rId3">
            <a:alphaModFix/>
          </a:blip>
          <a:stretch>
            <a:fillRect/>
          </a:stretch>
        </p:blipFill>
        <p:spPr>
          <a:xfrm>
            <a:off x="1567900" y="923025"/>
            <a:ext cx="6008200" cy="3699900"/>
          </a:xfrm>
          <a:prstGeom prst="rect">
            <a:avLst/>
          </a:prstGeom>
          <a:noFill/>
          <a:ln>
            <a:noFill/>
          </a:ln>
        </p:spPr>
      </p:pic>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37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MQ</a:t>
            </a:r>
            <a:endParaRPr/>
          </a:p>
        </p:txBody>
      </p:sp>
      <p:sp>
        <p:nvSpPr>
          <p:cNvPr id="2744" name="Google Shape;2744;p373"/>
          <p:cNvSpPr txBox="1"/>
          <p:nvPr/>
        </p:nvSpPr>
        <p:spPr>
          <a:xfrm>
            <a:off x="836800" y="908525"/>
            <a:ext cx="7176900" cy="1613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a:solidFill>
                  <a:schemeClr val="dk1"/>
                </a:solidFill>
              </a:rPr>
              <a:t>Amazon MQ is a managed message broker service for </a:t>
            </a:r>
            <a:r>
              <a:rPr lang="en" sz="1200">
                <a:solidFill>
                  <a:schemeClr val="dk1"/>
                </a:solidFill>
                <a:uFill>
                  <a:noFill/>
                </a:uFill>
                <a:hlinkClick r:id="rId3">
                  <a:extLst>
                    <a:ext uri="{A12FA001-AC4F-418D-AE19-62706E023703}">
                      <ahyp:hlinkClr val="tx"/>
                    </a:ext>
                  </a:extLst>
                </a:hlinkClick>
              </a:rPr>
              <a:t>Apache ActiveMQ</a:t>
            </a:r>
            <a:r>
              <a:rPr lang="en" sz="1200">
                <a:solidFill>
                  <a:schemeClr val="dk1"/>
                </a:solidFill>
              </a:rPr>
              <a:t> that makes </a:t>
            </a:r>
            <a:r>
              <a:rPr b="1" lang="en" sz="1200">
                <a:solidFill>
                  <a:schemeClr val="dk1"/>
                </a:solidFill>
              </a:rPr>
              <a:t>it easy to migrate</a:t>
            </a:r>
            <a:r>
              <a:rPr lang="en" sz="1200">
                <a:solidFill>
                  <a:schemeClr val="dk1"/>
                </a:solidFill>
              </a:rPr>
              <a:t> to a message broker in the cloud</a:t>
            </a:r>
            <a:endParaRPr sz="12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rPr lang="en" sz="1200">
                <a:solidFill>
                  <a:schemeClr val="dk1"/>
                </a:solidFill>
              </a:rPr>
              <a:t>● A message broker allows software applications and components to communicate using various programming languages, operating systems, and formal messaging protocols.</a:t>
            </a:r>
            <a:endParaRPr sz="1200">
              <a:solidFill>
                <a:schemeClr val="dk1"/>
              </a:solidFill>
            </a:endParaRPr>
          </a:p>
          <a:p>
            <a:pPr indent="-304800" lvl="0" marL="457200" marR="0" rtl="0" algn="l">
              <a:lnSpc>
                <a:spcPct val="150000"/>
              </a:lnSpc>
              <a:spcBef>
                <a:spcPts val="0"/>
              </a:spcBef>
              <a:spcAft>
                <a:spcPts val="0"/>
              </a:spcAft>
              <a:buClr>
                <a:schemeClr val="dk1"/>
              </a:buClr>
              <a:buSzPts val="1200"/>
              <a:buChar char="-"/>
            </a:pPr>
            <a:r>
              <a:rPr lang="en" sz="1200">
                <a:solidFill>
                  <a:schemeClr val="dk1"/>
                </a:solidFill>
              </a:rPr>
              <a:t>JMS or protocols such as AMQP, MQTT, OpenWire, and STOMP.</a:t>
            </a:r>
            <a:endParaRPr sz="1200">
              <a:solidFill>
                <a:schemeClr val="dk1"/>
              </a:solidFill>
            </a:endParaRPr>
          </a:p>
          <a:p>
            <a:pPr indent="0" lvl="0" marL="0" marR="0" rtl="0" algn="l">
              <a:lnSpc>
                <a:spcPct val="150000"/>
              </a:lnSpc>
              <a:spcBef>
                <a:spcPts val="0"/>
              </a:spcBef>
              <a:spcAft>
                <a:spcPts val="0"/>
              </a:spcAft>
              <a:buClr>
                <a:schemeClr val="dk1"/>
              </a:buClr>
              <a:buSzPts val="1100"/>
              <a:buFont typeface="Arial"/>
              <a:buNone/>
            </a:pPr>
            <a:r>
              <a:t/>
            </a:r>
            <a:endParaRPr sz="1200">
              <a:solidFill>
                <a:schemeClr val="dk1"/>
              </a:solidFill>
            </a:endParaRPr>
          </a:p>
        </p:txBody>
      </p:sp>
      <p:pic>
        <p:nvPicPr>
          <p:cNvPr id="2745" name="Google Shape;2745;p373"/>
          <p:cNvPicPr preferRelativeResize="0"/>
          <p:nvPr/>
        </p:nvPicPr>
        <p:blipFill>
          <a:blip r:embed="rId4">
            <a:alphaModFix/>
          </a:blip>
          <a:stretch>
            <a:fillRect/>
          </a:stretch>
        </p:blipFill>
        <p:spPr>
          <a:xfrm>
            <a:off x="1691374" y="2684975"/>
            <a:ext cx="5761251" cy="1613425"/>
          </a:xfrm>
          <a:prstGeom prst="rect">
            <a:avLst/>
          </a:prstGeom>
          <a:noFill/>
          <a:ln>
            <a:noFill/>
          </a:ln>
        </p:spPr>
      </p:pic>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sp>
        <p:nvSpPr>
          <p:cNvPr id="2750" name="Google Shape;2750;p37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751" name="Google Shape;2751;p374"/>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SWF - Concepts </a:t>
            </a:r>
            <a:endParaRPr b="1">
              <a:solidFill>
                <a:schemeClr val="dk1"/>
              </a:solidFill>
            </a:endParaRPr>
          </a:p>
        </p:txBody>
      </p:sp>
      <p:sp>
        <p:nvSpPr>
          <p:cNvPr id="2752" name="Google Shape;2752;p374"/>
          <p:cNvSpPr txBox="1"/>
          <p:nvPr/>
        </p:nvSpPr>
        <p:spPr>
          <a:xfrm>
            <a:off x="836800" y="908525"/>
            <a:ext cx="7521300" cy="28899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 task </a:t>
            </a:r>
            <a:r>
              <a:rPr b="1" lang="en" sz="1200">
                <a:solidFill>
                  <a:srgbClr val="FF9900"/>
                </a:solidFill>
              </a:rPr>
              <a:t>coordination and state management service</a:t>
            </a:r>
            <a:r>
              <a:rPr lang="en" sz="1200"/>
              <a:t> for cloud applications</a:t>
            </a:r>
            <a:endParaRPr sz="1200"/>
          </a:p>
          <a:p>
            <a:pPr indent="-304800" lvl="0" marL="457200" rtl="0" algn="l">
              <a:lnSpc>
                <a:spcPct val="115000"/>
              </a:lnSpc>
              <a:spcBef>
                <a:spcPts val="0"/>
              </a:spcBef>
              <a:spcAft>
                <a:spcPts val="0"/>
              </a:spcAft>
              <a:buSzPts val="1200"/>
              <a:buChar char="●"/>
            </a:pPr>
            <a:r>
              <a:rPr b="1" lang="en" sz="1200"/>
              <a:t>Features:</a:t>
            </a:r>
            <a:endParaRPr b="1" sz="1200"/>
          </a:p>
          <a:p>
            <a:pPr indent="-304800" lvl="1" marL="914400" rtl="0" algn="l">
              <a:lnSpc>
                <a:spcPct val="115000"/>
              </a:lnSpc>
              <a:spcBef>
                <a:spcPts val="0"/>
              </a:spcBef>
              <a:spcAft>
                <a:spcPts val="0"/>
              </a:spcAft>
              <a:buSzPts val="1200"/>
              <a:buChar char="○"/>
            </a:pPr>
            <a:r>
              <a:rPr lang="en" sz="1200"/>
              <a:t>Distributed</a:t>
            </a:r>
            <a:endParaRPr sz="1200"/>
          </a:p>
          <a:p>
            <a:pPr indent="-304800" lvl="1" marL="914400" rtl="0" algn="l">
              <a:lnSpc>
                <a:spcPct val="115000"/>
              </a:lnSpc>
              <a:spcBef>
                <a:spcPts val="0"/>
              </a:spcBef>
              <a:spcAft>
                <a:spcPts val="0"/>
              </a:spcAft>
              <a:buSzPts val="1200"/>
              <a:buChar char="○"/>
            </a:pPr>
            <a:r>
              <a:rPr lang="en" sz="1200"/>
              <a:t>Can scale up or down depending on the task</a:t>
            </a:r>
            <a:endParaRPr sz="1200"/>
          </a:p>
          <a:p>
            <a:pPr indent="-304800" lvl="1" marL="914400" rtl="0" algn="l">
              <a:lnSpc>
                <a:spcPct val="115000"/>
              </a:lnSpc>
              <a:spcBef>
                <a:spcPts val="0"/>
              </a:spcBef>
              <a:spcAft>
                <a:spcPts val="0"/>
              </a:spcAft>
              <a:buSzPts val="1200"/>
              <a:buChar char="○"/>
            </a:pPr>
            <a:r>
              <a:rPr lang="en" sz="1200"/>
              <a:t>Works with on-premises applications or applications on the cloud</a:t>
            </a:r>
            <a:endParaRPr sz="1200"/>
          </a:p>
          <a:p>
            <a:pPr indent="-304800" lvl="1" marL="914400" rtl="0" algn="l">
              <a:lnSpc>
                <a:spcPct val="115000"/>
              </a:lnSpc>
              <a:spcBef>
                <a:spcPts val="0"/>
              </a:spcBef>
              <a:spcAft>
                <a:spcPts val="0"/>
              </a:spcAft>
              <a:buSzPts val="1200"/>
              <a:buChar char="○"/>
            </a:pPr>
            <a:r>
              <a:rPr lang="en" sz="1200"/>
              <a:t>A workflow can consist of human events</a:t>
            </a:r>
            <a:endParaRPr sz="1200"/>
          </a:p>
          <a:p>
            <a:pPr indent="-304800" lvl="1" marL="914400" rtl="0" algn="l">
              <a:lnSpc>
                <a:spcPct val="115000"/>
              </a:lnSpc>
              <a:spcBef>
                <a:spcPts val="0"/>
              </a:spcBef>
              <a:spcAft>
                <a:spcPts val="0"/>
              </a:spcAft>
              <a:buSzPts val="1200"/>
              <a:buChar char="○"/>
            </a:pPr>
            <a:r>
              <a:rPr lang="en" sz="1200"/>
              <a:t>Workflows can last up to 1 year</a:t>
            </a:r>
            <a:endParaRPr sz="1200"/>
          </a:p>
          <a:p>
            <a:pPr indent="-304800" lvl="1" marL="914400" rtl="0" algn="l">
              <a:lnSpc>
                <a:spcPct val="115000"/>
              </a:lnSpc>
              <a:spcBef>
                <a:spcPts val="0"/>
              </a:spcBef>
              <a:spcAft>
                <a:spcPts val="0"/>
              </a:spcAft>
              <a:buSzPts val="1200"/>
              <a:buChar char="○"/>
            </a:pPr>
            <a:r>
              <a:rPr lang="en" sz="1200"/>
              <a:t>Guarantees order of execution</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Domain:</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A domain is used to help determine the scope of workflows</a:t>
            </a:r>
            <a:endParaRPr sz="1200"/>
          </a:p>
          <a:p>
            <a:pPr indent="-304800" lvl="1" marL="914400" rtl="0" algn="l">
              <a:lnSpc>
                <a:spcPct val="115000"/>
              </a:lnSpc>
              <a:spcBef>
                <a:spcPts val="0"/>
              </a:spcBef>
              <a:spcAft>
                <a:spcPts val="0"/>
              </a:spcAft>
              <a:buSzPts val="1200"/>
              <a:buChar char="○"/>
            </a:pPr>
            <a:r>
              <a:rPr lang="en" sz="1200"/>
              <a:t>Multiple workflows can live inside of a domain</a:t>
            </a:r>
            <a:endParaRPr sz="1200"/>
          </a:p>
          <a:p>
            <a:pPr indent="-304800" lvl="1" marL="914400" rtl="0" algn="l">
              <a:lnSpc>
                <a:spcPct val="115000"/>
              </a:lnSpc>
              <a:spcBef>
                <a:spcPts val="0"/>
              </a:spcBef>
              <a:spcAft>
                <a:spcPts val="0"/>
              </a:spcAft>
              <a:buSzPts val="1200"/>
              <a:buChar char="○"/>
            </a:pPr>
            <a:r>
              <a:rPr lang="en" sz="1200"/>
              <a:t>Workflows cannot interact with work flows in other domains</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6" name="Shape 2756"/>
        <p:cNvGrpSpPr/>
        <p:nvPr/>
      </p:nvGrpSpPr>
      <p:grpSpPr>
        <a:xfrm>
          <a:off x="0" y="0"/>
          <a:ext cx="0" cy="0"/>
          <a:chOff x="0" y="0"/>
          <a:chExt cx="0" cy="0"/>
        </a:xfrm>
      </p:grpSpPr>
      <p:sp>
        <p:nvSpPr>
          <p:cNvPr id="2757" name="Google Shape;2757;p37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758" name="Google Shape;2758;p375"/>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SWF - Concepts </a:t>
            </a:r>
            <a:endParaRPr b="1">
              <a:solidFill>
                <a:schemeClr val="dk1"/>
              </a:solidFill>
            </a:endParaRPr>
          </a:p>
        </p:txBody>
      </p:sp>
      <p:sp>
        <p:nvSpPr>
          <p:cNvPr id="2759" name="Google Shape;2759;p375"/>
          <p:cNvSpPr txBox="1"/>
          <p:nvPr/>
        </p:nvSpPr>
        <p:spPr>
          <a:xfrm>
            <a:off x="836800" y="908525"/>
            <a:ext cx="7521300" cy="3850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Worker &amp; Deciders:</a:t>
            </a:r>
            <a:endParaRPr b="1" sz="1200">
              <a:solidFill>
                <a:srgbClr val="FF9900"/>
              </a:solidFill>
            </a:endParaRPr>
          </a:p>
          <a:p>
            <a:pPr indent="0" lvl="0" marL="457200" rtl="0" algn="l">
              <a:lnSpc>
                <a:spcPct val="115000"/>
              </a:lnSpc>
              <a:spcBef>
                <a:spcPts val="0"/>
              </a:spcBef>
              <a:spcAft>
                <a:spcPts val="0"/>
              </a:spcAft>
              <a:buNone/>
            </a:pPr>
            <a:r>
              <a:rPr lang="en" sz="1200"/>
              <a:t>└─ Workers - interact with SWF to get task, process received task and return the result</a:t>
            </a:r>
            <a:endParaRPr sz="1200"/>
          </a:p>
          <a:p>
            <a:pPr indent="0" lvl="0" marL="457200" rtl="0" algn="l">
              <a:lnSpc>
                <a:spcPct val="115000"/>
              </a:lnSpc>
              <a:spcBef>
                <a:spcPts val="0"/>
              </a:spcBef>
              <a:spcAft>
                <a:spcPts val="0"/>
              </a:spcAft>
              <a:buNone/>
            </a:pPr>
            <a:r>
              <a:rPr lang="en" sz="1200"/>
              <a:t>└─ Deciders - program that coordinates the tasks, i.e. - ordering, concurrency and scheduling</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Activity worker – Process that performs an activity that is part of the workflow</a:t>
            </a:r>
            <a:endParaRPr sz="1200"/>
          </a:p>
          <a:p>
            <a:pPr indent="-304800" lvl="1" marL="914400" rtl="0" algn="l">
              <a:lnSpc>
                <a:spcPct val="115000"/>
              </a:lnSpc>
              <a:spcBef>
                <a:spcPts val="0"/>
              </a:spcBef>
              <a:spcAft>
                <a:spcPts val="0"/>
              </a:spcAft>
              <a:buSzPts val="1200"/>
              <a:buChar char="○"/>
            </a:pPr>
            <a:r>
              <a:rPr lang="en" sz="1200"/>
              <a:t>Activity workers poll SWF for new tasks that they need to perform</a:t>
            </a:r>
            <a:endParaRPr sz="1200"/>
          </a:p>
          <a:p>
            <a:pPr indent="-304800" lvl="1" marL="914400" rtl="0" algn="l">
              <a:lnSpc>
                <a:spcPct val="115000"/>
              </a:lnSpc>
              <a:spcBef>
                <a:spcPts val="0"/>
              </a:spcBef>
              <a:spcAft>
                <a:spcPts val="0"/>
              </a:spcAft>
              <a:buSzPts val="1200"/>
              <a:buChar char="○"/>
            </a:pPr>
            <a:r>
              <a:rPr lang="en" sz="1200"/>
              <a:t>After receiving the task, the activity worker will process the task however it is instructed to do so, and then report back to SWF</a:t>
            </a:r>
            <a:endParaRPr sz="1200"/>
          </a:p>
          <a:p>
            <a:pPr indent="-304800" lvl="1" marL="914400" rtl="0" algn="l">
              <a:lnSpc>
                <a:spcPct val="115000"/>
              </a:lnSpc>
              <a:spcBef>
                <a:spcPts val="0"/>
              </a:spcBef>
              <a:spcAft>
                <a:spcPts val="0"/>
              </a:spcAft>
              <a:buSzPts val="1200"/>
              <a:buChar char="○"/>
            </a:pPr>
            <a:r>
              <a:rPr lang="en" sz="1200"/>
              <a:t>Workers can consist of a server (code being executed) on EC2 or on-premises</a:t>
            </a:r>
            <a:endParaRPr sz="1200"/>
          </a:p>
          <a:p>
            <a:pPr indent="0" lvl="0" marL="0" rtl="0" algn="l">
              <a:lnSpc>
                <a:spcPct val="115000"/>
              </a:lnSpc>
              <a:spcBef>
                <a:spcPts val="0"/>
              </a:spcBef>
              <a:spcAft>
                <a:spcPts val="0"/>
              </a:spcAft>
              <a:buNone/>
            </a:pPr>
            <a:r>
              <a:t/>
            </a:r>
            <a:endParaRPr b="1" sz="1200"/>
          </a:p>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Activity Task</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 A task assigned to a worker</a:t>
            </a:r>
            <a:endParaRPr sz="1200"/>
          </a:p>
          <a:p>
            <a:pPr indent="-304800" lvl="1" marL="914400" rtl="0" algn="l">
              <a:lnSpc>
                <a:spcPct val="115000"/>
              </a:lnSpc>
              <a:spcBef>
                <a:spcPts val="0"/>
              </a:spcBef>
              <a:spcAft>
                <a:spcPts val="0"/>
              </a:spcAft>
              <a:buSzPts val="1200"/>
              <a:buChar char="○"/>
            </a:pPr>
            <a:r>
              <a:rPr lang="en" sz="1200"/>
              <a:t>Example: Encoding videos or checking inventory</a:t>
            </a:r>
            <a:endParaRPr sz="1200"/>
          </a:p>
          <a:p>
            <a:pPr indent="0" lvl="0" marL="0" rtl="0" algn="l">
              <a:lnSpc>
                <a:spcPct val="115000"/>
              </a:lnSpc>
              <a:spcBef>
                <a:spcPts val="0"/>
              </a:spcBef>
              <a:spcAft>
                <a:spcPts val="0"/>
              </a:spcAft>
              <a:buNone/>
            </a:pPr>
            <a:r>
              <a:t/>
            </a:r>
            <a:endParaRPr sz="1200"/>
          </a:p>
          <a:p>
            <a:pPr indent="-304800" lvl="0" marL="457200" marR="0" rtl="0" algn="l">
              <a:lnSpc>
                <a:spcPct val="115000"/>
              </a:lnSpc>
              <a:spcBef>
                <a:spcPts val="0"/>
              </a:spcBef>
              <a:spcAft>
                <a:spcPts val="0"/>
              </a:spcAft>
              <a:buClr>
                <a:srgbClr val="FF9900"/>
              </a:buClr>
              <a:buSzPts val="1200"/>
              <a:buChar char="●"/>
            </a:pPr>
            <a:r>
              <a:rPr b="1" lang="en" sz="1200">
                <a:solidFill>
                  <a:srgbClr val="FF9900"/>
                </a:solidFill>
              </a:rPr>
              <a:t>Decision Task</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Tells the decider that the state of the workflow execution has changed</a:t>
            </a:r>
            <a:endParaRPr sz="1200"/>
          </a:p>
          <a:p>
            <a:pPr indent="-304800" lvl="1" marL="914400" rtl="0" algn="l">
              <a:lnSpc>
                <a:spcPct val="115000"/>
              </a:lnSpc>
              <a:spcBef>
                <a:spcPts val="0"/>
              </a:spcBef>
              <a:spcAft>
                <a:spcPts val="0"/>
              </a:spcAft>
              <a:buSzPts val="1200"/>
              <a:buChar char="○"/>
            </a:pPr>
            <a:r>
              <a:rPr lang="en" sz="1200"/>
              <a:t>Allows the decider to determine what the next activity is</a:t>
            </a:r>
            <a:endParaRPr sz="1200"/>
          </a:p>
          <a:p>
            <a:pPr indent="-304800" lvl="1" marL="914400" rtl="0" algn="l">
              <a:lnSpc>
                <a:spcPct val="115000"/>
              </a:lnSpc>
              <a:spcBef>
                <a:spcPts val="0"/>
              </a:spcBef>
              <a:spcAft>
                <a:spcPts val="0"/>
              </a:spcAft>
              <a:buSzPts val="1200"/>
              <a:buChar char="○"/>
            </a:pPr>
            <a:r>
              <a:rPr lang="en" sz="1200"/>
              <a:t>Decision tasks happen whenever the state of the workflow changes (task completed)</a:t>
            </a:r>
            <a:endParaRPr sz="1200"/>
          </a:p>
          <a:p>
            <a:pPr indent="0" lvl="0" marL="0" rtl="0" algn="l">
              <a:lnSpc>
                <a:spcPct val="115000"/>
              </a:lnSpc>
              <a:spcBef>
                <a:spcPts val="0"/>
              </a:spcBef>
              <a:spcAft>
                <a:spcPts val="0"/>
              </a:spcAft>
              <a:buNone/>
            </a:pPr>
            <a:r>
              <a:t/>
            </a:r>
            <a:endParaRPr sz="1200"/>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3" name="Shape 2763"/>
        <p:cNvGrpSpPr/>
        <p:nvPr/>
      </p:nvGrpSpPr>
      <p:grpSpPr>
        <a:xfrm>
          <a:off x="0" y="0"/>
          <a:ext cx="0" cy="0"/>
          <a:chOff x="0" y="0"/>
          <a:chExt cx="0" cy="0"/>
        </a:xfrm>
      </p:grpSpPr>
      <p:sp>
        <p:nvSpPr>
          <p:cNvPr id="2764" name="Google Shape;2764;p37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765" name="Google Shape;2765;p376"/>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SWF - Workflow Implementation &amp; Execution </a:t>
            </a:r>
            <a:endParaRPr b="1">
              <a:solidFill>
                <a:schemeClr val="dk1"/>
              </a:solidFill>
            </a:endParaRPr>
          </a:p>
        </p:txBody>
      </p:sp>
      <p:sp>
        <p:nvSpPr>
          <p:cNvPr id="2766" name="Google Shape;2766;p376"/>
          <p:cNvSpPr txBox="1"/>
          <p:nvPr/>
        </p:nvSpPr>
        <p:spPr>
          <a:xfrm>
            <a:off x="836800" y="908525"/>
            <a:ext cx="7521300" cy="2623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AutoNum type="arabicPeriod"/>
            </a:pPr>
            <a:r>
              <a:rPr lang="en" sz="1200"/>
              <a:t>Implement Activity workers with the processing steps in the Workflow.</a:t>
            </a:r>
            <a:endParaRPr sz="1200"/>
          </a:p>
          <a:p>
            <a:pPr indent="-304800" lvl="0" marL="457200" rtl="0" algn="l">
              <a:lnSpc>
                <a:spcPct val="115000"/>
              </a:lnSpc>
              <a:spcBef>
                <a:spcPts val="0"/>
              </a:spcBef>
              <a:spcAft>
                <a:spcPts val="0"/>
              </a:spcAft>
              <a:buSzPts val="1200"/>
              <a:buAutoNum type="arabicPeriod"/>
            </a:pPr>
            <a:r>
              <a:rPr lang="en" sz="1200"/>
              <a:t>Implement Decider with the coordination logic of the Workflow.</a:t>
            </a:r>
            <a:endParaRPr sz="1200"/>
          </a:p>
          <a:p>
            <a:pPr indent="-304800" lvl="0" marL="457200" rtl="0" algn="l">
              <a:lnSpc>
                <a:spcPct val="115000"/>
              </a:lnSpc>
              <a:spcBef>
                <a:spcPts val="0"/>
              </a:spcBef>
              <a:spcAft>
                <a:spcPts val="0"/>
              </a:spcAft>
              <a:buSzPts val="1200"/>
              <a:buAutoNum type="arabicPeriod"/>
            </a:pPr>
            <a:r>
              <a:rPr lang="en" sz="1200"/>
              <a:t>Register the Activities and workflow with SWF.</a:t>
            </a:r>
            <a:endParaRPr sz="1200"/>
          </a:p>
          <a:p>
            <a:pPr indent="-304800" lvl="0" marL="457200" rtl="0" algn="l">
              <a:lnSpc>
                <a:spcPct val="115000"/>
              </a:lnSpc>
              <a:spcBef>
                <a:spcPts val="0"/>
              </a:spcBef>
              <a:spcAft>
                <a:spcPts val="0"/>
              </a:spcAft>
              <a:buSzPts val="1200"/>
              <a:buAutoNum type="arabicPeriod"/>
            </a:pPr>
            <a:r>
              <a:rPr lang="en" sz="1200"/>
              <a:t>Start the Activity workers and Decider. Once started, the decider and activity workers should start polling Amazon SWF for tasks.</a:t>
            </a:r>
            <a:endParaRPr sz="1200"/>
          </a:p>
          <a:p>
            <a:pPr indent="-304800" lvl="0" marL="457200" rtl="0" algn="l">
              <a:lnSpc>
                <a:spcPct val="115000"/>
              </a:lnSpc>
              <a:spcBef>
                <a:spcPts val="0"/>
              </a:spcBef>
              <a:spcAft>
                <a:spcPts val="0"/>
              </a:spcAft>
              <a:buSzPts val="1200"/>
              <a:buAutoNum type="arabicPeriod"/>
            </a:pPr>
            <a:r>
              <a:rPr lang="en" sz="1200"/>
              <a:t>Start one or more executions of the Workflow. Each execution runs independently and can be provided with its own set of input data.</a:t>
            </a:r>
            <a:endParaRPr sz="1200"/>
          </a:p>
          <a:p>
            <a:pPr indent="-304800" lvl="0" marL="457200" rtl="0" algn="l">
              <a:lnSpc>
                <a:spcPct val="115000"/>
              </a:lnSpc>
              <a:spcBef>
                <a:spcPts val="0"/>
              </a:spcBef>
              <a:spcAft>
                <a:spcPts val="0"/>
              </a:spcAft>
              <a:buSzPts val="1200"/>
              <a:buAutoNum type="arabicPeriod"/>
            </a:pPr>
            <a:r>
              <a:rPr lang="en" sz="1200"/>
              <a:t>When an execution is started, SWF schedules the initial decision task. In response, the decider begins generating decisions which initiate activity tasks. Execution continues until your decider makes a decision to close the execution.</a:t>
            </a:r>
            <a:endParaRPr sz="1200"/>
          </a:p>
          <a:p>
            <a:pPr indent="-304800" lvl="0" marL="457200" rtl="0" algn="l">
              <a:lnSpc>
                <a:spcPct val="115000"/>
              </a:lnSpc>
              <a:spcBef>
                <a:spcPts val="0"/>
              </a:spcBef>
              <a:spcAft>
                <a:spcPts val="0"/>
              </a:spcAft>
              <a:buSzPts val="1200"/>
              <a:buAutoNum type="arabicPeriod"/>
            </a:pPr>
            <a:r>
              <a:rPr lang="en" sz="1200"/>
              <a:t>View and Track workflow executions</a:t>
            </a:r>
            <a:endParaRPr sz="1200"/>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pic>
        <p:nvPicPr>
          <p:cNvPr id="2771" name="Google Shape;2771;p377"/>
          <p:cNvPicPr preferRelativeResize="0"/>
          <p:nvPr/>
        </p:nvPicPr>
        <p:blipFill>
          <a:blip r:embed="rId3">
            <a:alphaModFix/>
          </a:blip>
          <a:stretch>
            <a:fillRect/>
          </a:stretch>
        </p:blipFill>
        <p:spPr>
          <a:xfrm>
            <a:off x="2164488" y="152400"/>
            <a:ext cx="4815020" cy="4838700"/>
          </a:xfrm>
          <a:prstGeom prst="rect">
            <a:avLst/>
          </a:prstGeom>
          <a:noFill/>
          <a:ln>
            <a:noFill/>
          </a:ln>
        </p:spPr>
      </p:pic>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37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777" name="Google Shape;2777;p378"/>
          <p:cNvSpPr txBox="1"/>
          <p:nvPr/>
        </p:nvSpPr>
        <p:spPr>
          <a:xfrm>
            <a:off x="528975" y="314525"/>
            <a:ext cx="6275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SWF - Examples</a:t>
            </a:r>
            <a:endParaRPr b="1">
              <a:solidFill>
                <a:schemeClr val="dk1"/>
              </a:solidFill>
            </a:endParaRPr>
          </a:p>
        </p:txBody>
      </p:sp>
      <p:sp>
        <p:nvSpPr>
          <p:cNvPr id="2778" name="Google Shape;2778;p378"/>
          <p:cNvSpPr txBox="1"/>
          <p:nvPr/>
        </p:nvSpPr>
        <p:spPr>
          <a:xfrm>
            <a:off x="836800" y="908525"/>
            <a:ext cx="7521300" cy="998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E-Commerce processing</a:t>
            </a:r>
            <a:endParaRPr sz="1200"/>
          </a:p>
          <a:p>
            <a:pPr indent="-304800" lvl="0" marL="457200" rtl="0" algn="l">
              <a:lnSpc>
                <a:spcPct val="115000"/>
              </a:lnSpc>
              <a:spcBef>
                <a:spcPts val="0"/>
              </a:spcBef>
              <a:spcAft>
                <a:spcPts val="0"/>
              </a:spcAft>
              <a:buClr>
                <a:schemeClr val="dk1"/>
              </a:buClr>
              <a:buSzPts val="1200"/>
              <a:buChar char="●"/>
            </a:pPr>
            <a:r>
              <a:rPr lang="en" sz="1200">
                <a:solidFill>
                  <a:schemeClr val="dk1"/>
                </a:solidFill>
              </a:rPr>
              <a:t>Transcoding Videos</a:t>
            </a:r>
            <a:endParaRPr sz="1200"/>
          </a:p>
        </p:txBody>
      </p:sp>
      <p:pic>
        <p:nvPicPr>
          <p:cNvPr id="2779" name="Google Shape;2779;p378"/>
          <p:cNvPicPr preferRelativeResize="0"/>
          <p:nvPr/>
        </p:nvPicPr>
        <p:blipFill>
          <a:blip r:embed="rId3">
            <a:alphaModFix/>
          </a:blip>
          <a:stretch>
            <a:fillRect/>
          </a:stretch>
        </p:blipFill>
        <p:spPr>
          <a:xfrm>
            <a:off x="152400" y="2059025"/>
            <a:ext cx="8562975" cy="2695575"/>
          </a:xfrm>
          <a:prstGeom prst="rect">
            <a:avLst/>
          </a:prstGeom>
          <a:noFill/>
          <a:ln>
            <a:noFill/>
          </a:ln>
        </p:spPr>
      </p:pic>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pic>
        <p:nvPicPr>
          <p:cNvPr id="2784" name="Google Shape;2784;p379"/>
          <p:cNvPicPr preferRelativeResize="0"/>
          <p:nvPr/>
        </p:nvPicPr>
        <p:blipFill>
          <a:blip r:embed="rId3">
            <a:alphaModFix/>
          </a:blip>
          <a:stretch>
            <a:fillRect/>
          </a:stretch>
        </p:blipFill>
        <p:spPr>
          <a:xfrm>
            <a:off x="149038" y="625375"/>
            <a:ext cx="8845926" cy="4126450"/>
          </a:xfrm>
          <a:prstGeom prst="rect">
            <a:avLst/>
          </a:prstGeom>
          <a:noFill/>
          <a:ln>
            <a:noFill/>
          </a:ln>
        </p:spPr>
      </p:pic>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sp>
        <p:nvSpPr>
          <p:cNvPr id="2789" name="Google Shape;2789;p380"/>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9:</a:t>
            </a:r>
            <a:r>
              <a:rPr b="1" lang="en" sz="2400"/>
              <a:t> Serverless Architecture</a:t>
            </a:r>
            <a:endParaRPr b="1" sz="2400"/>
          </a:p>
        </p:txBody>
      </p:sp>
      <p:sp>
        <p:nvSpPr>
          <p:cNvPr id="2790" name="Google Shape;2790;p380"/>
          <p:cNvSpPr txBox="1"/>
          <p:nvPr/>
        </p:nvSpPr>
        <p:spPr>
          <a:xfrm>
            <a:off x="836800" y="29659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Lambda</a:t>
            </a:r>
            <a:endParaRPr sz="1200">
              <a:solidFill>
                <a:schemeClr val="dk1"/>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4" name="Shape 2794"/>
        <p:cNvGrpSpPr/>
        <p:nvPr/>
      </p:nvGrpSpPr>
      <p:grpSpPr>
        <a:xfrm>
          <a:off x="0" y="0"/>
          <a:ext cx="0" cy="0"/>
          <a:chOff x="0" y="0"/>
          <a:chExt cx="0" cy="0"/>
        </a:xfrm>
      </p:grpSpPr>
      <p:sp>
        <p:nvSpPr>
          <p:cNvPr id="2795" name="Google Shape;2795;p38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796" name="Google Shape;2796;p381"/>
          <p:cNvSpPr txBox="1"/>
          <p:nvPr/>
        </p:nvSpPr>
        <p:spPr>
          <a:xfrm>
            <a:off x="836800" y="908525"/>
            <a:ext cx="7662900" cy="148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t>Serverless computing allows you to </a:t>
            </a:r>
            <a:r>
              <a:rPr lang="en" sz="1200">
                <a:solidFill>
                  <a:srgbClr val="FF9900"/>
                </a:solidFill>
              </a:rPr>
              <a:t>build and run applications</a:t>
            </a:r>
            <a:r>
              <a:rPr lang="en" sz="1200"/>
              <a:t> and services without thinking about servers.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a:t>No server management</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a:t>Flexible scaling</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a:t>High availability</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t>
            </a:r>
            <a:r>
              <a:rPr lang="en" sz="1200"/>
              <a:t>No idle capacity</a:t>
            </a:r>
            <a:endParaRPr b="1" sz="1200"/>
          </a:p>
        </p:txBody>
      </p:sp>
      <p:sp>
        <p:nvSpPr>
          <p:cNvPr id="2797" name="Google Shape;2797;p38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What are the benefits of serverless computing?</a:t>
            </a:r>
            <a:endParaRPr b="1">
              <a:solidFill>
                <a:schemeClr val="dk1"/>
              </a:solidFill>
            </a:endParaRPr>
          </a:p>
        </p:txBody>
      </p:sp>
      <p:sp>
        <p:nvSpPr>
          <p:cNvPr id="2798" name="Google Shape;2798;p381"/>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https://aws.amazon.com/serverless/</a:t>
            </a:r>
            <a:endParaRPr sz="1200">
              <a:solidFill>
                <a:schemeClr val="dk1"/>
              </a:solidFill>
            </a:endParaRPr>
          </a:p>
        </p:txBody>
      </p:sp>
      <p:pic>
        <p:nvPicPr>
          <p:cNvPr id="2799" name="Google Shape;2799;p381"/>
          <p:cNvPicPr preferRelativeResize="0"/>
          <p:nvPr/>
        </p:nvPicPr>
        <p:blipFill>
          <a:blip r:embed="rId4">
            <a:alphaModFix/>
          </a:blip>
          <a:stretch>
            <a:fillRect/>
          </a:stretch>
        </p:blipFill>
        <p:spPr>
          <a:xfrm>
            <a:off x="2284626" y="2377675"/>
            <a:ext cx="4574742" cy="2002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1:</a:t>
            </a:r>
            <a:r>
              <a:rPr b="1" lang="en" sz="2400"/>
              <a:t> </a:t>
            </a:r>
            <a:r>
              <a:rPr b="1" lang="en" sz="2400"/>
              <a:t>Server-Based Computer Service</a:t>
            </a:r>
            <a:endParaRPr b="1" sz="2400"/>
          </a:p>
        </p:txBody>
      </p:sp>
      <p:sp>
        <p:nvSpPr>
          <p:cNvPr id="339" name="Google Shape;339;p49"/>
          <p:cNvSpPr txBox="1"/>
          <p:nvPr/>
        </p:nvSpPr>
        <p:spPr>
          <a:xfrm>
            <a:off x="836800" y="29659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EC2</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EFS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VPC</a:t>
            </a:r>
            <a:endParaRPr sz="1200">
              <a:solidFill>
                <a:schemeClr val="dk1"/>
              </a:solidFill>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38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05" name="Google Shape;2805;p38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rPr b="1" lang="en">
                <a:solidFill>
                  <a:schemeClr val="dk1"/>
                </a:solidFill>
              </a:rPr>
              <a:t>Common serverless use cases</a:t>
            </a:r>
            <a:endParaRPr b="1">
              <a:solidFill>
                <a:schemeClr val="dk1"/>
              </a:solidFill>
            </a:endParaRPr>
          </a:p>
        </p:txBody>
      </p:sp>
      <p:pic>
        <p:nvPicPr>
          <p:cNvPr id="2806" name="Google Shape;2806;p382"/>
          <p:cNvPicPr preferRelativeResize="0"/>
          <p:nvPr/>
        </p:nvPicPr>
        <p:blipFill>
          <a:blip r:embed="rId3">
            <a:alphaModFix/>
          </a:blip>
          <a:stretch>
            <a:fillRect/>
          </a:stretch>
        </p:blipFill>
        <p:spPr>
          <a:xfrm>
            <a:off x="681013" y="1126350"/>
            <a:ext cx="7781974" cy="3306425"/>
          </a:xfrm>
          <a:prstGeom prst="rect">
            <a:avLst/>
          </a:prstGeom>
          <a:noFill/>
          <a:ln>
            <a:noFill/>
          </a:ln>
        </p:spPr>
      </p:pic>
      <p:sp>
        <p:nvSpPr>
          <p:cNvPr id="2807" name="Google Shape;2807;p382"/>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AWS re:Invent 2017: [REPEAT] Thirty Serverless Architectures in 30 Minutes (SRV213-R)</a:t>
            </a:r>
            <a:endParaRPr sz="1200">
              <a:solidFill>
                <a:schemeClr val="dk1"/>
              </a:solidFill>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pic>
        <p:nvPicPr>
          <p:cNvPr id="2812" name="Google Shape;2812;p38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813" name="Google Shape;2813;p38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14" name="Google Shape;2814;p38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Lambda Function Code</a:t>
            </a:r>
            <a:endParaRPr/>
          </a:p>
        </p:txBody>
      </p:sp>
      <p:sp>
        <p:nvSpPr>
          <p:cNvPr id="2815" name="Google Shape;2815;p383"/>
          <p:cNvSpPr txBox="1"/>
          <p:nvPr/>
        </p:nvSpPr>
        <p:spPr>
          <a:xfrm>
            <a:off x="836800" y="908525"/>
            <a:ext cx="8037900" cy="3520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The Function Code </a:t>
            </a:r>
            <a:r>
              <a:rPr b="1" lang="en" sz="1200">
                <a:solidFill>
                  <a:srgbClr val="FF9900"/>
                </a:solidFill>
              </a:rPr>
              <a:t>Package </a:t>
            </a:r>
            <a:r>
              <a:rPr lang="en" sz="1200"/>
              <a:t>contains all of the assets you want to have available locally upon execution of your code. A package will, at </a:t>
            </a:r>
            <a:r>
              <a:rPr b="1" lang="en" sz="1200">
                <a:solidFill>
                  <a:srgbClr val="FF9900"/>
                </a:solidFill>
              </a:rPr>
              <a:t>minimum</a:t>
            </a:r>
            <a:r>
              <a:rPr lang="en" sz="1200"/>
              <a:t>, include the code function you want the Lambda service to execute when your function is invoked.</a:t>
            </a:r>
            <a:endParaRPr sz="1200"/>
          </a:p>
          <a:p>
            <a:pPr indent="-304800" lvl="0" marL="457200" rtl="0" algn="l">
              <a:lnSpc>
                <a:spcPct val="150000"/>
              </a:lnSpc>
              <a:spcBef>
                <a:spcPts val="0"/>
              </a:spcBef>
              <a:spcAft>
                <a:spcPts val="0"/>
              </a:spcAft>
              <a:buSzPts val="1200"/>
              <a:buChar char="●"/>
            </a:pPr>
            <a:r>
              <a:rPr lang="en" sz="1200"/>
              <a:t>However, it might also contain other assets that your code will reference upon execution, for example, additional</a:t>
            </a:r>
            <a:r>
              <a:rPr b="1" lang="en" sz="1200">
                <a:solidFill>
                  <a:srgbClr val="FF9900"/>
                </a:solidFill>
              </a:rPr>
              <a:t> files, classes, and libraries </a:t>
            </a:r>
            <a:r>
              <a:rPr lang="en" sz="1200"/>
              <a:t>that your code will</a:t>
            </a:r>
            <a:r>
              <a:rPr b="1" lang="en" sz="1200">
                <a:solidFill>
                  <a:srgbClr val="FF9900"/>
                </a:solidFill>
              </a:rPr>
              <a:t> import</a:t>
            </a:r>
            <a:r>
              <a:rPr lang="en" sz="1200"/>
              <a:t>, binaries that you would like to execute, or configuration files that your code might reference upon invocation. </a:t>
            </a:r>
            <a:endParaRPr sz="1200"/>
          </a:p>
          <a:p>
            <a:pPr indent="-304800" lvl="1" marL="914400" rtl="0" algn="l">
              <a:lnSpc>
                <a:spcPct val="150000"/>
              </a:lnSpc>
              <a:spcBef>
                <a:spcPts val="0"/>
              </a:spcBef>
              <a:spcAft>
                <a:spcPts val="0"/>
              </a:spcAft>
              <a:buSzPts val="1200"/>
              <a:buChar char="○"/>
            </a:pPr>
            <a:r>
              <a:rPr lang="en" sz="1200"/>
              <a:t>50 MB compressed</a:t>
            </a:r>
            <a:endParaRPr sz="1200"/>
          </a:p>
          <a:p>
            <a:pPr indent="-304800" lvl="1" marL="914400" rtl="0" algn="l">
              <a:lnSpc>
                <a:spcPct val="150000"/>
              </a:lnSpc>
              <a:spcBef>
                <a:spcPts val="0"/>
              </a:spcBef>
              <a:spcAft>
                <a:spcPts val="0"/>
              </a:spcAft>
              <a:buSzPts val="1200"/>
              <a:buChar char="○"/>
            </a:pPr>
            <a:r>
              <a:rPr lang="en" sz="1200"/>
              <a:t>250MB extracted</a:t>
            </a:r>
            <a:endParaRPr sz="1200"/>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The Handler</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Writing Code for Lambda</a:t>
            </a:r>
            <a:endParaRPr sz="1200">
              <a:solidFill>
                <a:schemeClr val="dk1"/>
              </a:solidFill>
            </a:endParaRPr>
          </a:p>
          <a:p>
            <a:pPr indent="-304800" lvl="1" marL="914400" rtl="0" algn="l">
              <a:lnSpc>
                <a:spcPct val="150000"/>
              </a:lnSpc>
              <a:spcBef>
                <a:spcPts val="0"/>
              </a:spcBef>
              <a:spcAft>
                <a:spcPts val="0"/>
              </a:spcAft>
              <a:buClr>
                <a:schemeClr val="dk1"/>
              </a:buClr>
              <a:buSzPts val="1200"/>
              <a:buChar char="○"/>
            </a:pPr>
            <a:r>
              <a:rPr lang="en" sz="1200">
                <a:solidFill>
                  <a:schemeClr val="dk1"/>
                </a:solidFill>
              </a:rPr>
              <a:t>Statelessness and Reuse</a:t>
            </a:r>
            <a:endParaRPr sz="1200">
              <a:solidFill>
                <a:schemeClr val="dk1"/>
              </a:solidFill>
            </a:endParaRPr>
          </a:p>
          <a:p>
            <a:pPr indent="-304800" lvl="0" marL="457200" rtl="0" algn="l">
              <a:lnSpc>
                <a:spcPct val="150000"/>
              </a:lnSpc>
              <a:spcBef>
                <a:spcPts val="0"/>
              </a:spcBef>
              <a:spcAft>
                <a:spcPts val="0"/>
              </a:spcAft>
              <a:buSzPts val="1200"/>
              <a:buChar char="●"/>
            </a:pPr>
            <a:r>
              <a:rPr lang="en" sz="1200">
                <a:solidFill>
                  <a:schemeClr val="dk1"/>
                </a:solidFill>
              </a:rPr>
              <a:t>Use </a:t>
            </a:r>
            <a:r>
              <a:rPr lang="en" sz="1200">
                <a:solidFill>
                  <a:srgbClr val="FF9900"/>
                </a:solidFill>
              </a:rPr>
              <a:t>Dead Letter Queues</a:t>
            </a:r>
            <a:endParaRPr sz="1200">
              <a:solidFill>
                <a:srgbClr val="FF9900"/>
              </a:solidFill>
            </a:endParaRPr>
          </a:p>
        </p:txBody>
      </p:sp>
      <p:pic>
        <p:nvPicPr>
          <p:cNvPr id="2816" name="Google Shape;2816;p383"/>
          <p:cNvPicPr preferRelativeResize="0"/>
          <p:nvPr/>
        </p:nvPicPr>
        <p:blipFill>
          <a:blip r:embed="rId4">
            <a:alphaModFix/>
          </a:blip>
          <a:stretch>
            <a:fillRect/>
          </a:stretch>
        </p:blipFill>
        <p:spPr>
          <a:xfrm>
            <a:off x="3762375" y="2956400"/>
            <a:ext cx="5188400" cy="1138100"/>
          </a:xfrm>
          <a:prstGeom prst="rect">
            <a:avLst/>
          </a:prstGeom>
          <a:noFill/>
          <a:ln>
            <a:noFill/>
          </a:ln>
        </p:spPr>
      </p:pic>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0" name="Shape 2820"/>
        <p:cNvGrpSpPr/>
        <p:nvPr/>
      </p:nvGrpSpPr>
      <p:grpSpPr>
        <a:xfrm>
          <a:off x="0" y="0"/>
          <a:ext cx="0" cy="0"/>
          <a:chOff x="0" y="0"/>
          <a:chExt cx="0" cy="0"/>
        </a:xfrm>
      </p:grpSpPr>
      <p:pic>
        <p:nvPicPr>
          <p:cNvPr id="2821" name="Google Shape;2821;p384"/>
          <p:cNvPicPr preferRelativeResize="0"/>
          <p:nvPr/>
        </p:nvPicPr>
        <p:blipFill>
          <a:blip r:embed="rId3">
            <a:alphaModFix/>
          </a:blip>
          <a:stretch>
            <a:fillRect/>
          </a:stretch>
        </p:blipFill>
        <p:spPr>
          <a:xfrm>
            <a:off x="493638" y="757925"/>
            <a:ext cx="8156724" cy="3930175"/>
          </a:xfrm>
          <a:prstGeom prst="rect">
            <a:avLst/>
          </a:prstGeom>
          <a:noFill/>
          <a:ln>
            <a:noFill/>
          </a:ln>
        </p:spPr>
      </p:pic>
      <p:pic>
        <p:nvPicPr>
          <p:cNvPr id="2822" name="Google Shape;2822;p384"/>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2823" name="Google Shape;2823;p38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24" name="Google Shape;2824;p38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Lambda Function Code</a:t>
            </a:r>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8" name="Shape 2828"/>
        <p:cNvGrpSpPr/>
        <p:nvPr/>
      </p:nvGrpSpPr>
      <p:grpSpPr>
        <a:xfrm>
          <a:off x="0" y="0"/>
          <a:ext cx="0" cy="0"/>
          <a:chOff x="0" y="0"/>
          <a:chExt cx="0" cy="0"/>
        </a:xfrm>
      </p:grpSpPr>
      <p:pic>
        <p:nvPicPr>
          <p:cNvPr id="2829" name="Google Shape;2829;p38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830" name="Google Shape;2830;p38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31" name="Google Shape;2831;p38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Lambda Function Code: Warm &amp; Cold Start</a:t>
            </a:r>
            <a:endParaRPr/>
          </a:p>
        </p:txBody>
      </p:sp>
      <p:pic>
        <p:nvPicPr>
          <p:cNvPr id="2832" name="Google Shape;2832;p385"/>
          <p:cNvPicPr preferRelativeResize="0"/>
          <p:nvPr/>
        </p:nvPicPr>
        <p:blipFill>
          <a:blip r:embed="rId4">
            <a:alphaModFix/>
          </a:blip>
          <a:stretch>
            <a:fillRect/>
          </a:stretch>
        </p:blipFill>
        <p:spPr>
          <a:xfrm>
            <a:off x="1045388" y="853575"/>
            <a:ext cx="7053225" cy="3920425"/>
          </a:xfrm>
          <a:prstGeom prst="rect">
            <a:avLst/>
          </a:prstGeom>
          <a:noFill/>
          <a:ln>
            <a:noFill/>
          </a:ln>
        </p:spPr>
      </p:pic>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pic>
        <p:nvPicPr>
          <p:cNvPr id="2837" name="Google Shape;2837;p38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838" name="Google Shape;2838;p38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39" name="Google Shape;2839;p38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Lambda Function: Event Sources</a:t>
            </a:r>
            <a:endParaRPr/>
          </a:p>
        </p:txBody>
      </p:sp>
      <p:sp>
        <p:nvSpPr>
          <p:cNvPr id="2840" name="Google Shape;2840;p386"/>
          <p:cNvSpPr txBox="1"/>
          <p:nvPr/>
        </p:nvSpPr>
        <p:spPr>
          <a:xfrm>
            <a:off x="836800" y="908525"/>
            <a:ext cx="7913100" cy="2323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chemeClr val="dk1"/>
                </a:solidFill>
              </a:rPr>
              <a:t>Push Model</a:t>
            </a:r>
            <a:r>
              <a:rPr lang="en" sz="1200">
                <a:solidFill>
                  <a:schemeClr val="dk1"/>
                </a:solidFill>
              </a:rPr>
              <a:t> – Your Lambda function is invoked every time a particular event occurs within another AWS service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rPr>
              <a:t>Pull Model</a:t>
            </a:r>
            <a:r>
              <a:rPr lang="en" sz="1200">
                <a:solidFill>
                  <a:schemeClr val="dk1"/>
                </a:solidFill>
              </a:rPr>
              <a:t> – Lambda polls a data source and invokes your function with any new records that arrive at the data source, batching new records together in a single function invocation</a:t>
            </a:r>
            <a:endParaRPr sz="1200">
              <a:solidFill>
                <a:schemeClr val="dk1"/>
              </a:solidFill>
            </a:endParaRPr>
          </a:p>
        </p:txBody>
      </p:sp>
      <p:pic>
        <p:nvPicPr>
          <p:cNvPr id="2841" name="Google Shape;2841;p386"/>
          <p:cNvPicPr preferRelativeResize="0"/>
          <p:nvPr/>
        </p:nvPicPr>
        <p:blipFill>
          <a:blip r:embed="rId4">
            <a:alphaModFix/>
          </a:blip>
          <a:stretch>
            <a:fillRect/>
          </a:stretch>
        </p:blipFill>
        <p:spPr>
          <a:xfrm>
            <a:off x="1560600" y="2144237"/>
            <a:ext cx="6022800" cy="2874325"/>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38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47" name="Google Shape;2847;p38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Trigger AWS Lambda Function</a:t>
            </a:r>
            <a:endParaRPr/>
          </a:p>
        </p:txBody>
      </p:sp>
      <p:pic>
        <p:nvPicPr>
          <p:cNvPr id="2848" name="Google Shape;2848;p387"/>
          <p:cNvPicPr preferRelativeResize="0"/>
          <p:nvPr/>
        </p:nvPicPr>
        <p:blipFill>
          <a:blip r:embed="rId3">
            <a:alphaModFix/>
          </a:blip>
          <a:stretch>
            <a:fillRect/>
          </a:stretch>
        </p:blipFill>
        <p:spPr>
          <a:xfrm>
            <a:off x="790575" y="1057275"/>
            <a:ext cx="7562850" cy="3028950"/>
          </a:xfrm>
          <a:prstGeom prst="rect">
            <a:avLst/>
          </a:prstGeom>
          <a:noFill/>
          <a:ln>
            <a:noFill/>
          </a:ln>
        </p:spPr>
      </p:pic>
      <p:sp>
        <p:nvSpPr>
          <p:cNvPr id="2849" name="Google Shape;2849;p387"/>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AWS re:Invent 2017: Thirty Serverless Architectures in 30 Minutes</a:t>
            </a:r>
            <a:endParaRPr sz="1200">
              <a:solidFill>
                <a:schemeClr val="dk1"/>
              </a:solidFill>
            </a:endParaRPr>
          </a:p>
        </p:txBody>
      </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pic>
        <p:nvPicPr>
          <p:cNvPr id="2854" name="Google Shape;2854;p38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855" name="Google Shape;2855;p38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56" name="Google Shape;2856;p38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Lambda Function Configuration</a:t>
            </a:r>
            <a:endParaRPr/>
          </a:p>
        </p:txBody>
      </p:sp>
      <p:sp>
        <p:nvSpPr>
          <p:cNvPr id="2857" name="Google Shape;2857;p388"/>
          <p:cNvSpPr txBox="1"/>
          <p:nvPr/>
        </p:nvSpPr>
        <p:spPr>
          <a:xfrm>
            <a:off x="836800" y="908525"/>
            <a:ext cx="3418800" cy="11952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rgbClr val="FF9900"/>
                </a:solidFill>
              </a:rPr>
              <a:t>Minimize</a:t>
            </a:r>
            <a:r>
              <a:rPr b="1" lang="en" sz="1200">
                <a:solidFill>
                  <a:schemeClr val="dk1"/>
                </a:solidFill>
              </a:rPr>
              <a:t> </a:t>
            </a:r>
            <a:r>
              <a:rPr lang="en" sz="1200">
                <a:solidFill>
                  <a:schemeClr val="dk1"/>
                </a:solidFill>
              </a:rPr>
              <a:t>package size to necessities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Separate the Lambda </a:t>
            </a:r>
            <a:r>
              <a:rPr b="1" lang="en" sz="1200">
                <a:solidFill>
                  <a:srgbClr val="FF9900"/>
                </a:solidFill>
              </a:rPr>
              <a:t>handle </a:t>
            </a:r>
            <a:r>
              <a:rPr lang="en" sz="1200">
                <a:solidFill>
                  <a:schemeClr val="dk1"/>
                </a:solidFill>
              </a:rPr>
              <a:t>from core logic</a:t>
            </a:r>
            <a:endParaRPr sz="1200">
              <a:solidFill>
                <a:schemeClr val="dk1"/>
              </a:solidFill>
            </a:endParaRPr>
          </a:p>
          <a:p>
            <a:pPr indent="-304800" lvl="0" marL="457200" rtl="0" algn="l">
              <a:lnSpc>
                <a:spcPct val="150000"/>
              </a:lnSpc>
              <a:spcBef>
                <a:spcPts val="0"/>
              </a:spcBef>
              <a:spcAft>
                <a:spcPts val="0"/>
              </a:spcAft>
              <a:buSzPts val="1200"/>
              <a:buChar char="●"/>
            </a:pPr>
            <a:r>
              <a:rPr lang="en" sz="1200">
                <a:solidFill>
                  <a:schemeClr val="dk1"/>
                </a:solidFill>
              </a:rPr>
              <a:t>Use </a:t>
            </a:r>
            <a:r>
              <a:rPr b="1" lang="en" sz="1200">
                <a:solidFill>
                  <a:srgbClr val="FF9900"/>
                </a:solidFill>
              </a:rPr>
              <a:t>Dead Letter Queues</a:t>
            </a:r>
            <a:endParaRPr b="1" sz="1200">
              <a:solidFill>
                <a:srgbClr val="FF9900"/>
              </a:solidFill>
            </a:endParaRPr>
          </a:p>
        </p:txBody>
      </p:sp>
      <p:sp>
        <p:nvSpPr>
          <p:cNvPr id="2858" name="Google Shape;2858;p388"/>
          <p:cNvSpPr txBox="1"/>
          <p:nvPr/>
        </p:nvSpPr>
        <p:spPr>
          <a:xfrm>
            <a:off x="4441450" y="908525"/>
            <a:ext cx="4546200" cy="11952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solidFill>
                  <a:schemeClr val="dk1"/>
                </a:solidFill>
              </a:rPr>
              <a:t>Use </a:t>
            </a:r>
            <a:r>
              <a:rPr b="1" lang="en" sz="1200">
                <a:solidFill>
                  <a:srgbClr val="FF9900"/>
                </a:solidFill>
              </a:rPr>
              <a:t>Environment Variable</a:t>
            </a:r>
            <a:r>
              <a:rPr lang="en" sz="1200">
                <a:solidFill>
                  <a:schemeClr val="dk1"/>
                </a:solidFill>
              </a:rPr>
              <a:t> to modify package</a:t>
            </a:r>
            <a:endParaRPr sz="1200">
              <a:solidFill>
                <a:schemeClr val="dk1"/>
              </a:solidFill>
            </a:endParaRPr>
          </a:p>
          <a:p>
            <a:pPr indent="-304800" lvl="0" marL="457200" rtl="0" algn="l">
              <a:lnSpc>
                <a:spcPct val="150000"/>
              </a:lnSpc>
              <a:spcBef>
                <a:spcPts val="0"/>
              </a:spcBef>
              <a:spcAft>
                <a:spcPts val="0"/>
              </a:spcAft>
              <a:buSzPts val="1200"/>
              <a:buChar char="●"/>
            </a:pPr>
            <a:r>
              <a:rPr b="1" lang="en" sz="1200">
                <a:solidFill>
                  <a:srgbClr val="FF9900"/>
                </a:solidFill>
              </a:rPr>
              <a:t>Memory</a:t>
            </a:r>
            <a:r>
              <a:rPr lang="en" sz="1200">
                <a:solidFill>
                  <a:schemeClr val="dk1"/>
                </a:solidFill>
              </a:rPr>
              <a:t>: 128MB to 3GB</a:t>
            </a:r>
            <a:endParaRPr sz="1200">
              <a:solidFill>
                <a:schemeClr val="dk1"/>
              </a:solidFill>
            </a:endParaRPr>
          </a:p>
          <a:p>
            <a:pPr indent="-304800" lvl="0" marL="457200" rtl="0" algn="l">
              <a:lnSpc>
                <a:spcPct val="150000"/>
              </a:lnSpc>
              <a:spcBef>
                <a:spcPts val="0"/>
              </a:spcBef>
              <a:spcAft>
                <a:spcPts val="0"/>
              </a:spcAft>
              <a:buSzPts val="1200"/>
              <a:buChar char="●"/>
            </a:pPr>
            <a:r>
              <a:rPr b="1" lang="en" sz="1200">
                <a:solidFill>
                  <a:srgbClr val="FF9900"/>
                </a:solidFill>
              </a:rPr>
              <a:t>Timeout</a:t>
            </a:r>
            <a:r>
              <a:rPr lang="en" sz="1200">
                <a:solidFill>
                  <a:schemeClr val="dk1"/>
                </a:solidFill>
              </a:rPr>
              <a:t>: 15 minutes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None/>
            </a:pPr>
            <a:r>
              <a:t/>
            </a:r>
            <a:endParaRPr b="1" sz="1200"/>
          </a:p>
        </p:txBody>
      </p:sp>
      <p:sp>
        <p:nvSpPr>
          <p:cNvPr id="2859" name="Google Shape;2859;p388"/>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Lambda: Advanced Topics</a:t>
            </a:r>
            <a:endParaRPr sz="1200">
              <a:solidFill>
                <a:schemeClr val="dk1"/>
              </a:solidFill>
            </a:endParaRPr>
          </a:p>
        </p:txBody>
      </p:sp>
      <p:pic>
        <p:nvPicPr>
          <p:cNvPr id="2860" name="Google Shape;2860;p388"/>
          <p:cNvPicPr preferRelativeResize="0"/>
          <p:nvPr/>
        </p:nvPicPr>
        <p:blipFill>
          <a:blip r:embed="rId5">
            <a:alphaModFix/>
          </a:blip>
          <a:stretch>
            <a:fillRect/>
          </a:stretch>
        </p:blipFill>
        <p:spPr>
          <a:xfrm>
            <a:off x="1575263" y="2310200"/>
            <a:ext cx="5993484" cy="1058100"/>
          </a:xfrm>
          <a:prstGeom prst="rect">
            <a:avLst/>
          </a:prstGeom>
          <a:noFill/>
          <a:ln>
            <a:noFill/>
          </a:ln>
        </p:spPr>
      </p:pic>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pic>
        <p:nvPicPr>
          <p:cNvPr id="2865" name="Google Shape;2865;p38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866" name="Google Shape;2866;p38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67" name="Google Shape;2867;p38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Lambda Function Configuration - </a:t>
            </a:r>
            <a:r>
              <a:rPr b="1" lang="en">
                <a:solidFill>
                  <a:srgbClr val="FF9900"/>
                </a:solidFill>
              </a:rPr>
              <a:t>Versioning &amp; Aliases</a:t>
            </a:r>
            <a:endParaRPr b="1">
              <a:solidFill>
                <a:srgbClr val="FF9900"/>
              </a:solidFill>
            </a:endParaRPr>
          </a:p>
        </p:txBody>
      </p:sp>
      <p:sp>
        <p:nvSpPr>
          <p:cNvPr id="2868" name="Google Shape;2868;p389"/>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AWS Lambda Function Versioning and Aliases</a:t>
            </a:r>
            <a:endParaRPr sz="1200">
              <a:solidFill>
                <a:schemeClr val="dk1"/>
              </a:solidFill>
            </a:endParaRPr>
          </a:p>
        </p:txBody>
      </p:sp>
      <p:pic>
        <p:nvPicPr>
          <p:cNvPr id="2869" name="Google Shape;2869;p389"/>
          <p:cNvPicPr preferRelativeResize="0"/>
          <p:nvPr/>
        </p:nvPicPr>
        <p:blipFill>
          <a:blip r:embed="rId5">
            <a:alphaModFix/>
          </a:blip>
          <a:stretch>
            <a:fillRect/>
          </a:stretch>
        </p:blipFill>
        <p:spPr>
          <a:xfrm>
            <a:off x="912750" y="1108050"/>
            <a:ext cx="6076950" cy="419100"/>
          </a:xfrm>
          <a:prstGeom prst="rect">
            <a:avLst/>
          </a:prstGeom>
          <a:noFill/>
          <a:ln>
            <a:noFill/>
          </a:ln>
        </p:spPr>
      </p:pic>
      <p:pic>
        <p:nvPicPr>
          <p:cNvPr id="2870" name="Google Shape;2870;p389"/>
          <p:cNvPicPr preferRelativeResize="0"/>
          <p:nvPr/>
        </p:nvPicPr>
        <p:blipFill>
          <a:blip r:embed="rId6">
            <a:alphaModFix/>
          </a:blip>
          <a:stretch>
            <a:fillRect/>
          </a:stretch>
        </p:blipFill>
        <p:spPr>
          <a:xfrm>
            <a:off x="546400" y="2100238"/>
            <a:ext cx="3137675" cy="1606900"/>
          </a:xfrm>
          <a:prstGeom prst="rect">
            <a:avLst/>
          </a:prstGeom>
          <a:noFill/>
          <a:ln>
            <a:noFill/>
          </a:ln>
        </p:spPr>
      </p:pic>
      <p:pic>
        <p:nvPicPr>
          <p:cNvPr id="2871" name="Google Shape;2871;p389"/>
          <p:cNvPicPr preferRelativeResize="0"/>
          <p:nvPr/>
        </p:nvPicPr>
        <p:blipFill>
          <a:blip r:embed="rId7">
            <a:alphaModFix/>
          </a:blip>
          <a:stretch>
            <a:fillRect/>
          </a:stretch>
        </p:blipFill>
        <p:spPr>
          <a:xfrm>
            <a:off x="4435400" y="2100250"/>
            <a:ext cx="4371283" cy="1525975"/>
          </a:xfrm>
          <a:prstGeom prst="rect">
            <a:avLst/>
          </a:prstGeom>
          <a:noFill/>
          <a:ln>
            <a:noFill/>
          </a:ln>
        </p:spPr>
      </p:pic>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pic>
        <p:nvPicPr>
          <p:cNvPr id="2876" name="Google Shape;2876;p39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877" name="Google Shape;2877;p39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78" name="Google Shape;2878;p390"/>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accent5"/>
                </a:solidFill>
                <a:hlinkClick r:id="rId4">
                  <a:extLst>
                    <a:ext uri="{A12FA001-AC4F-418D-AE19-62706E023703}">
                      <ahyp:hlinkClr val="tx"/>
                    </a:ext>
                  </a:extLst>
                </a:hlinkClick>
              </a:rPr>
              <a:t>AWS Lambda Function Versioning and Aliases</a:t>
            </a:r>
            <a:endParaRPr sz="1200">
              <a:solidFill>
                <a:schemeClr val="dk1"/>
              </a:solidFill>
            </a:endParaRPr>
          </a:p>
        </p:txBody>
      </p:sp>
      <p:pic>
        <p:nvPicPr>
          <p:cNvPr id="2879" name="Google Shape;2879;p390"/>
          <p:cNvPicPr preferRelativeResize="0"/>
          <p:nvPr/>
        </p:nvPicPr>
        <p:blipFill>
          <a:blip r:embed="rId5">
            <a:alphaModFix/>
          </a:blip>
          <a:stretch>
            <a:fillRect/>
          </a:stretch>
        </p:blipFill>
        <p:spPr>
          <a:xfrm>
            <a:off x="1327100" y="1579800"/>
            <a:ext cx="1567475" cy="2871050"/>
          </a:xfrm>
          <a:prstGeom prst="rect">
            <a:avLst/>
          </a:prstGeom>
          <a:noFill/>
          <a:ln>
            <a:noFill/>
          </a:ln>
        </p:spPr>
      </p:pic>
      <p:sp>
        <p:nvSpPr>
          <p:cNvPr id="2880" name="Google Shape;2880;p39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Lambda Function Configuration - </a:t>
            </a:r>
            <a:r>
              <a:rPr b="1" lang="en">
                <a:solidFill>
                  <a:srgbClr val="FF9900"/>
                </a:solidFill>
              </a:rPr>
              <a:t>Versioning &amp; Aliases</a:t>
            </a:r>
            <a:endParaRPr b="1">
              <a:solidFill>
                <a:srgbClr val="FF9900"/>
              </a:solidFill>
            </a:endParaRPr>
          </a:p>
        </p:txBody>
      </p:sp>
      <p:pic>
        <p:nvPicPr>
          <p:cNvPr id="2881" name="Google Shape;2881;p390"/>
          <p:cNvPicPr preferRelativeResize="0"/>
          <p:nvPr/>
        </p:nvPicPr>
        <p:blipFill>
          <a:blip r:embed="rId6">
            <a:alphaModFix/>
          </a:blip>
          <a:stretch>
            <a:fillRect/>
          </a:stretch>
        </p:blipFill>
        <p:spPr>
          <a:xfrm>
            <a:off x="1127075" y="908513"/>
            <a:ext cx="6076950" cy="419100"/>
          </a:xfrm>
          <a:prstGeom prst="rect">
            <a:avLst/>
          </a:prstGeom>
          <a:noFill/>
          <a:ln>
            <a:noFill/>
          </a:ln>
        </p:spPr>
      </p:pic>
      <p:pic>
        <p:nvPicPr>
          <p:cNvPr id="2882" name="Google Shape;2882;p390"/>
          <p:cNvPicPr preferRelativeResize="0"/>
          <p:nvPr/>
        </p:nvPicPr>
        <p:blipFill>
          <a:blip r:embed="rId7">
            <a:alphaModFix/>
          </a:blip>
          <a:stretch>
            <a:fillRect/>
          </a:stretch>
        </p:blipFill>
        <p:spPr>
          <a:xfrm>
            <a:off x="4646050" y="1573175"/>
            <a:ext cx="3012478" cy="2884288"/>
          </a:xfrm>
          <a:prstGeom prst="rect">
            <a:avLst/>
          </a:prstGeom>
          <a:noFill/>
          <a:ln>
            <a:noFill/>
          </a:ln>
        </p:spPr>
      </p:pic>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pic>
        <p:nvPicPr>
          <p:cNvPr id="2887" name="Google Shape;2887;p39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888" name="Google Shape;2888;p39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89" name="Google Shape;2889;p391"/>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accent5"/>
                </a:solidFill>
                <a:hlinkClick r:id="rId4">
                  <a:extLst>
                    <a:ext uri="{A12FA001-AC4F-418D-AE19-62706E023703}">
                      <ahyp:hlinkClr val="tx"/>
                    </a:ext>
                  </a:extLst>
                </a:hlinkClick>
              </a:rPr>
              <a:t>AWS Lambda Function Versioning and Aliases</a:t>
            </a:r>
            <a:endParaRPr sz="1200">
              <a:solidFill>
                <a:schemeClr val="dk1"/>
              </a:solidFill>
            </a:endParaRPr>
          </a:p>
        </p:txBody>
      </p:sp>
      <p:sp>
        <p:nvSpPr>
          <p:cNvPr id="2890" name="Google Shape;2890;p39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Lambda Function Configuration - </a:t>
            </a:r>
            <a:r>
              <a:rPr b="1" lang="en">
                <a:solidFill>
                  <a:srgbClr val="FF9900"/>
                </a:solidFill>
              </a:rPr>
              <a:t>Versioning &amp; Aliases</a:t>
            </a:r>
            <a:endParaRPr b="1">
              <a:solidFill>
                <a:srgbClr val="FF9900"/>
              </a:solidFill>
            </a:endParaRPr>
          </a:p>
        </p:txBody>
      </p:sp>
      <p:pic>
        <p:nvPicPr>
          <p:cNvPr id="2891" name="Google Shape;2891;p391"/>
          <p:cNvPicPr preferRelativeResize="0"/>
          <p:nvPr/>
        </p:nvPicPr>
        <p:blipFill>
          <a:blip r:embed="rId5">
            <a:alphaModFix/>
          </a:blip>
          <a:stretch>
            <a:fillRect/>
          </a:stretch>
        </p:blipFill>
        <p:spPr>
          <a:xfrm>
            <a:off x="2005738" y="1060925"/>
            <a:ext cx="5132517" cy="33033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EC2 (Elastic Compute Cloud)</a:t>
            </a:r>
            <a:endParaRPr/>
          </a:p>
        </p:txBody>
      </p:sp>
      <p:pic>
        <p:nvPicPr>
          <p:cNvPr id="345" name="Google Shape;345;p50"/>
          <p:cNvPicPr preferRelativeResize="0"/>
          <p:nvPr/>
        </p:nvPicPr>
        <p:blipFill>
          <a:blip r:embed="rId3">
            <a:alphaModFix/>
          </a:blip>
          <a:stretch>
            <a:fillRect/>
          </a:stretch>
        </p:blipFill>
        <p:spPr>
          <a:xfrm>
            <a:off x="935975" y="756400"/>
            <a:ext cx="8074304" cy="4203325"/>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5" name="Shape 2895"/>
        <p:cNvGrpSpPr/>
        <p:nvPr/>
      </p:nvGrpSpPr>
      <p:grpSpPr>
        <a:xfrm>
          <a:off x="0" y="0"/>
          <a:ext cx="0" cy="0"/>
          <a:chOff x="0" y="0"/>
          <a:chExt cx="0" cy="0"/>
        </a:xfrm>
      </p:grpSpPr>
      <p:pic>
        <p:nvPicPr>
          <p:cNvPr id="2896" name="Google Shape;2896;p39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897" name="Google Shape;2897;p39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898" name="Google Shape;2898;p39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Performance Efficiency - Your Application Performance</a:t>
            </a:r>
            <a:endParaRPr b="1">
              <a:solidFill>
                <a:schemeClr val="dk1"/>
              </a:solidFill>
            </a:endParaRPr>
          </a:p>
        </p:txBody>
      </p:sp>
      <p:sp>
        <p:nvSpPr>
          <p:cNvPr id="2899" name="Google Shape;2899;p392"/>
          <p:cNvSpPr txBox="1"/>
          <p:nvPr/>
        </p:nvSpPr>
        <p:spPr>
          <a:xfrm>
            <a:off x="836800" y="908525"/>
            <a:ext cx="7964700" cy="643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rgbClr val="FF9900"/>
                </a:solidFill>
              </a:rPr>
              <a:t>X-Ray </a:t>
            </a:r>
            <a:r>
              <a:rPr lang="en" sz="1200">
                <a:solidFill>
                  <a:schemeClr val="dk1"/>
                </a:solidFill>
              </a:rPr>
              <a:t>lets you trace the full lifecycle of an application request through each of its component parts, showing the </a:t>
            </a:r>
            <a:r>
              <a:rPr b="1" lang="en" sz="1200">
                <a:solidFill>
                  <a:srgbClr val="FF9900"/>
                </a:solidFill>
              </a:rPr>
              <a:t>latency </a:t>
            </a:r>
            <a:r>
              <a:rPr lang="en" sz="1200">
                <a:solidFill>
                  <a:schemeClr val="dk1"/>
                </a:solidFill>
              </a:rPr>
              <a:t>and other metrics of each component separately</a:t>
            </a:r>
            <a:endParaRPr sz="1200">
              <a:solidFill>
                <a:schemeClr val="dk1"/>
              </a:solidFill>
            </a:endParaRPr>
          </a:p>
        </p:txBody>
      </p:sp>
      <p:pic>
        <p:nvPicPr>
          <p:cNvPr id="2900" name="Google Shape;2900;p392"/>
          <p:cNvPicPr preferRelativeResize="0"/>
          <p:nvPr/>
        </p:nvPicPr>
        <p:blipFill>
          <a:blip r:embed="rId4">
            <a:alphaModFix/>
          </a:blip>
          <a:stretch>
            <a:fillRect/>
          </a:stretch>
        </p:blipFill>
        <p:spPr>
          <a:xfrm>
            <a:off x="1054300" y="1660100"/>
            <a:ext cx="7035399" cy="2659874"/>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pic>
        <p:nvPicPr>
          <p:cNvPr id="2905" name="Google Shape;2905;p39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906" name="Google Shape;2906;p39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907" name="Google Shape;2907;p39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Serverless Application Model (SAM)</a:t>
            </a:r>
            <a:endParaRPr/>
          </a:p>
        </p:txBody>
      </p:sp>
      <p:sp>
        <p:nvSpPr>
          <p:cNvPr id="2908" name="Google Shape;2908;p393"/>
          <p:cNvSpPr txBox="1"/>
          <p:nvPr/>
        </p:nvSpPr>
        <p:spPr>
          <a:xfrm>
            <a:off x="836800" y="908525"/>
            <a:ext cx="7085400" cy="171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chemeClr val="dk1"/>
                </a:solidFill>
              </a:rPr>
              <a:t>To help you perform this type of testing prior to running within Lambda, AWS provides a set of tools called </a:t>
            </a:r>
            <a:r>
              <a:rPr lang="en" sz="1100">
                <a:solidFill>
                  <a:srgbClr val="0000FF"/>
                </a:solidFill>
              </a:rPr>
              <a:t>AWS SAM Local </a:t>
            </a:r>
            <a:r>
              <a:rPr lang="en" sz="1100">
                <a:solidFill>
                  <a:schemeClr val="dk1"/>
                </a:solidFill>
              </a:rPr>
              <a:t>to enable local testing of Lambda functions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New service resource types: </a:t>
            </a:r>
            <a:r>
              <a:rPr lang="en" sz="1200">
                <a:solidFill>
                  <a:srgbClr val="FF9900"/>
                </a:solidFill>
              </a:rPr>
              <a:t>Function, APIs, Tables</a:t>
            </a:r>
            <a:endParaRPr sz="1200">
              <a:solidFill>
                <a:srgbClr val="FF9900"/>
              </a:solidFill>
            </a:endParaRPr>
          </a:p>
          <a:p>
            <a:pPr indent="0" lvl="0" marL="0" rtl="0" algn="l">
              <a:lnSpc>
                <a:spcPct val="150000"/>
              </a:lnSpc>
              <a:spcBef>
                <a:spcPts val="0"/>
              </a:spcBef>
              <a:spcAft>
                <a:spcPts val="0"/>
              </a:spcAft>
              <a:buNone/>
            </a:pPr>
            <a:r>
              <a:rPr lang="en" sz="1200">
                <a:solidFill>
                  <a:schemeClr val="dk1"/>
                </a:solidFill>
              </a:rPr>
              <a:t>● Support anything </a:t>
            </a:r>
            <a:r>
              <a:rPr lang="en" sz="1200">
                <a:solidFill>
                  <a:srgbClr val="FF9900"/>
                </a:solidFill>
              </a:rPr>
              <a:t>CloudFormation</a:t>
            </a:r>
            <a:r>
              <a:rPr lang="en" sz="1200">
                <a:solidFill>
                  <a:schemeClr val="dk1"/>
                </a:solidFill>
              </a:rPr>
              <a:t> supports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Open specification (Apache 2.0)</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50000"/>
              </a:lnSpc>
              <a:spcBef>
                <a:spcPts val="0"/>
              </a:spcBef>
              <a:spcAft>
                <a:spcPts val="0"/>
              </a:spcAft>
              <a:buNone/>
            </a:pPr>
            <a:r>
              <a:t/>
            </a:r>
            <a:endParaRPr b="1" sz="1200"/>
          </a:p>
        </p:txBody>
      </p:sp>
      <p:sp>
        <p:nvSpPr>
          <p:cNvPr id="2909" name="Google Shape;2909;p393"/>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Serverless-application-model</a:t>
            </a:r>
            <a:endParaRPr sz="1200">
              <a:solidFill>
                <a:schemeClr val="dk1"/>
              </a:solidFill>
            </a:endParaRPr>
          </a:p>
        </p:txBody>
      </p:sp>
      <p:pic>
        <p:nvPicPr>
          <p:cNvPr id="2910" name="Google Shape;2910;p393"/>
          <p:cNvPicPr preferRelativeResize="0"/>
          <p:nvPr/>
        </p:nvPicPr>
        <p:blipFill>
          <a:blip r:embed="rId5">
            <a:alphaModFix/>
          </a:blip>
          <a:stretch>
            <a:fillRect/>
          </a:stretch>
        </p:blipFill>
        <p:spPr>
          <a:xfrm>
            <a:off x="3357898" y="2287373"/>
            <a:ext cx="4728001" cy="2133875"/>
          </a:xfrm>
          <a:prstGeom prst="rect">
            <a:avLst/>
          </a:prstGeom>
          <a:noFill/>
          <a:ln>
            <a:noFill/>
          </a:ln>
        </p:spPr>
      </p:pic>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pic>
        <p:nvPicPr>
          <p:cNvPr id="2915" name="Google Shape;2915;p39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916" name="Google Shape;2916;p39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917" name="Google Shape;2917;p39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Serverless Application Model (SAM)</a:t>
            </a:r>
            <a:endParaRPr/>
          </a:p>
        </p:txBody>
      </p:sp>
      <p:sp>
        <p:nvSpPr>
          <p:cNvPr id="2918" name="Google Shape;2918;p394"/>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Serverless-application-model</a:t>
            </a:r>
            <a:endParaRPr sz="1200">
              <a:solidFill>
                <a:schemeClr val="dk1"/>
              </a:solidFill>
            </a:endParaRPr>
          </a:p>
        </p:txBody>
      </p:sp>
      <p:pic>
        <p:nvPicPr>
          <p:cNvPr id="2919" name="Google Shape;2919;p394"/>
          <p:cNvPicPr preferRelativeResize="0"/>
          <p:nvPr/>
        </p:nvPicPr>
        <p:blipFill>
          <a:blip r:embed="rId5">
            <a:alphaModFix/>
          </a:blip>
          <a:stretch>
            <a:fillRect/>
          </a:stretch>
        </p:blipFill>
        <p:spPr>
          <a:xfrm>
            <a:off x="716325" y="1134825"/>
            <a:ext cx="3477673" cy="3303374"/>
          </a:xfrm>
          <a:prstGeom prst="rect">
            <a:avLst/>
          </a:prstGeom>
          <a:noFill/>
          <a:ln>
            <a:noFill/>
          </a:ln>
        </p:spPr>
      </p:pic>
      <p:pic>
        <p:nvPicPr>
          <p:cNvPr id="2920" name="Google Shape;2920;p394"/>
          <p:cNvPicPr preferRelativeResize="0"/>
          <p:nvPr/>
        </p:nvPicPr>
        <p:blipFill>
          <a:blip r:embed="rId6">
            <a:alphaModFix/>
          </a:blip>
          <a:stretch>
            <a:fillRect/>
          </a:stretch>
        </p:blipFill>
        <p:spPr>
          <a:xfrm>
            <a:off x="5028598" y="1134825"/>
            <a:ext cx="3446643" cy="3303374"/>
          </a:xfrm>
          <a:prstGeom prst="rect">
            <a:avLst/>
          </a:prstGeom>
          <a:noFill/>
          <a:ln>
            <a:noFill/>
          </a:ln>
        </p:spPr>
      </p:pic>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pic>
        <p:nvPicPr>
          <p:cNvPr id="2925" name="Google Shape;2925;p39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926" name="Google Shape;2926;p39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927" name="Google Shape;2927;p39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Example: AWS Serverless with Lambda</a:t>
            </a:r>
            <a:endParaRPr/>
          </a:p>
        </p:txBody>
      </p:sp>
      <p:pic>
        <p:nvPicPr>
          <p:cNvPr id="2928" name="Google Shape;2928;p395"/>
          <p:cNvPicPr preferRelativeResize="0"/>
          <p:nvPr/>
        </p:nvPicPr>
        <p:blipFill>
          <a:blip r:embed="rId4">
            <a:alphaModFix/>
          </a:blip>
          <a:stretch>
            <a:fillRect/>
          </a:stretch>
        </p:blipFill>
        <p:spPr>
          <a:xfrm>
            <a:off x="474513" y="781450"/>
            <a:ext cx="8194977" cy="3733000"/>
          </a:xfrm>
          <a:prstGeom prst="rect">
            <a:avLst/>
          </a:prstGeom>
          <a:noFill/>
          <a:ln>
            <a:noFill/>
          </a:ln>
        </p:spPr>
      </p:pic>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pic>
        <p:nvPicPr>
          <p:cNvPr id="2933" name="Google Shape;2933;p39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934" name="Google Shape;2934;p39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935" name="Google Shape;2935;p39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Example: AWS Serverless with Lambda</a:t>
            </a:r>
            <a:endParaRPr/>
          </a:p>
        </p:txBody>
      </p:sp>
      <p:pic>
        <p:nvPicPr>
          <p:cNvPr id="2936" name="Google Shape;2936;p396"/>
          <p:cNvPicPr preferRelativeResize="0"/>
          <p:nvPr/>
        </p:nvPicPr>
        <p:blipFill>
          <a:blip r:embed="rId4">
            <a:alphaModFix/>
          </a:blip>
          <a:stretch>
            <a:fillRect/>
          </a:stretch>
        </p:blipFill>
        <p:spPr>
          <a:xfrm>
            <a:off x="474513" y="801959"/>
            <a:ext cx="8194975" cy="3706110"/>
          </a:xfrm>
          <a:prstGeom prst="rect">
            <a:avLst/>
          </a:prstGeom>
          <a:noFill/>
          <a:ln>
            <a:noFill/>
          </a:ln>
        </p:spPr>
      </p:pic>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0" name="Shape 2940"/>
        <p:cNvGrpSpPr/>
        <p:nvPr/>
      </p:nvGrpSpPr>
      <p:grpSpPr>
        <a:xfrm>
          <a:off x="0" y="0"/>
          <a:ext cx="0" cy="0"/>
          <a:chOff x="0" y="0"/>
          <a:chExt cx="0" cy="0"/>
        </a:xfrm>
      </p:grpSpPr>
      <p:pic>
        <p:nvPicPr>
          <p:cNvPr id="2941" name="Google Shape;2941;p397"/>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942" name="Google Shape;2942;p39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943" name="Google Shape;2943;p39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Reducing Operational Complexity</a:t>
            </a:r>
            <a:endParaRPr b="1">
              <a:solidFill>
                <a:schemeClr val="dk1"/>
              </a:solidFill>
            </a:endParaRPr>
          </a:p>
        </p:txBody>
      </p:sp>
      <p:sp>
        <p:nvSpPr>
          <p:cNvPr id="2944" name="Google Shape;2944;p397"/>
          <p:cNvSpPr txBox="1"/>
          <p:nvPr/>
        </p:nvSpPr>
        <p:spPr>
          <a:xfrm>
            <a:off x="836800" y="908525"/>
            <a:ext cx="7371300" cy="735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Lambda is highly integrated with API Gateway. The possibility of making synchronous calls from API Gateway to AWS Lambda enables the creation of fully serverless applications</a:t>
            </a:r>
            <a:endParaRPr sz="1200"/>
          </a:p>
        </p:txBody>
      </p:sp>
      <p:pic>
        <p:nvPicPr>
          <p:cNvPr id="2945" name="Google Shape;2945;p397"/>
          <p:cNvPicPr preferRelativeResize="0"/>
          <p:nvPr/>
        </p:nvPicPr>
        <p:blipFill rotWithShape="1">
          <a:blip r:embed="rId4">
            <a:alphaModFix/>
          </a:blip>
          <a:srcRect b="0" l="0" r="0" t="0"/>
          <a:stretch/>
        </p:blipFill>
        <p:spPr>
          <a:xfrm>
            <a:off x="2017000" y="1752400"/>
            <a:ext cx="5110008" cy="3194575"/>
          </a:xfrm>
          <a:prstGeom prst="rect">
            <a:avLst/>
          </a:prstGeom>
          <a:noFill/>
          <a:ln>
            <a:noFill/>
          </a:ln>
        </p:spPr>
      </p:pic>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9" name="Shape 2949"/>
        <p:cNvGrpSpPr/>
        <p:nvPr/>
      </p:nvGrpSpPr>
      <p:grpSpPr>
        <a:xfrm>
          <a:off x="0" y="0"/>
          <a:ext cx="0" cy="0"/>
          <a:chOff x="0" y="0"/>
          <a:chExt cx="0" cy="0"/>
        </a:xfrm>
      </p:grpSpPr>
      <p:pic>
        <p:nvPicPr>
          <p:cNvPr id="2950" name="Google Shape;2950;p39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2951" name="Google Shape;2951;p39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952" name="Google Shape;2952;p39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Reducing Operational Complexity</a:t>
            </a:r>
            <a:endParaRPr b="1">
              <a:solidFill>
                <a:schemeClr val="dk1"/>
              </a:solidFill>
            </a:endParaRPr>
          </a:p>
        </p:txBody>
      </p:sp>
      <p:pic>
        <p:nvPicPr>
          <p:cNvPr id="2953" name="Google Shape;2953;p398"/>
          <p:cNvPicPr preferRelativeResize="0"/>
          <p:nvPr/>
        </p:nvPicPr>
        <p:blipFill>
          <a:blip r:embed="rId4">
            <a:alphaModFix/>
          </a:blip>
          <a:stretch>
            <a:fillRect/>
          </a:stretch>
        </p:blipFill>
        <p:spPr>
          <a:xfrm>
            <a:off x="1062038" y="1527725"/>
            <a:ext cx="7019925" cy="3314700"/>
          </a:xfrm>
          <a:prstGeom prst="rect">
            <a:avLst/>
          </a:prstGeom>
          <a:noFill/>
          <a:ln>
            <a:noFill/>
          </a:ln>
        </p:spPr>
      </p:pic>
      <p:sp>
        <p:nvSpPr>
          <p:cNvPr id="2954" name="Google Shape;2954;p398"/>
          <p:cNvSpPr txBox="1"/>
          <p:nvPr/>
        </p:nvSpPr>
        <p:spPr>
          <a:xfrm>
            <a:off x="836800" y="908525"/>
            <a:ext cx="7371300" cy="735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Amazon API Gateway addresses those challenges and reduces the operational complexity of creating and maintaining RESTful APIs.</a:t>
            </a:r>
            <a:endParaRPr sz="1200"/>
          </a:p>
        </p:txBody>
      </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8" name="Shape 2958"/>
        <p:cNvGrpSpPr/>
        <p:nvPr/>
      </p:nvGrpSpPr>
      <p:grpSpPr>
        <a:xfrm>
          <a:off x="0" y="0"/>
          <a:ext cx="0" cy="0"/>
          <a:chOff x="0" y="0"/>
          <a:chExt cx="0" cy="0"/>
        </a:xfrm>
      </p:grpSpPr>
      <p:pic>
        <p:nvPicPr>
          <p:cNvPr id="2959" name="Google Shape;2959;p399"/>
          <p:cNvPicPr preferRelativeResize="0"/>
          <p:nvPr/>
        </p:nvPicPr>
        <p:blipFill>
          <a:blip r:embed="rId3">
            <a:alphaModFix/>
          </a:blip>
          <a:stretch>
            <a:fillRect/>
          </a:stretch>
        </p:blipFill>
        <p:spPr>
          <a:xfrm>
            <a:off x="2416788" y="2648825"/>
            <a:ext cx="4613625" cy="2056150"/>
          </a:xfrm>
          <a:prstGeom prst="rect">
            <a:avLst/>
          </a:prstGeom>
          <a:noFill/>
          <a:ln>
            <a:noFill/>
          </a:ln>
        </p:spPr>
      </p:pic>
      <p:pic>
        <p:nvPicPr>
          <p:cNvPr id="2960" name="Google Shape;2960;p399"/>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2961" name="Google Shape;2961;p39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2962" name="Google Shape;2962;p39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Reducing Operational Complexity: AWS API Gateway</a:t>
            </a:r>
            <a:endParaRPr/>
          </a:p>
        </p:txBody>
      </p:sp>
      <p:sp>
        <p:nvSpPr>
          <p:cNvPr id="2963" name="Google Shape;2963;p399"/>
          <p:cNvSpPr txBox="1"/>
          <p:nvPr/>
        </p:nvSpPr>
        <p:spPr>
          <a:xfrm>
            <a:off x="836800" y="908525"/>
            <a:ext cx="7773600" cy="1740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9900"/>
                </a:solidFill>
              </a:rPr>
              <a:t>Amazon API Gateway</a:t>
            </a:r>
            <a:r>
              <a:rPr lang="en" sz="1200">
                <a:solidFill>
                  <a:schemeClr val="dk1"/>
                </a:solidFill>
              </a:rPr>
              <a:t> is a fully managed service that makes it easy for developers to </a:t>
            </a:r>
            <a:r>
              <a:rPr lang="en" sz="1200">
                <a:solidFill>
                  <a:srgbClr val="FF9900"/>
                </a:solidFill>
              </a:rPr>
              <a:t>create, publish, maintain, monitor</a:t>
            </a:r>
            <a:r>
              <a:rPr lang="en" sz="1200">
                <a:solidFill>
                  <a:schemeClr val="dk1"/>
                </a:solidFill>
              </a:rPr>
              <a:t>, and </a:t>
            </a:r>
            <a:r>
              <a:rPr lang="en" sz="1200">
                <a:solidFill>
                  <a:srgbClr val="FF9900"/>
                </a:solidFill>
              </a:rPr>
              <a:t>secure APIs</a:t>
            </a:r>
            <a:r>
              <a:rPr lang="en" sz="1200">
                <a:solidFill>
                  <a:schemeClr val="dk1"/>
                </a:solidFill>
              </a:rPr>
              <a:t> at any scale</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a:t>
            </a:r>
            <a:r>
              <a:rPr lang="en" sz="1200"/>
              <a:t>Provides consistent</a:t>
            </a:r>
            <a:r>
              <a:rPr lang="en" sz="1200">
                <a:solidFill>
                  <a:schemeClr val="dk1"/>
                </a:solidFill>
              </a:rPr>
              <a:t> </a:t>
            </a:r>
            <a:r>
              <a:rPr lang="en" sz="1200">
                <a:solidFill>
                  <a:srgbClr val="FF9900"/>
                </a:solidFill>
              </a:rPr>
              <a:t>RESTful APIs</a:t>
            </a:r>
            <a:r>
              <a:rPr lang="en" sz="1200">
                <a:solidFill>
                  <a:schemeClr val="dk1"/>
                </a:solidFill>
              </a:rPr>
              <a:t>.</a:t>
            </a:r>
            <a:endParaRPr sz="1200">
              <a:solidFill>
                <a:srgbClr val="FF9900"/>
              </a:solidFill>
            </a:endParaRPr>
          </a:p>
          <a:p>
            <a:pPr indent="0" lvl="0" marL="0" rtl="0" algn="l">
              <a:lnSpc>
                <a:spcPct val="150000"/>
              </a:lnSpc>
              <a:spcBef>
                <a:spcPts val="0"/>
              </a:spcBef>
              <a:spcAft>
                <a:spcPts val="0"/>
              </a:spcAft>
              <a:buNone/>
            </a:pPr>
            <a:r>
              <a:rPr lang="en" sz="1200">
                <a:solidFill>
                  <a:schemeClr val="dk1"/>
                </a:solidFill>
              </a:rPr>
              <a:t>● Build an API with Lambda Integration.</a:t>
            </a:r>
            <a:endParaRPr sz="1050">
              <a:solidFill>
                <a:schemeClr val="dk1"/>
              </a:solidFill>
            </a:endParaRPr>
          </a:p>
          <a:p>
            <a:pPr indent="-304800" lvl="0" marL="457200" rtl="0" algn="l">
              <a:lnSpc>
                <a:spcPct val="150000"/>
              </a:lnSpc>
              <a:spcBef>
                <a:spcPts val="0"/>
              </a:spcBef>
              <a:spcAft>
                <a:spcPts val="0"/>
              </a:spcAft>
              <a:buSzPts val="1200"/>
              <a:buChar char="-"/>
            </a:pPr>
            <a:r>
              <a:rPr lang="en" sz="1200">
                <a:solidFill>
                  <a:srgbClr val="FF9900"/>
                </a:solidFill>
              </a:rPr>
              <a:t>Stage variables</a:t>
            </a:r>
            <a:r>
              <a:rPr lang="en" sz="1200">
                <a:solidFill>
                  <a:schemeClr val="dk1"/>
                </a:solidFill>
              </a:rPr>
              <a:t> act like </a:t>
            </a:r>
            <a:r>
              <a:rPr lang="en" sz="1200">
                <a:solidFill>
                  <a:srgbClr val="FF9900"/>
                </a:solidFill>
              </a:rPr>
              <a:t>environment variables</a:t>
            </a:r>
            <a:endParaRPr sz="1200">
              <a:solidFill>
                <a:srgbClr val="FF9900"/>
              </a:solidFill>
            </a:endParaRPr>
          </a:p>
          <a:p>
            <a:pPr indent="-304800" lvl="0" marL="457200" rtl="0" algn="l">
              <a:lnSpc>
                <a:spcPct val="150000"/>
              </a:lnSpc>
              <a:spcBef>
                <a:spcPts val="0"/>
              </a:spcBef>
              <a:spcAft>
                <a:spcPts val="0"/>
              </a:spcAft>
              <a:buSzPts val="1200"/>
              <a:buChar char="-"/>
            </a:pPr>
            <a:r>
              <a:rPr lang="en" sz="1200">
                <a:solidFill>
                  <a:schemeClr val="dk1"/>
                </a:solidFill>
              </a:rPr>
              <a:t>Use </a:t>
            </a:r>
            <a:r>
              <a:rPr lang="en" sz="1200">
                <a:solidFill>
                  <a:srgbClr val="FF9900"/>
                </a:solidFill>
              </a:rPr>
              <a:t>stage variables</a:t>
            </a:r>
            <a:r>
              <a:rPr lang="en" sz="1200">
                <a:solidFill>
                  <a:schemeClr val="dk1"/>
                </a:solidFill>
              </a:rPr>
              <a:t> to store configuration values</a:t>
            </a:r>
            <a:endParaRPr sz="1200">
              <a:solidFill>
                <a:schemeClr val="dk1"/>
              </a:solidFill>
            </a:endParaRPr>
          </a:p>
        </p:txBody>
      </p:sp>
      <p:sp>
        <p:nvSpPr>
          <p:cNvPr id="2964" name="Google Shape;2964;p399"/>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5"/>
              </a:rPr>
              <a:t>Set up a Stage in API Gateway</a:t>
            </a:r>
            <a:endParaRPr sz="1200">
              <a:solidFill>
                <a:schemeClr val="dk1"/>
              </a:solidFill>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40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Reducing Operational Complexity: AWS API Gateway</a:t>
            </a:r>
            <a:endParaRPr b="1"/>
          </a:p>
        </p:txBody>
      </p:sp>
      <p:sp>
        <p:nvSpPr>
          <p:cNvPr id="2970" name="Google Shape;2970;p400"/>
          <p:cNvSpPr txBox="1"/>
          <p:nvPr/>
        </p:nvSpPr>
        <p:spPr>
          <a:xfrm>
            <a:off x="836800" y="908525"/>
            <a:ext cx="7176900" cy="207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API Gateway can communicate to multiple backends</a:t>
            </a:r>
            <a:endParaRPr sz="1200">
              <a:solidFill>
                <a:schemeClr val="dk1"/>
              </a:solidFill>
            </a:endParaRPr>
          </a:p>
          <a:p>
            <a:pPr indent="-304800" lvl="0" marL="457200" marR="0" rtl="0" algn="l">
              <a:lnSpc>
                <a:spcPct val="150000"/>
              </a:lnSpc>
              <a:spcBef>
                <a:spcPts val="0"/>
              </a:spcBef>
              <a:spcAft>
                <a:spcPts val="0"/>
              </a:spcAft>
              <a:buClr>
                <a:schemeClr val="dk1"/>
              </a:buClr>
              <a:buSzPts val="1200"/>
              <a:buChar char="●"/>
            </a:pPr>
            <a:r>
              <a:rPr lang="en" sz="1200">
                <a:solidFill>
                  <a:schemeClr val="dk1"/>
                </a:solidFill>
              </a:rPr>
              <a:t>Lambda functions</a:t>
            </a:r>
            <a:endParaRPr sz="1200">
              <a:solidFill>
                <a:schemeClr val="dk1"/>
              </a:solidFill>
            </a:endParaRPr>
          </a:p>
          <a:p>
            <a:pPr indent="-304800" lvl="0" marL="457200" marR="0" rtl="0" algn="l">
              <a:lnSpc>
                <a:spcPct val="150000"/>
              </a:lnSpc>
              <a:spcBef>
                <a:spcPts val="0"/>
              </a:spcBef>
              <a:spcAft>
                <a:spcPts val="0"/>
              </a:spcAft>
              <a:buClr>
                <a:schemeClr val="dk1"/>
              </a:buClr>
              <a:buSzPts val="1200"/>
              <a:buChar char="●"/>
            </a:pPr>
            <a:r>
              <a:rPr lang="en" sz="1200">
                <a:solidFill>
                  <a:schemeClr val="dk1"/>
                </a:solidFill>
              </a:rPr>
              <a:t>AWS Step functions state machines</a:t>
            </a:r>
            <a:endParaRPr sz="1200">
              <a:solidFill>
                <a:schemeClr val="dk1"/>
              </a:solidFill>
            </a:endParaRPr>
          </a:p>
          <a:p>
            <a:pPr indent="-304800" lvl="0" marL="457200" marR="0" rtl="0" algn="l">
              <a:lnSpc>
                <a:spcPct val="150000"/>
              </a:lnSpc>
              <a:spcBef>
                <a:spcPts val="0"/>
              </a:spcBef>
              <a:spcAft>
                <a:spcPts val="0"/>
              </a:spcAft>
              <a:buClr>
                <a:schemeClr val="dk1"/>
              </a:buClr>
              <a:buSzPts val="1200"/>
              <a:buChar char="●"/>
            </a:pPr>
            <a:r>
              <a:rPr lang="en" sz="1200">
                <a:solidFill>
                  <a:schemeClr val="dk1"/>
                </a:solidFill>
              </a:rPr>
              <a:t>HTTP endpoints exposed through Elastic Beanstalk, ELB or EC2 servers</a:t>
            </a:r>
            <a:endParaRPr sz="1200">
              <a:solidFill>
                <a:schemeClr val="dk1"/>
              </a:solidFill>
            </a:endParaRPr>
          </a:p>
          <a:p>
            <a:pPr indent="-304800" lvl="0" marL="457200" marR="0" rtl="0" algn="l">
              <a:lnSpc>
                <a:spcPct val="150000"/>
              </a:lnSpc>
              <a:spcBef>
                <a:spcPts val="0"/>
              </a:spcBef>
              <a:spcAft>
                <a:spcPts val="0"/>
              </a:spcAft>
              <a:buClr>
                <a:schemeClr val="dk1"/>
              </a:buClr>
              <a:buSzPts val="1200"/>
              <a:buChar char="●"/>
            </a:pPr>
            <a:r>
              <a:rPr lang="en" sz="1200">
                <a:solidFill>
                  <a:schemeClr val="dk1"/>
                </a:solidFill>
              </a:rPr>
              <a:t>Non AWS hosted HTTP based operations accessible via public Internet</a:t>
            </a:r>
            <a:endParaRPr sz="1200">
              <a:solidFill>
                <a:schemeClr val="dk1"/>
              </a:solidFill>
            </a:endParaRPr>
          </a:p>
          <a:p>
            <a:pPr indent="0" lvl="0" marL="0" marR="0" rtl="0" algn="l">
              <a:lnSpc>
                <a:spcPct val="150000"/>
              </a:lnSpc>
              <a:spcBef>
                <a:spcPts val="0"/>
              </a:spcBef>
              <a:spcAft>
                <a:spcPts val="0"/>
              </a:spcAft>
              <a:buNone/>
            </a:pPr>
            <a:r>
              <a:t/>
            </a:r>
            <a:endParaRPr sz="1200">
              <a:solidFill>
                <a:schemeClr val="dk1"/>
              </a:solidFill>
            </a:endParaRPr>
          </a:p>
          <a:p>
            <a:pPr indent="0" lvl="0" marL="0" marR="0" rtl="0" algn="l">
              <a:lnSpc>
                <a:spcPct val="150000"/>
              </a:lnSpc>
              <a:spcBef>
                <a:spcPts val="0"/>
              </a:spcBef>
              <a:spcAft>
                <a:spcPts val="0"/>
              </a:spcAft>
              <a:buNone/>
            </a:pPr>
            <a:r>
              <a:t/>
            </a:r>
            <a:endParaRPr sz="1350">
              <a:solidFill>
                <a:srgbClr val="666666"/>
              </a:solidFill>
              <a:latin typeface="Georgia"/>
              <a:ea typeface="Georgia"/>
              <a:cs typeface="Georgia"/>
              <a:sym typeface="Georgia"/>
            </a:endParaRPr>
          </a:p>
        </p:txBody>
      </p:sp>
      <p:pic>
        <p:nvPicPr>
          <p:cNvPr id="2971" name="Google Shape;2971;p400"/>
          <p:cNvPicPr preferRelativeResize="0"/>
          <p:nvPr/>
        </p:nvPicPr>
        <p:blipFill>
          <a:blip r:embed="rId3">
            <a:alphaModFix/>
          </a:blip>
          <a:stretch>
            <a:fillRect/>
          </a:stretch>
        </p:blipFill>
        <p:spPr>
          <a:xfrm>
            <a:off x="1128725" y="2447425"/>
            <a:ext cx="6886550" cy="2530000"/>
          </a:xfrm>
          <a:prstGeom prst="rect">
            <a:avLst/>
          </a:prstGeom>
          <a:noFill/>
          <a:ln>
            <a:noFill/>
          </a:ln>
        </p:spPr>
      </p:pic>
      <p:pic>
        <p:nvPicPr>
          <p:cNvPr id="2972" name="Google Shape;2972;p400"/>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p40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Reducing Operational Complexity: AWS API Gateway</a:t>
            </a:r>
            <a:endParaRPr b="1"/>
          </a:p>
        </p:txBody>
      </p:sp>
      <p:pic>
        <p:nvPicPr>
          <p:cNvPr id="2978" name="Google Shape;2978;p401"/>
          <p:cNvPicPr preferRelativeResize="0"/>
          <p:nvPr/>
        </p:nvPicPr>
        <p:blipFill>
          <a:blip r:embed="rId3">
            <a:alphaModFix/>
          </a:blip>
          <a:stretch>
            <a:fillRect/>
          </a:stretch>
        </p:blipFill>
        <p:spPr>
          <a:xfrm>
            <a:off x="775213" y="1213325"/>
            <a:ext cx="7593568" cy="3278718"/>
          </a:xfrm>
          <a:prstGeom prst="rect">
            <a:avLst/>
          </a:prstGeom>
          <a:noFill/>
          <a:ln>
            <a:noFill/>
          </a:ln>
        </p:spPr>
      </p:pic>
      <p:pic>
        <p:nvPicPr>
          <p:cNvPr id="2979" name="Google Shape;2979;p401"/>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Choosing the EC2 Instance</a:t>
            </a:r>
            <a:endParaRPr/>
          </a:p>
        </p:txBody>
      </p:sp>
      <p:pic>
        <p:nvPicPr>
          <p:cNvPr id="351" name="Google Shape;351;p51"/>
          <p:cNvPicPr preferRelativeResize="0"/>
          <p:nvPr/>
        </p:nvPicPr>
        <p:blipFill>
          <a:blip r:embed="rId3">
            <a:alphaModFix/>
          </a:blip>
          <a:stretch>
            <a:fillRect/>
          </a:stretch>
        </p:blipFill>
        <p:spPr>
          <a:xfrm>
            <a:off x="1251538" y="1915200"/>
            <a:ext cx="6640924" cy="2657975"/>
          </a:xfrm>
          <a:prstGeom prst="rect">
            <a:avLst/>
          </a:prstGeom>
          <a:noFill/>
          <a:ln>
            <a:noFill/>
          </a:ln>
        </p:spPr>
      </p:pic>
      <p:sp>
        <p:nvSpPr>
          <p:cNvPr id="352" name="Google Shape;352;p51"/>
          <p:cNvSpPr txBox="1"/>
          <p:nvPr/>
        </p:nvSpPr>
        <p:spPr>
          <a:xfrm>
            <a:off x="1178025" y="908525"/>
            <a:ext cx="3792300" cy="1104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highlight>
                  <a:srgbClr val="FFFFFF"/>
                </a:highlight>
              </a:rPr>
              <a:t>T - </a:t>
            </a:r>
            <a:r>
              <a:rPr b="1" lang="en" sz="1200">
                <a:solidFill>
                  <a:srgbClr val="0000FF"/>
                </a:solidFill>
                <a:highlight>
                  <a:srgbClr val="FFFFFF"/>
                </a:highlight>
              </a:rPr>
              <a:t>T</a:t>
            </a:r>
            <a:r>
              <a:rPr lang="en" sz="1200">
                <a:highlight>
                  <a:srgbClr val="FFFFFF"/>
                </a:highlight>
              </a:rPr>
              <a:t>est/dev: Small workloads, ...</a:t>
            </a:r>
            <a:endParaRPr sz="1200">
              <a:highlight>
                <a:srgbClr val="FFFFFF"/>
              </a:highlight>
            </a:endParaRPr>
          </a:p>
          <a:p>
            <a:pPr indent="-304800" lvl="0" marL="457200" rtl="0" algn="l">
              <a:lnSpc>
                <a:spcPct val="150000"/>
              </a:lnSpc>
              <a:spcBef>
                <a:spcPts val="0"/>
              </a:spcBef>
              <a:spcAft>
                <a:spcPts val="0"/>
              </a:spcAft>
              <a:buSzPts val="1200"/>
              <a:buChar char="-"/>
            </a:pPr>
            <a:r>
              <a:rPr lang="en" sz="1200">
                <a:solidFill>
                  <a:schemeClr val="dk1"/>
                </a:solidFill>
              </a:rPr>
              <a:t>M - </a:t>
            </a:r>
            <a:r>
              <a:rPr b="1" lang="en" sz="1200">
                <a:solidFill>
                  <a:srgbClr val="0000FF"/>
                </a:solidFill>
              </a:rPr>
              <a:t>M</a:t>
            </a:r>
            <a:r>
              <a:rPr lang="en" sz="1200">
                <a:solidFill>
                  <a:schemeClr val="dk1"/>
                </a:solidFill>
              </a:rPr>
              <a:t>ain: Data processing tasks, backend,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 - </a:t>
            </a:r>
            <a:r>
              <a:rPr b="1" lang="en" sz="1200">
                <a:solidFill>
                  <a:srgbClr val="0000FF"/>
                </a:solidFill>
              </a:rPr>
              <a:t>C</a:t>
            </a:r>
            <a:r>
              <a:rPr lang="en" sz="1200">
                <a:solidFill>
                  <a:schemeClr val="dk1"/>
                </a:solidFill>
              </a:rPr>
              <a:t>PU: Analytics, science app, game</a:t>
            </a:r>
            <a:endParaRPr sz="1200">
              <a:solidFill>
                <a:schemeClr val="dk1"/>
              </a:solidFill>
            </a:endParaRPr>
          </a:p>
        </p:txBody>
      </p:sp>
      <p:sp>
        <p:nvSpPr>
          <p:cNvPr id="353" name="Google Shape;353;p51"/>
          <p:cNvSpPr txBox="1"/>
          <p:nvPr/>
        </p:nvSpPr>
        <p:spPr>
          <a:xfrm>
            <a:off x="4933950" y="841850"/>
            <a:ext cx="3200400" cy="1053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R: </a:t>
            </a:r>
            <a:r>
              <a:rPr b="1" lang="en" sz="1200">
                <a:solidFill>
                  <a:srgbClr val="0000FF"/>
                </a:solidFill>
              </a:rPr>
              <a:t>R</a:t>
            </a:r>
            <a:r>
              <a:rPr lang="en" sz="1200">
                <a:solidFill>
                  <a:schemeClr val="dk1"/>
                </a:solidFill>
              </a:rPr>
              <a:t>AM: Memory, Caching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 - </a:t>
            </a:r>
            <a:r>
              <a:rPr b="1" lang="en" sz="1200">
                <a:solidFill>
                  <a:srgbClr val="0000FF"/>
                </a:solidFill>
              </a:rPr>
              <a:t>I</a:t>
            </a:r>
            <a:r>
              <a:rPr lang="en" sz="1200">
                <a:solidFill>
                  <a:schemeClr val="dk1"/>
                </a:solidFill>
              </a:rPr>
              <a:t>/O: NoSQL, Hadoop, …</a:t>
            </a:r>
            <a:endParaRPr sz="1200"/>
          </a:p>
          <a:p>
            <a:pPr indent="-304800" lvl="0" marL="457200" rtl="0" algn="l">
              <a:lnSpc>
                <a:spcPct val="150000"/>
              </a:lnSpc>
              <a:spcBef>
                <a:spcPts val="0"/>
              </a:spcBef>
              <a:spcAft>
                <a:spcPts val="0"/>
              </a:spcAft>
              <a:buClr>
                <a:schemeClr val="dk1"/>
              </a:buClr>
              <a:buSzPts val="1200"/>
              <a:buChar char="-"/>
            </a:pPr>
            <a:r>
              <a:rPr lang="en" sz="1200"/>
              <a:t>G2 - </a:t>
            </a:r>
            <a:r>
              <a:rPr b="1" lang="en" sz="1200">
                <a:solidFill>
                  <a:srgbClr val="0000FF"/>
                </a:solidFill>
              </a:rPr>
              <a:t>G</a:t>
            </a:r>
            <a:r>
              <a:rPr lang="en" sz="1200"/>
              <a:t>PU</a:t>
            </a:r>
            <a:endParaRPr sz="1200">
              <a:solidFill>
                <a:schemeClr val="dk1"/>
              </a:solidFill>
            </a:endParaRPr>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3" name="Shape 2983"/>
        <p:cNvGrpSpPr/>
        <p:nvPr/>
      </p:nvGrpSpPr>
      <p:grpSpPr>
        <a:xfrm>
          <a:off x="0" y="0"/>
          <a:ext cx="0" cy="0"/>
          <a:chOff x="0" y="0"/>
          <a:chExt cx="0" cy="0"/>
        </a:xfrm>
      </p:grpSpPr>
      <p:sp>
        <p:nvSpPr>
          <p:cNvPr id="2984" name="Google Shape;2984;p40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Reducing Operational Complexity:</a:t>
            </a:r>
            <a:r>
              <a:rPr b="1" lang="en"/>
              <a:t> Enable API Caching </a:t>
            </a:r>
            <a:endParaRPr/>
          </a:p>
        </p:txBody>
      </p:sp>
      <p:sp>
        <p:nvSpPr>
          <p:cNvPr id="2985" name="Google Shape;2985;p402"/>
          <p:cNvSpPr txBox="1"/>
          <p:nvPr/>
        </p:nvSpPr>
        <p:spPr>
          <a:xfrm>
            <a:off x="836800" y="908525"/>
            <a:ext cx="7176900" cy="20799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You can enable API caching in Amazon API Gateway to cache your endpoint's responses.</a:t>
            </a:r>
            <a:endParaRPr sz="1200">
              <a:solidFill>
                <a:schemeClr val="dk1"/>
              </a:solidFill>
            </a:endParaRPr>
          </a:p>
          <a:p>
            <a:pPr indent="0" lvl="0" marL="0" marR="0" rtl="0" algn="l">
              <a:lnSpc>
                <a:spcPct val="150000"/>
              </a:lnSpc>
              <a:spcBef>
                <a:spcPts val="0"/>
              </a:spcBef>
              <a:spcAft>
                <a:spcPts val="0"/>
              </a:spcAft>
              <a:buNone/>
            </a:pPr>
            <a:r>
              <a:rPr lang="en" sz="1200">
                <a:solidFill>
                  <a:schemeClr val="dk1"/>
                </a:solidFill>
              </a:rPr>
              <a:t>● With caching, you can reduce the number of calls made to your endpoint and also improve the latency of requests to your API.</a:t>
            </a:r>
            <a:endParaRPr sz="1200">
              <a:solidFill>
                <a:schemeClr val="dk1"/>
              </a:solidFill>
            </a:endParaRPr>
          </a:p>
          <a:p>
            <a:pPr indent="0" lvl="0" marL="0" marR="0" rtl="0" algn="l">
              <a:lnSpc>
                <a:spcPct val="150000"/>
              </a:lnSpc>
              <a:spcBef>
                <a:spcPts val="0"/>
              </a:spcBef>
              <a:spcAft>
                <a:spcPts val="0"/>
              </a:spcAft>
              <a:buNone/>
            </a:pPr>
            <a:r>
              <a:rPr lang="en" sz="1200">
                <a:solidFill>
                  <a:schemeClr val="dk1"/>
                </a:solidFill>
              </a:rPr>
              <a:t>● When you enable caching for a stage, API Gateway caches responses from your endpoint for a specified time-to-live (TTL) period, in seconds.</a:t>
            </a:r>
            <a:endParaRPr sz="1200">
              <a:solidFill>
                <a:schemeClr val="dk1"/>
              </a:solidFill>
            </a:endParaRPr>
          </a:p>
          <a:p>
            <a:pPr indent="0" lvl="0" marL="0" marR="0" rtl="0" algn="l">
              <a:lnSpc>
                <a:spcPct val="150000"/>
              </a:lnSpc>
              <a:spcBef>
                <a:spcPts val="0"/>
              </a:spcBef>
              <a:spcAft>
                <a:spcPts val="0"/>
              </a:spcAft>
              <a:buNone/>
            </a:pPr>
            <a:r>
              <a:rPr lang="en" sz="1200">
                <a:solidFill>
                  <a:schemeClr val="dk1"/>
                </a:solidFill>
              </a:rPr>
              <a:t>● API Gateway then responds to the request by looking up the endpoint response from the cache instead of making a request to your endpoint.</a:t>
            </a:r>
            <a:endParaRPr sz="1350">
              <a:solidFill>
                <a:srgbClr val="666666"/>
              </a:solidFill>
              <a:latin typeface="Georgia"/>
              <a:ea typeface="Georgia"/>
              <a:cs typeface="Georgia"/>
              <a:sym typeface="Georgia"/>
            </a:endParaRPr>
          </a:p>
        </p:txBody>
      </p:sp>
      <p:pic>
        <p:nvPicPr>
          <p:cNvPr id="2986" name="Google Shape;2986;p402"/>
          <p:cNvPicPr preferRelativeResize="0"/>
          <p:nvPr/>
        </p:nvPicPr>
        <p:blipFill>
          <a:blip r:embed="rId3">
            <a:alphaModFix/>
          </a:blip>
          <a:stretch>
            <a:fillRect/>
          </a:stretch>
        </p:blipFill>
        <p:spPr>
          <a:xfrm>
            <a:off x="1579226" y="3246500"/>
            <a:ext cx="5985550" cy="1362025"/>
          </a:xfrm>
          <a:prstGeom prst="rect">
            <a:avLst/>
          </a:prstGeom>
          <a:noFill/>
          <a:ln>
            <a:noFill/>
          </a:ln>
        </p:spPr>
      </p:pic>
      <p:pic>
        <p:nvPicPr>
          <p:cNvPr id="2987" name="Google Shape;2987;p402"/>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1" name="Shape 2991"/>
        <p:cNvGrpSpPr/>
        <p:nvPr/>
      </p:nvGrpSpPr>
      <p:grpSpPr>
        <a:xfrm>
          <a:off x="0" y="0"/>
          <a:ext cx="0" cy="0"/>
          <a:chOff x="0" y="0"/>
          <a:chExt cx="0" cy="0"/>
        </a:xfrm>
      </p:grpSpPr>
      <p:pic>
        <p:nvPicPr>
          <p:cNvPr id="2992" name="Google Shape;2992;p403"/>
          <p:cNvPicPr preferRelativeResize="0"/>
          <p:nvPr/>
        </p:nvPicPr>
        <p:blipFill>
          <a:blip r:embed="rId3">
            <a:alphaModFix/>
          </a:blip>
          <a:stretch>
            <a:fillRect/>
          </a:stretch>
        </p:blipFill>
        <p:spPr>
          <a:xfrm>
            <a:off x="1120051" y="1875800"/>
            <a:ext cx="7136001" cy="2599054"/>
          </a:xfrm>
          <a:prstGeom prst="rect">
            <a:avLst/>
          </a:prstGeom>
          <a:noFill/>
          <a:ln>
            <a:noFill/>
          </a:ln>
        </p:spPr>
      </p:pic>
      <p:pic>
        <p:nvPicPr>
          <p:cNvPr id="2993" name="Google Shape;2993;p403"/>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2994" name="Google Shape;2994;p403"/>
          <p:cNvSpPr txBox="1"/>
          <p:nvPr/>
        </p:nvSpPr>
        <p:spPr>
          <a:xfrm>
            <a:off x="528975" y="314525"/>
            <a:ext cx="59883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Case Studies: Authentication &amp; Authorization with AWS Cognito</a:t>
            </a:r>
            <a:endParaRPr/>
          </a:p>
        </p:txBody>
      </p:sp>
      <p:sp>
        <p:nvSpPr>
          <p:cNvPr id="2995" name="Google Shape;2995;p403"/>
          <p:cNvSpPr txBox="1"/>
          <p:nvPr/>
        </p:nvSpPr>
        <p:spPr>
          <a:xfrm>
            <a:off x="836800" y="908525"/>
            <a:ext cx="7702500" cy="1245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FF9900"/>
                </a:solidFill>
              </a:rPr>
              <a:t>Amazon Cognito</a:t>
            </a:r>
            <a:r>
              <a:rPr lang="en" sz="1200">
                <a:solidFill>
                  <a:schemeClr val="dk1"/>
                </a:solidFill>
              </a:rPr>
              <a:t> provides authentication, authorization, and user management for your </a:t>
            </a:r>
            <a:r>
              <a:rPr lang="en" sz="1200">
                <a:solidFill>
                  <a:srgbClr val="FF9900"/>
                </a:solidFill>
              </a:rPr>
              <a:t>web</a:t>
            </a:r>
            <a:r>
              <a:rPr lang="en" sz="1200">
                <a:solidFill>
                  <a:schemeClr val="dk1"/>
                </a:solidFill>
              </a:rPr>
              <a:t> and </a:t>
            </a:r>
            <a:r>
              <a:rPr lang="en" sz="1200">
                <a:solidFill>
                  <a:srgbClr val="FF9900"/>
                </a:solidFill>
              </a:rPr>
              <a:t>mobile apps</a:t>
            </a:r>
            <a:r>
              <a:rPr lang="en" sz="1200">
                <a:solidFill>
                  <a:schemeClr val="dk1"/>
                </a:solidFill>
              </a:rPr>
              <a:t>.</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Amazon Cognito Identity Pools.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Amazon Cognito User Pools.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Amazon Cognito Sync.</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2996" name="Google Shape;2996;p403"/>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5"/>
              </a:rPr>
              <a:t>AWS re:Invent 2017: [REPEAT] Serverless Authentication and Authorization</a:t>
            </a:r>
            <a:endParaRPr sz="1200">
              <a:solidFill>
                <a:schemeClr val="dk1"/>
              </a:solidFill>
            </a:endParaRPr>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0" name="Shape 3000"/>
        <p:cNvGrpSpPr/>
        <p:nvPr/>
      </p:nvGrpSpPr>
      <p:grpSpPr>
        <a:xfrm>
          <a:off x="0" y="0"/>
          <a:ext cx="0" cy="0"/>
          <a:chOff x="0" y="0"/>
          <a:chExt cx="0" cy="0"/>
        </a:xfrm>
      </p:grpSpPr>
      <p:pic>
        <p:nvPicPr>
          <p:cNvPr id="3001" name="Google Shape;3001;p404"/>
          <p:cNvPicPr preferRelativeResize="0"/>
          <p:nvPr/>
        </p:nvPicPr>
        <p:blipFill>
          <a:blip r:embed="rId3">
            <a:alphaModFix/>
          </a:blip>
          <a:stretch>
            <a:fillRect/>
          </a:stretch>
        </p:blipFill>
        <p:spPr>
          <a:xfrm>
            <a:off x="1020113" y="806375"/>
            <a:ext cx="7103776" cy="3987949"/>
          </a:xfrm>
          <a:prstGeom prst="rect">
            <a:avLst/>
          </a:prstGeom>
          <a:noFill/>
          <a:ln>
            <a:noFill/>
          </a:ln>
        </p:spPr>
      </p:pic>
      <p:pic>
        <p:nvPicPr>
          <p:cNvPr id="3002" name="Google Shape;3002;p404"/>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3003" name="Google Shape;3003;p404"/>
          <p:cNvSpPr txBox="1"/>
          <p:nvPr/>
        </p:nvSpPr>
        <p:spPr>
          <a:xfrm>
            <a:off x="528975" y="314525"/>
            <a:ext cx="64695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Case Studies: Authentication &amp; Authorization with AWS Cognito </a:t>
            </a:r>
            <a:endParaRPr/>
          </a:p>
        </p:txBody>
      </p:sp>
      <p:sp>
        <p:nvSpPr>
          <p:cNvPr id="3004" name="Google Shape;3004;p404"/>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5"/>
              </a:rPr>
              <a:t>Viblo: Cognito</a:t>
            </a:r>
            <a:endParaRPr sz="1200">
              <a:solidFill>
                <a:schemeClr val="dk1"/>
              </a:solidFill>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8" name="Shape 3008"/>
        <p:cNvGrpSpPr/>
        <p:nvPr/>
      </p:nvGrpSpPr>
      <p:grpSpPr>
        <a:xfrm>
          <a:off x="0" y="0"/>
          <a:ext cx="0" cy="0"/>
          <a:chOff x="0" y="0"/>
          <a:chExt cx="0" cy="0"/>
        </a:xfrm>
      </p:grpSpPr>
      <p:pic>
        <p:nvPicPr>
          <p:cNvPr id="3009" name="Google Shape;3009;p40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3010" name="Google Shape;3010;p40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AWS Cognito</a:t>
            </a:r>
            <a:endParaRPr/>
          </a:p>
        </p:txBody>
      </p:sp>
      <p:sp>
        <p:nvSpPr>
          <p:cNvPr id="3011" name="Google Shape;3011;p405"/>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Viblo: Cognito</a:t>
            </a:r>
            <a:endParaRPr sz="1200">
              <a:solidFill>
                <a:schemeClr val="dk1"/>
              </a:solidFill>
            </a:endParaRPr>
          </a:p>
        </p:txBody>
      </p:sp>
      <p:pic>
        <p:nvPicPr>
          <p:cNvPr id="3012" name="Google Shape;3012;p405"/>
          <p:cNvPicPr preferRelativeResize="0"/>
          <p:nvPr/>
        </p:nvPicPr>
        <p:blipFill>
          <a:blip r:embed="rId5">
            <a:alphaModFix/>
          </a:blip>
          <a:stretch>
            <a:fillRect/>
          </a:stretch>
        </p:blipFill>
        <p:spPr>
          <a:xfrm>
            <a:off x="1121025" y="986900"/>
            <a:ext cx="6901945" cy="3303375"/>
          </a:xfrm>
          <a:prstGeom prst="rect">
            <a:avLst/>
          </a:prstGeom>
          <a:noFill/>
          <a:ln>
            <a:noFill/>
          </a:ln>
        </p:spPr>
      </p:pic>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6" name="Shape 3016"/>
        <p:cNvGrpSpPr/>
        <p:nvPr/>
      </p:nvGrpSpPr>
      <p:grpSpPr>
        <a:xfrm>
          <a:off x="0" y="0"/>
          <a:ext cx="0" cy="0"/>
          <a:chOff x="0" y="0"/>
          <a:chExt cx="0" cy="0"/>
        </a:xfrm>
      </p:grpSpPr>
      <p:sp>
        <p:nvSpPr>
          <p:cNvPr id="3017" name="Google Shape;3017;p406"/>
          <p:cNvSpPr txBox="1"/>
          <p:nvPr/>
        </p:nvSpPr>
        <p:spPr>
          <a:xfrm>
            <a:off x="528975" y="314525"/>
            <a:ext cx="62181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Case Studies: Authentication &amp; Authorization with AWS Cognito</a:t>
            </a:r>
            <a:endParaRPr b="1">
              <a:solidFill>
                <a:schemeClr val="dk1"/>
              </a:solidFill>
            </a:endParaRPr>
          </a:p>
        </p:txBody>
      </p:sp>
      <p:pic>
        <p:nvPicPr>
          <p:cNvPr id="3018" name="Google Shape;3018;p406"/>
          <p:cNvPicPr preferRelativeResize="0"/>
          <p:nvPr/>
        </p:nvPicPr>
        <p:blipFill>
          <a:blip r:embed="rId3">
            <a:alphaModFix/>
          </a:blip>
          <a:stretch>
            <a:fillRect/>
          </a:stretch>
        </p:blipFill>
        <p:spPr>
          <a:xfrm>
            <a:off x="1685325" y="827575"/>
            <a:ext cx="5773350" cy="4202875"/>
          </a:xfrm>
          <a:prstGeom prst="rect">
            <a:avLst/>
          </a:prstGeom>
          <a:noFill/>
          <a:ln>
            <a:noFill/>
          </a:ln>
        </p:spPr>
      </p:pic>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sp>
        <p:nvSpPr>
          <p:cNvPr id="3023" name="Google Shape;3023;p407"/>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10:</a:t>
            </a:r>
            <a:r>
              <a:rPr b="1" lang="en" sz="2400"/>
              <a:t> Deployment Service</a:t>
            </a:r>
            <a:endParaRPr b="1" sz="2400"/>
          </a:p>
        </p:txBody>
      </p:sp>
      <p:sp>
        <p:nvSpPr>
          <p:cNvPr id="3024" name="Google Shape;3024;p407"/>
          <p:cNvSpPr txBox="1"/>
          <p:nvPr/>
        </p:nvSpPr>
        <p:spPr>
          <a:xfrm>
            <a:off x="836800" y="29659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CloudFormation</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ECS / EKS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Elastic Beanstalk</a:t>
            </a:r>
            <a:endParaRPr sz="1200"/>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8" name="Shape 3028"/>
        <p:cNvGrpSpPr/>
        <p:nvPr/>
      </p:nvGrpSpPr>
      <p:grpSpPr>
        <a:xfrm>
          <a:off x="0" y="0"/>
          <a:ext cx="0" cy="0"/>
          <a:chOff x="0" y="0"/>
          <a:chExt cx="0" cy="0"/>
        </a:xfrm>
      </p:grpSpPr>
      <p:sp>
        <p:nvSpPr>
          <p:cNvPr id="3029" name="Google Shape;3029;p40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a:t>
            </a:r>
            <a:endParaRPr/>
          </a:p>
        </p:txBody>
      </p:sp>
      <p:sp>
        <p:nvSpPr>
          <p:cNvPr id="3030" name="Google Shape;3030;p408"/>
          <p:cNvSpPr txBox="1"/>
          <p:nvPr/>
        </p:nvSpPr>
        <p:spPr>
          <a:xfrm>
            <a:off x="836800" y="908525"/>
            <a:ext cx="7959000" cy="405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Infrastructure as code, suitable for change management in version control(git, svn, and so on)</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Define an entire application </a:t>
            </a:r>
            <a:r>
              <a:rPr b="1" lang="en" sz="1200">
                <a:solidFill>
                  <a:schemeClr val="dk1"/>
                </a:solidFill>
              </a:rPr>
              <a:t>stac</a:t>
            </a:r>
            <a:r>
              <a:rPr lang="en" sz="1200">
                <a:solidFill>
                  <a:schemeClr val="dk1"/>
                </a:solidFill>
              </a:rPr>
              <a:t>k(all resources required for your application) in a JSON template file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Define runtime parameters for a </a:t>
            </a:r>
            <a:r>
              <a:rPr b="1" lang="en" sz="1200">
                <a:solidFill>
                  <a:schemeClr val="dk1"/>
                </a:solidFill>
              </a:rPr>
              <a:t>template</a:t>
            </a:r>
            <a:r>
              <a:rPr lang="en" sz="1200">
                <a:solidFill>
                  <a:schemeClr val="dk1"/>
                </a:solidFill>
              </a:rPr>
              <a:t> (EC2 instance Size, EC2 Key Pair, and so on)</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Template</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is an architectural diagram</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 JSON or YAML-format, text-based file that describes all the AWS resources you need to deploy to run your application</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Stack</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is the end result of that diagram, which is actually provisioned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is the set of AWS resources that are created and managed as a single unit when CloudFormation instantiates a template.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pic>
        <p:nvPicPr>
          <p:cNvPr id="3035" name="Google Shape;3035;p409"/>
          <p:cNvPicPr preferRelativeResize="0"/>
          <p:nvPr/>
        </p:nvPicPr>
        <p:blipFill>
          <a:blip r:embed="rId3">
            <a:alphaModFix/>
          </a:blip>
          <a:stretch>
            <a:fillRect/>
          </a:stretch>
        </p:blipFill>
        <p:spPr>
          <a:xfrm>
            <a:off x="1211137" y="749175"/>
            <a:ext cx="6721725" cy="4034474"/>
          </a:xfrm>
          <a:prstGeom prst="rect">
            <a:avLst/>
          </a:prstGeom>
          <a:noFill/>
          <a:ln>
            <a:noFill/>
          </a:ln>
        </p:spPr>
      </p:pic>
      <p:sp>
        <p:nvSpPr>
          <p:cNvPr id="3036" name="Google Shape;3036;p40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Stack &amp; Template</a:t>
            </a:r>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0" name="Shape 3040"/>
        <p:cNvGrpSpPr/>
        <p:nvPr/>
      </p:nvGrpSpPr>
      <p:grpSpPr>
        <a:xfrm>
          <a:off x="0" y="0"/>
          <a:ext cx="0" cy="0"/>
          <a:chOff x="0" y="0"/>
          <a:chExt cx="0" cy="0"/>
        </a:xfrm>
      </p:grpSpPr>
      <p:sp>
        <p:nvSpPr>
          <p:cNvPr id="3041" name="Google Shape;3041;p41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Stack</a:t>
            </a:r>
            <a:endParaRPr/>
          </a:p>
        </p:txBody>
      </p:sp>
      <p:pic>
        <p:nvPicPr>
          <p:cNvPr id="3042" name="Google Shape;3042;p410"/>
          <p:cNvPicPr preferRelativeResize="0"/>
          <p:nvPr/>
        </p:nvPicPr>
        <p:blipFill>
          <a:blip r:embed="rId3">
            <a:alphaModFix/>
          </a:blip>
          <a:stretch>
            <a:fillRect/>
          </a:stretch>
        </p:blipFill>
        <p:spPr>
          <a:xfrm>
            <a:off x="2559500" y="2179900"/>
            <a:ext cx="6249925" cy="2667125"/>
          </a:xfrm>
          <a:prstGeom prst="rect">
            <a:avLst/>
          </a:prstGeom>
          <a:noFill/>
          <a:ln>
            <a:noFill/>
          </a:ln>
        </p:spPr>
      </p:pic>
      <p:sp>
        <p:nvSpPr>
          <p:cNvPr id="3043" name="Google Shape;3043;p410"/>
          <p:cNvSpPr txBox="1"/>
          <p:nvPr/>
        </p:nvSpPr>
        <p:spPr>
          <a:xfrm>
            <a:off x="836800" y="908525"/>
            <a:ext cx="7620000" cy="182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Stacks manage related resources as a single unit.</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All the resources in a stack are defined by the stack’s AWS CloudFormation template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Create Stack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Update Stack - Change Sets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Delete Stack</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Nested Stacks</a:t>
            </a:r>
            <a:endParaRPr sz="1200">
              <a:solidFill>
                <a:schemeClr val="dk1"/>
              </a:solidFill>
            </a:endParaRPr>
          </a:p>
        </p:txBody>
      </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7" name="Shape 3047"/>
        <p:cNvGrpSpPr/>
        <p:nvPr/>
      </p:nvGrpSpPr>
      <p:grpSpPr>
        <a:xfrm>
          <a:off x="0" y="0"/>
          <a:ext cx="0" cy="0"/>
          <a:chOff x="0" y="0"/>
          <a:chExt cx="0" cy="0"/>
        </a:xfrm>
      </p:grpSpPr>
      <p:sp>
        <p:nvSpPr>
          <p:cNvPr id="3048" name="Google Shape;3048;p41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Change Sets</a:t>
            </a:r>
            <a:endParaRPr/>
          </a:p>
        </p:txBody>
      </p:sp>
      <p:pic>
        <p:nvPicPr>
          <p:cNvPr id="3049" name="Google Shape;3049;p411"/>
          <p:cNvPicPr preferRelativeResize="0"/>
          <p:nvPr/>
        </p:nvPicPr>
        <p:blipFill>
          <a:blip r:embed="rId3">
            <a:alphaModFix/>
          </a:blip>
          <a:stretch>
            <a:fillRect/>
          </a:stretch>
        </p:blipFill>
        <p:spPr>
          <a:xfrm>
            <a:off x="1367150" y="2536800"/>
            <a:ext cx="6409701" cy="2051875"/>
          </a:xfrm>
          <a:prstGeom prst="rect">
            <a:avLst/>
          </a:prstGeom>
          <a:noFill/>
          <a:ln>
            <a:noFill/>
          </a:ln>
        </p:spPr>
      </p:pic>
      <p:sp>
        <p:nvSpPr>
          <p:cNvPr id="3050" name="Google Shape;3050;p411"/>
          <p:cNvSpPr txBox="1"/>
          <p:nvPr/>
        </p:nvSpPr>
        <p:spPr>
          <a:xfrm>
            <a:off x="836800" y="908525"/>
            <a:ext cx="7070100" cy="182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Change Sets presents a summary of the proposed changes CloudFormation will make when a stack is updated.</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Change Sets help check how the changes might impact running resources, especially critical resources, before implementing them</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80" name="Google Shape;80;p1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Route?</a:t>
            </a:r>
            <a:endParaRPr b="1"/>
          </a:p>
        </p:txBody>
      </p:sp>
      <p:pic>
        <p:nvPicPr>
          <p:cNvPr id="81" name="Google Shape;81;p16"/>
          <p:cNvPicPr preferRelativeResize="0"/>
          <p:nvPr/>
        </p:nvPicPr>
        <p:blipFill>
          <a:blip r:embed="rId4">
            <a:alphaModFix/>
          </a:blip>
          <a:stretch>
            <a:fillRect/>
          </a:stretch>
        </p:blipFill>
        <p:spPr>
          <a:xfrm>
            <a:off x="1623638" y="830288"/>
            <a:ext cx="5896735" cy="39301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EBS &amp; Instance Store</a:t>
            </a:r>
            <a:endParaRPr/>
          </a:p>
        </p:txBody>
      </p:sp>
      <p:pic>
        <p:nvPicPr>
          <p:cNvPr id="359" name="Google Shape;359;p52"/>
          <p:cNvPicPr preferRelativeResize="0"/>
          <p:nvPr/>
        </p:nvPicPr>
        <p:blipFill>
          <a:blip r:embed="rId3">
            <a:alphaModFix/>
          </a:blip>
          <a:stretch>
            <a:fillRect/>
          </a:stretch>
        </p:blipFill>
        <p:spPr>
          <a:xfrm>
            <a:off x="1567725" y="789900"/>
            <a:ext cx="6008562" cy="4217775"/>
          </a:xfrm>
          <a:prstGeom prst="rect">
            <a:avLst/>
          </a:prstGeom>
          <a:noFill/>
          <a:ln>
            <a:noFill/>
          </a:ln>
        </p:spPr>
      </p:pic>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41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Reusable Templates</a:t>
            </a:r>
            <a:endParaRPr b="1"/>
          </a:p>
        </p:txBody>
      </p:sp>
      <p:sp>
        <p:nvSpPr>
          <p:cNvPr id="3056" name="Google Shape;3056;p412"/>
          <p:cNvSpPr txBox="1"/>
          <p:nvPr/>
        </p:nvSpPr>
        <p:spPr>
          <a:xfrm>
            <a:off x="836800" y="908525"/>
            <a:ext cx="7832100" cy="212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Many programming languages offer ways to modularize code with constructs such as functions and subroutines. Similarly, AWS CloudFormation offers multiple ways to manage and organize your stacks.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rPr>
              <a:t>Cross-stack references </a:t>
            </a:r>
            <a:r>
              <a:rPr lang="en" sz="1200">
                <a:solidFill>
                  <a:schemeClr val="dk1"/>
                </a:solidFill>
              </a:rPr>
              <a:t>enable an AWS CloudFormation stack to </a:t>
            </a:r>
            <a:r>
              <a:rPr b="1" lang="en" sz="1200">
                <a:solidFill>
                  <a:srgbClr val="FF9900"/>
                </a:solidFill>
              </a:rPr>
              <a:t>export values that other AWS CloudFormation stacks can then import</a:t>
            </a:r>
            <a:r>
              <a:rPr lang="en" sz="1200">
                <a:solidFill>
                  <a:schemeClr val="dk1"/>
                </a:solidFill>
              </a:rPr>
              <a:t>. Cross-stack references promote a service-oriented model with loose coupling that allows you to share a single set of resources across multiple projects  </a:t>
            </a:r>
            <a:endParaRPr sz="1200">
              <a:solidFill>
                <a:schemeClr val="dk1"/>
              </a:solidFill>
            </a:endParaRPr>
          </a:p>
        </p:txBody>
      </p:sp>
      <p:pic>
        <p:nvPicPr>
          <p:cNvPr id="3057" name="Google Shape;3057;p412"/>
          <p:cNvPicPr preferRelativeResize="0"/>
          <p:nvPr/>
        </p:nvPicPr>
        <p:blipFill>
          <a:blip r:embed="rId3">
            <a:alphaModFix/>
          </a:blip>
          <a:stretch>
            <a:fillRect/>
          </a:stretch>
        </p:blipFill>
        <p:spPr>
          <a:xfrm>
            <a:off x="1198102" y="2547950"/>
            <a:ext cx="6747800" cy="2064550"/>
          </a:xfrm>
          <a:prstGeom prst="rect">
            <a:avLst/>
          </a:prstGeom>
          <a:noFill/>
          <a:ln>
            <a:noFill/>
          </a:ln>
        </p:spPr>
      </p:pic>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1" name="Shape 3061"/>
        <p:cNvGrpSpPr/>
        <p:nvPr/>
      </p:nvGrpSpPr>
      <p:grpSpPr>
        <a:xfrm>
          <a:off x="0" y="0"/>
          <a:ext cx="0" cy="0"/>
          <a:chOff x="0" y="0"/>
          <a:chExt cx="0" cy="0"/>
        </a:xfrm>
      </p:grpSpPr>
      <p:sp>
        <p:nvSpPr>
          <p:cNvPr id="3062" name="Google Shape;3062;p41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Cross Stack</a:t>
            </a:r>
            <a:endParaRPr b="1"/>
          </a:p>
        </p:txBody>
      </p:sp>
      <p:pic>
        <p:nvPicPr>
          <p:cNvPr id="3063" name="Google Shape;3063;p413"/>
          <p:cNvPicPr preferRelativeResize="0"/>
          <p:nvPr/>
        </p:nvPicPr>
        <p:blipFill>
          <a:blip r:embed="rId3">
            <a:alphaModFix/>
          </a:blip>
          <a:stretch>
            <a:fillRect/>
          </a:stretch>
        </p:blipFill>
        <p:spPr>
          <a:xfrm>
            <a:off x="1292138" y="953775"/>
            <a:ext cx="6559716" cy="3930175"/>
          </a:xfrm>
          <a:prstGeom prst="rect">
            <a:avLst/>
          </a:prstGeom>
          <a:noFill/>
          <a:ln>
            <a:noFill/>
          </a:ln>
        </p:spPr>
      </p:pic>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41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Nested Stack</a:t>
            </a:r>
            <a:endParaRPr b="1"/>
          </a:p>
        </p:txBody>
      </p:sp>
      <p:sp>
        <p:nvSpPr>
          <p:cNvPr id="3069" name="Google Shape;3069;p414"/>
          <p:cNvSpPr txBox="1"/>
          <p:nvPr/>
        </p:nvSpPr>
        <p:spPr>
          <a:xfrm>
            <a:off x="836800" y="908525"/>
            <a:ext cx="7832100" cy="1524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The nested stack feature allows you to create a new AWS CloudFormation stack resource within an AWS CloudFormation template and establish a </a:t>
            </a:r>
            <a:r>
              <a:rPr b="1" lang="en" sz="1200">
                <a:solidFill>
                  <a:srgbClr val="FF9900"/>
                </a:solidFill>
              </a:rPr>
              <a:t>parent-child relationship between the two stacks</a:t>
            </a:r>
            <a:r>
              <a:rPr lang="en" sz="1200">
                <a:solidFill>
                  <a:schemeClr val="dk1"/>
                </a:solidFill>
              </a:rPr>
              <a:t>. Each time you create an AWS CloudFormation stack from the parent template, AWS CloudFormation also creates a new child stack. This approach allows you to share infrastructure code across projects while maintaining completely separate stacks for each project.</a:t>
            </a:r>
            <a:endParaRPr sz="1200">
              <a:solidFill>
                <a:schemeClr val="dk1"/>
              </a:solidFill>
            </a:endParaRPr>
          </a:p>
        </p:txBody>
      </p:sp>
      <p:pic>
        <p:nvPicPr>
          <p:cNvPr id="3070" name="Google Shape;3070;p414"/>
          <p:cNvPicPr preferRelativeResize="0"/>
          <p:nvPr/>
        </p:nvPicPr>
        <p:blipFill>
          <a:blip r:embed="rId3">
            <a:alphaModFix/>
          </a:blip>
          <a:stretch>
            <a:fillRect/>
          </a:stretch>
        </p:blipFill>
        <p:spPr>
          <a:xfrm>
            <a:off x="2268300" y="2378875"/>
            <a:ext cx="4607400" cy="2612225"/>
          </a:xfrm>
          <a:prstGeom prst="rect">
            <a:avLst/>
          </a:prstGeom>
          <a:noFill/>
          <a:ln>
            <a:noFill/>
          </a:ln>
        </p:spPr>
      </p:pic>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sp>
        <p:nvSpPr>
          <p:cNvPr id="3075" name="Google Shape;3075;p41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Nested Stack</a:t>
            </a:r>
            <a:endParaRPr b="1"/>
          </a:p>
        </p:txBody>
      </p:sp>
      <p:pic>
        <p:nvPicPr>
          <p:cNvPr id="3076" name="Google Shape;3076;p415"/>
          <p:cNvPicPr preferRelativeResize="0"/>
          <p:nvPr/>
        </p:nvPicPr>
        <p:blipFill>
          <a:blip r:embed="rId3">
            <a:alphaModFix/>
          </a:blip>
          <a:stretch>
            <a:fillRect/>
          </a:stretch>
        </p:blipFill>
        <p:spPr>
          <a:xfrm>
            <a:off x="852677" y="903669"/>
            <a:ext cx="7438650" cy="3922000"/>
          </a:xfrm>
          <a:prstGeom prst="rect">
            <a:avLst/>
          </a:prstGeom>
          <a:noFill/>
          <a:ln>
            <a:noFill/>
          </a:ln>
        </p:spPr>
      </p:pic>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pic>
        <p:nvPicPr>
          <p:cNvPr id="3081" name="Google Shape;3081;p416"/>
          <p:cNvPicPr preferRelativeResize="0"/>
          <p:nvPr/>
        </p:nvPicPr>
        <p:blipFill>
          <a:blip r:embed="rId3">
            <a:alphaModFix/>
          </a:blip>
          <a:stretch>
            <a:fillRect/>
          </a:stretch>
        </p:blipFill>
        <p:spPr>
          <a:xfrm>
            <a:off x="805900" y="819250"/>
            <a:ext cx="7532200" cy="4154075"/>
          </a:xfrm>
          <a:prstGeom prst="rect">
            <a:avLst/>
          </a:prstGeom>
          <a:noFill/>
          <a:ln>
            <a:noFill/>
          </a:ln>
        </p:spPr>
      </p:pic>
      <p:sp>
        <p:nvSpPr>
          <p:cNvPr id="3082" name="Google Shape;3082;p41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Template</a:t>
            </a:r>
            <a:endParaRPr/>
          </a:p>
        </p:txBody>
      </p:sp>
      <p:pic>
        <p:nvPicPr>
          <p:cNvPr id="3083" name="Google Shape;3083;p416"/>
          <p:cNvPicPr preferRelativeResize="0"/>
          <p:nvPr/>
        </p:nvPicPr>
        <p:blipFill>
          <a:blip r:embed="rId4">
            <a:alphaModFix/>
          </a:blip>
          <a:stretch>
            <a:fillRect/>
          </a:stretch>
        </p:blipFill>
        <p:spPr>
          <a:xfrm>
            <a:off x="3622050" y="2244825"/>
            <a:ext cx="4395475" cy="1231125"/>
          </a:xfrm>
          <a:prstGeom prst="rect">
            <a:avLst/>
          </a:prstGeom>
          <a:noFill/>
          <a:ln>
            <a:noFill/>
          </a:ln>
        </p:spPr>
      </p:pic>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41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Template</a:t>
            </a:r>
            <a:endParaRPr/>
          </a:p>
        </p:txBody>
      </p:sp>
      <p:sp>
        <p:nvSpPr>
          <p:cNvPr id="3089" name="Google Shape;3089;p417"/>
          <p:cNvSpPr txBox="1"/>
          <p:nvPr/>
        </p:nvSpPr>
        <p:spPr>
          <a:xfrm>
            <a:off x="836800" y="908525"/>
            <a:ext cx="7620000" cy="3917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rgbClr val="FF9900"/>
                </a:solidFill>
              </a:rPr>
              <a:t>Parameters (optional):</a:t>
            </a:r>
            <a:r>
              <a:rPr lang="en" sz="1200">
                <a:solidFill>
                  <a:schemeClr val="dk1"/>
                </a:solidFill>
              </a:rPr>
              <a:t> Values to pass to your template at runtime (when you create or update a stack). You can refer to parameters from the Resources and Outputs sections of the template.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rPr>
              <a:t>Mappings (optional): </a:t>
            </a:r>
            <a:r>
              <a:rPr lang="en" sz="1200">
                <a:solidFill>
                  <a:schemeClr val="dk1"/>
                </a:solidFill>
              </a:rPr>
              <a:t>A mapping of keys and associated values that you can use to specify conditional parameter values, similar to a lookup table. You can match a key to a corresponding value by using the</a:t>
            </a:r>
            <a:r>
              <a:rPr lang="en" sz="1200">
                <a:solidFill>
                  <a:schemeClr val="dk1"/>
                </a:solidFill>
                <a:uFill>
                  <a:noFill/>
                </a:uFill>
                <a:hlinkClick r:id="rId3">
                  <a:extLst>
                    <a:ext uri="{A12FA001-AC4F-418D-AE19-62706E023703}">
                      <ahyp:hlinkClr val="tx"/>
                    </a:ext>
                  </a:extLst>
                </a:hlinkClick>
              </a:rPr>
              <a:t> Fn::FindInMap</a:t>
            </a:r>
            <a:r>
              <a:rPr lang="en" sz="1200">
                <a:solidFill>
                  <a:schemeClr val="dk1"/>
                </a:solidFill>
              </a:rPr>
              <a:t> intrinsic function in the Resources and Outputs sections.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rPr>
              <a:t>Conditions (optional):</a:t>
            </a:r>
            <a:r>
              <a:rPr lang="en" sz="1200">
                <a:solidFill>
                  <a:schemeClr val="dk1"/>
                </a:solidFill>
              </a:rPr>
              <a:t> Conditions that control whether certain resources are created or whether certain resource properties are assigned a value during stack creation or update. For example, you could conditionally create a resource that depends on whether the stack is for a production or test environment.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uFill>
                  <a:noFill/>
                </a:uFill>
                <a:hlinkClick r:id="rId4">
                  <a:extLst>
                    <a:ext uri="{A12FA001-AC4F-418D-AE19-62706E023703}">
                      <ahyp:hlinkClr val="tx"/>
                    </a:ext>
                  </a:extLst>
                </a:hlinkClick>
              </a:rPr>
              <a:t>Resources (required)</a:t>
            </a:r>
            <a:r>
              <a:rPr b="1" lang="en" sz="1200">
                <a:solidFill>
                  <a:srgbClr val="FF9900"/>
                </a:solidFill>
              </a:rPr>
              <a:t>: </a:t>
            </a:r>
            <a:r>
              <a:rPr lang="en" sz="1200">
                <a:solidFill>
                  <a:schemeClr val="dk1"/>
                </a:solidFill>
              </a:rPr>
              <a:t>Specifies the stack resources and their properties, such as an Amazon Elastic Compute Cloud instance or an Amazon Simple Storage Service bucket. You can refer to resources in the Resources and Outputs sections of the template.   </a:t>
            </a:r>
            <a:r>
              <a:rPr lang="en" sz="1100">
                <a:solidFill>
                  <a:schemeClr val="dk1"/>
                </a:solidFill>
              </a:rPr>
              <a:t>                           </a:t>
            </a:r>
            <a:endParaRPr sz="1200">
              <a:solidFill>
                <a:schemeClr val="dk1"/>
              </a:solidFill>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3" name="Shape 3093"/>
        <p:cNvGrpSpPr/>
        <p:nvPr/>
      </p:nvGrpSpPr>
      <p:grpSpPr>
        <a:xfrm>
          <a:off x="0" y="0"/>
          <a:ext cx="0" cy="0"/>
          <a:chOff x="0" y="0"/>
          <a:chExt cx="0" cy="0"/>
        </a:xfrm>
      </p:grpSpPr>
      <p:pic>
        <p:nvPicPr>
          <p:cNvPr id="3094" name="Google Shape;3094;p418"/>
          <p:cNvPicPr preferRelativeResize="0"/>
          <p:nvPr/>
        </p:nvPicPr>
        <p:blipFill>
          <a:blip r:embed="rId3">
            <a:alphaModFix/>
          </a:blip>
          <a:stretch>
            <a:fillRect/>
          </a:stretch>
        </p:blipFill>
        <p:spPr>
          <a:xfrm>
            <a:off x="709224" y="1229925"/>
            <a:ext cx="7725550" cy="3175375"/>
          </a:xfrm>
          <a:prstGeom prst="rect">
            <a:avLst/>
          </a:prstGeom>
          <a:noFill/>
          <a:ln>
            <a:noFill/>
          </a:ln>
        </p:spPr>
      </p:pic>
      <p:sp>
        <p:nvSpPr>
          <p:cNvPr id="3095" name="Google Shape;3095;p41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Template</a:t>
            </a:r>
            <a:endParaRP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41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CloudFormation -  ValidateTemplate</a:t>
            </a:r>
            <a:endParaRPr b="1"/>
          </a:p>
        </p:txBody>
      </p:sp>
      <p:pic>
        <p:nvPicPr>
          <p:cNvPr id="3101" name="Google Shape;3101;p419"/>
          <p:cNvPicPr preferRelativeResize="0"/>
          <p:nvPr/>
        </p:nvPicPr>
        <p:blipFill>
          <a:blip r:embed="rId3">
            <a:alphaModFix/>
          </a:blip>
          <a:stretch>
            <a:fillRect/>
          </a:stretch>
        </p:blipFill>
        <p:spPr>
          <a:xfrm>
            <a:off x="809625" y="3042125"/>
            <a:ext cx="7524750" cy="733425"/>
          </a:xfrm>
          <a:prstGeom prst="rect">
            <a:avLst/>
          </a:prstGeom>
          <a:noFill/>
          <a:ln>
            <a:noFill/>
          </a:ln>
        </p:spPr>
      </p:pic>
      <p:sp>
        <p:nvSpPr>
          <p:cNvPr id="3102" name="Google Shape;3102;p419"/>
          <p:cNvSpPr txBox="1"/>
          <p:nvPr/>
        </p:nvSpPr>
        <p:spPr>
          <a:xfrm>
            <a:off x="836800" y="908525"/>
            <a:ext cx="7832100" cy="1524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As with application code, AWS CloudFormation templates should go through some form of static analysis, also known as linting. </a:t>
            </a:r>
            <a:r>
              <a:rPr b="1" lang="en" sz="1200">
                <a:solidFill>
                  <a:srgbClr val="FF9900"/>
                </a:solidFill>
              </a:rPr>
              <a:t>The goal of linting is to determine whether the code is syntactically correct, identify potential errors, and evaluate adherence to specific style guidelines</a:t>
            </a:r>
            <a:endParaRPr b="1" sz="1200">
              <a:solidFill>
                <a:srgbClr val="FF9900"/>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AWS CloudFormation provides the </a:t>
            </a:r>
            <a:r>
              <a:rPr b="1" lang="en" sz="1200">
                <a:solidFill>
                  <a:srgbClr val="FF9900"/>
                </a:solidFill>
              </a:rPr>
              <a:t>ValidateTemplate API that checks for proper JSON or YAML syntax</a:t>
            </a:r>
            <a:r>
              <a:rPr lang="en" sz="1200">
                <a:solidFill>
                  <a:schemeClr val="dk1"/>
                </a:solidFill>
              </a:rPr>
              <a:t>. 8 If the check fails, AWS CloudFormation returns a template validation error</a:t>
            </a:r>
            <a:endParaRPr sz="1200">
              <a:solidFill>
                <a:schemeClr val="dk1"/>
              </a:solidFill>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6" name="Shape 3106"/>
        <p:cNvGrpSpPr/>
        <p:nvPr/>
      </p:nvGrpSpPr>
      <p:grpSpPr>
        <a:xfrm>
          <a:off x="0" y="0"/>
          <a:ext cx="0" cy="0"/>
          <a:chOff x="0" y="0"/>
          <a:chExt cx="0" cy="0"/>
        </a:xfrm>
      </p:grpSpPr>
      <p:sp>
        <p:nvSpPr>
          <p:cNvPr id="3107" name="Google Shape;3107;p420"/>
          <p:cNvSpPr txBox="1"/>
          <p:nvPr/>
        </p:nvSpPr>
        <p:spPr>
          <a:xfrm>
            <a:off x="1586400" y="1516200"/>
            <a:ext cx="5971200" cy="211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rgbClr val="0000FF"/>
                </a:solidFill>
              </a:rPr>
              <a:t>Managing Multi-Tiered Applications</a:t>
            </a:r>
            <a:endParaRPr b="1" sz="2400">
              <a:solidFill>
                <a:srgbClr val="0000FF"/>
              </a:solidFill>
            </a:endParaRPr>
          </a:p>
          <a:p>
            <a:pPr indent="0" lvl="0" marL="0" rtl="0" algn="ctr">
              <a:spcBef>
                <a:spcPts val="0"/>
              </a:spcBef>
              <a:spcAft>
                <a:spcPts val="0"/>
              </a:spcAft>
              <a:buNone/>
            </a:pPr>
            <a:r>
              <a:rPr b="1" lang="en" sz="2400">
                <a:solidFill>
                  <a:srgbClr val="0000FF"/>
                </a:solidFill>
              </a:rPr>
              <a:t>with </a:t>
            </a:r>
            <a:r>
              <a:rPr b="1" lang="en" sz="2400">
                <a:solidFill>
                  <a:srgbClr val="FF9900"/>
                </a:solidFill>
              </a:rPr>
              <a:t>AWS OpsWorks</a:t>
            </a:r>
            <a:endParaRPr b="1" sz="2400">
              <a:solidFill>
                <a:srgbClr val="FF9900"/>
              </a:solidFill>
            </a:endParaRPr>
          </a:p>
        </p:txBody>
      </p:sp>
      <p:sp>
        <p:nvSpPr>
          <p:cNvPr id="3108" name="Google Shape;3108;p420"/>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Managing Multi-Tiered Applications with AWS OpsWorks</a:t>
            </a:r>
            <a:endParaRPr sz="1200">
              <a:solidFill>
                <a:schemeClr val="dk1"/>
              </a:solidFill>
            </a:endParaRPr>
          </a:p>
        </p:txBody>
      </p:sp>
      <p:pic>
        <p:nvPicPr>
          <p:cNvPr id="3109" name="Google Shape;3109;p420"/>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pic>
        <p:nvPicPr>
          <p:cNvPr id="3114" name="Google Shape;3114;p421"/>
          <p:cNvPicPr preferRelativeResize="0"/>
          <p:nvPr/>
        </p:nvPicPr>
        <p:blipFill>
          <a:blip r:embed="rId3">
            <a:alphaModFix/>
          </a:blip>
          <a:stretch>
            <a:fillRect/>
          </a:stretch>
        </p:blipFill>
        <p:spPr>
          <a:xfrm>
            <a:off x="2700300" y="421038"/>
            <a:ext cx="6336677" cy="4301426"/>
          </a:xfrm>
          <a:prstGeom prst="rect">
            <a:avLst/>
          </a:prstGeom>
          <a:noFill/>
          <a:ln>
            <a:noFill/>
          </a:ln>
        </p:spPr>
      </p:pic>
      <p:sp>
        <p:nvSpPr>
          <p:cNvPr id="3115" name="Google Shape;3115;p42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Key Concert</a:t>
            </a:r>
            <a:endParaRPr b="1"/>
          </a:p>
        </p:txBody>
      </p:sp>
      <p:sp>
        <p:nvSpPr>
          <p:cNvPr id="3116" name="Google Shape;3116;p421"/>
          <p:cNvSpPr txBox="1"/>
          <p:nvPr/>
        </p:nvSpPr>
        <p:spPr>
          <a:xfrm>
            <a:off x="836800" y="908525"/>
            <a:ext cx="7300200" cy="2638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t>Stack</a:t>
            </a:r>
            <a:endParaRPr b="1" sz="1200"/>
          </a:p>
          <a:p>
            <a:pPr indent="-304800" lvl="0" marL="457200" marR="0" rtl="0" algn="l">
              <a:lnSpc>
                <a:spcPct val="150000"/>
              </a:lnSpc>
              <a:spcBef>
                <a:spcPts val="0"/>
              </a:spcBef>
              <a:spcAft>
                <a:spcPts val="0"/>
              </a:spcAft>
              <a:buSzPts val="1200"/>
              <a:buChar char="●"/>
            </a:pPr>
            <a:r>
              <a:rPr b="1" lang="en" sz="1200"/>
              <a:t>Layer</a:t>
            </a:r>
            <a:endParaRPr b="1" sz="1200"/>
          </a:p>
          <a:p>
            <a:pPr indent="-304800" lvl="0" marL="457200" marR="0" rtl="0" algn="l">
              <a:lnSpc>
                <a:spcPct val="150000"/>
              </a:lnSpc>
              <a:spcBef>
                <a:spcPts val="0"/>
              </a:spcBef>
              <a:spcAft>
                <a:spcPts val="0"/>
              </a:spcAft>
              <a:buSzPts val="1200"/>
              <a:buChar char="●"/>
            </a:pPr>
            <a:r>
              <a:rPr b="1" lang="en" sz="1200"/>
              <a:t>App</a:t>
            </a:r>
            <a:endParaRPr b="1" sz="1200"/>
          </a:p>
          <a:p>
            <a:pPr indent="-304800" lvl="0" marL="457200" marR="0" rtl="0" algn="l">
              <a:lnSpc>
                <a:spcPct val="150000"/>
              </a:lnSpc>
              <a:spcBef>
                <a:spcPts val="0"/>
              </a:spcBef>
              <a:spcAft>
                <a:spcPts val="0"/>
              </a:spcAft>
              <a:buSzPts val="1200"/>
              <a:buChar char="●"/>
            </a:pPr>
            <a:r>
              <a:rPr b="1" lang="en" sz="1200"/>
              <a:t>Life Cycle Event</a:t>
            </a:r>
            <a:endParaRPr sz="1200"/>
          </a:p>
          <a:p>
            <a:pPr indent="-304800" lvl="1" marL="914400" rtl="0" algn="l">
              <a:lnSpc>
                <a:spcPct val="150000"/>
              </a:lnSpc>
              <a:spcBef>
                <a:spcPts val="0"/>
              </a:spcBef>
              <a:spcAft>
                <a:spcPts val="0"/>
              </a:spcAft>
              <a:buSzPts val="1200"/>
              <a:buChar char="○"/>
            </a:pPr>
            <a:r>
              <a:rPr lang="en" sz="1200"/>
              <a:t>Setup</a:t>
            </a:r>
            <a:endParaRPr sz="1200"/>
          </a:p>
          <a:p>
            <a:pPr indent="-304800" lvl="1" marL="914400" rtl="0" algn="l">
              <a:lnSpc>
                <a:spcPct val="150000"/>
              </a:lnSpc>
              <a:spcBef>
                <a:spcPts val="0"/>
              </a:spcBef>
              <a:spcAft>
                <a:spcPts val="0"/>
              </a:spcAft>
              <a:buSzPts val="1200"/>
              <a:buChar char="○"/>
            </a:pPr>
            <a:r>
              <a:rPr lang="en" sz="1200"/>
              <a:t>Configure</a:t>
            </a:r>
            <a:endParaRPr sz="1200"/>
          </a:p>
          <a:p>
            <a:pPr indent="-304800" lvl="1" marL="914400" rtl="0" algn="l">
              <a:lnSpc>
                <a:spcPct val="150000"/>
              </a:lnSpc>
              <a:spcBef>
                <a:spcPts val="0"/>
              </a:spcBef>
              <a:spcAft>
                <a:spcPts val="0"/>
              </a:spcAft>
              <a:buSzPts val="1200"/>
              <a:buChar char="○"/>
            </a:pPr>
            <a:r>
              <a:rPr lang="en" sz="1200"/>
              <a:t>Deploy</a:t>
            </a:r>
            <a:endParaRPr sz="1200"/>
          </a:p>
          <a:p>
            <a:pPr indent="-304800" lvl="1" marL="914400" rtl="0" algn="l">
              <a:lnSpc>
                <a:spcPct val="150000"/>
              </a:lnSpc>
              <a:spcBef>
                <a:spcPts val="0"/>
              </a:spcBef>
              <a:spcAft>
                <a:spcPts val="0"/>
              </a:spcAft>
              <a:buSzPts val="1200"/>
              <a:buChar char="○"/>
            </a:pPr>
            <a:r>
              <a:rPr lang="en" sz="1200"/>
              <a:t>Undeploy</a:t>
            </a:r>
            <a:endParaRPr sz="1200"/>
          </a:p>
          <a:p>
            <a:pPr indent="-304800" lvl="1" marL="914400" rtl="0" algn="l">
              <a:lnSpc>
                <a:spcPct val="150000"/>
              </a:lnSpc>
              <a:spcBef>
                <a:spcPts val="0"/>
              </a:spcBef>
              <a:spcAft>
                <a:spcPts val="0"/>
              </a:spcAft>
              <a:buSzPts val="1200"/>
              <a:buChar char="○"/>
            </a:pPr>
            <a:r>
              <a:rPr lang="en" sz="1200"/>
              <a:t>Shutdown</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3"/>
          <p:cNvPicPr preferRelativeResize="0"/>
          <p:nvPr/>
        </p:nvPicPr>
        <p:blipFill>
          <a:blip r:embed="rId3">
            <a:alphaModFix/>
          </a:blip>
          <a:stretch>
            <a:fillRect/>
          </a:stretch>
        </p:blipFill>
        <p:spPr>
          <a:xfrm>
            <a:off x="998800" y="960174"/>
            <a:ext cx="8031101" cy="1563800"/>
          </a:xfrm>
          <a:prstGeom prst="rect">
            <a:avLst/>
          </a:prstGeom>
          <a:noFill/>
          <a:ln>
            <a:noFill/>
          </a:ln>
        </p:spPr>
      </p:pic>
      <p:sp>
        <p:nvSpPr>
          <p:cNvPr id="365" name="Google Shape;365;p5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EBS &amp;</a:t>
            </a:r>
            <a:r>
              <a:rPr b="1" lang="en">
                <a:solidFill>
                  <a:schemeClr val="dk1"/>
                </a:solidFill>
              </a:rPr>
              <a:t> Instance Store</a:t>
            </a:r>
            <a:endParaRPr/>
          </a:p>
        </p:txBody>
      </p:sp>
      <p:sp>
        <p:nvSpPr>
          <p:cNvPr id="366" name="Google Shape;366;p53"/>
          <p:cNvSpPr txBox="1"/>
          <p:nvPr/>
        </p:nvSpPr>
        <p:spPr>
          <a:xfrm>
            <a:off x="836800" y="866775"/>
            <a:ext cx="3792300" cy="110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solidFill>
                <a:schemeClr val="dk1"/>
              </a:solidFill>
            </a:endParaRPr>
          </a:p>
        </p:txBody>
      </p:sp>
      <p:pic>
        <p:nvPicPr>
          <p:cNvPr id="367" name="Google Shape;367;p53"/>
          <p:cNvPicPr preferRelativeResize="0"/>
          <p:nvPr/>
        </p:nvPicPr>
        <p:blipFill>
          <a:blip r:embed="rId4">
            <a:alphaModFix/>
          </a:blip>
          <a:stretch>
            <a:fillRect/>
          </a:stretch>
        </p:blipFill>
        <p:spPr>
          <a:xfrm>
            <a:off x="998800" y="2447775"/>
            <a:ext cx="5276850" cy="2647950"/>
          </a:xfrm>
          <a:prstGeom prst="rect">
            <a:avLst/>
          </a:prstGeom>
          <a:noFill/>
          <a:ln>
            <a:noFill/>
          </a:ln>
        </p:spPr>
      </p:pic>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0" name="Shape 3120"/>
        <p:cNvGrpSpPr/>
        <p:nvPr/>
      </p:nvGrpSpPr>
      <p:grpSpPr>
        <a:xfrm>
          <a:off x="0" y="0"/>
          <a:ext cx="0" cy="0"/>
          <a:chOff x="0" y="0"/>
          <a:chExt cx="0" cy="0"/>
        </a:xfrm>
      </p:grpSpPr>
      <p:sp>
        <p:nvSpPr>
          <p:cNvPr id="3121" name="Google Shape;3121;p42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Design</a:t>
            </a:r>
            <a:endParaRPr b="1"/>
          </a:p>
        </p:txBody>
      </p:sp>
      <p:sp>
        <p:nvSpPr>
          <p:cNvPr id="3122" name="Google Shape;3122;p422"/>
          <p:cNvSpPr txBox="1"/>
          <p:nvPr/>
        </p:nvSpPr>
        <p:spPr>
          <a:xfrm>
            <a:off x="836800" y="908525"/>
            <a:ext cx="7300200" cy="2638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rgbClr val="FF9900"/>
                </a:solidFill>
              </a:rPr>
              <a:t>Presentation </a:t>
            </a:r>
            <a:r>
              <a:rPr lang="en" sz="1200">
                <a:solidFill>
                  <a:schemeClr val="dk1"/>
                </a:solidFill>
              </a:rPr>
              <a:t>– typically a front-end web server that serves static content, and potentially some cached dynamic content.</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rPr>
              <a:t>Business logic</a:t>
            </a:r>
            <a:r>
              <a:rPr lang="en" sz="1200">
                <a:solidFill>
                  <a:schemeClr val="dk1"/>
                </a:solidFill>
              </a:rPr>
              <a:t> – an application server where dynamic content is processed and generated.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rPr>
              <a:t>Workers</a:t>
            </a:r>
            <a:r>
              <a:rPr lang="en" sz="1200">
                <a:solidFill>
                  <a:schemeClr val="dk1"/>
                </a:solidFill>
              </a:rPr>
              <a:t> – a set of servers that run background and long-running tasks.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rPr>
              <a:t>Data</a:t>
            </a:r>
            <a:r>
              <a:rPr lang="en" sz="1200">
                <a:solidFill>
                  <a:schemeClr val="dk1"/>
                </a:solidFill>
              </a:rPr>
              <a:t> – usually a back-end database or data store.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rgbClr val="FF9900"/>
                </a:solidFill>
              </a:rPr>
              <a:t>Integration</a:t>
            </a:r>
            <a:r>
              <a:rPr lang="en" sz="1200">
                <a:solidFill>
                  <a:schemeClr val="dk1"/>
                </a:solidFill>
              </a:rPr>
              <a:t> – typically services to link the other layers together, e.g., messaging queues and topics</a:t>
            </a:r>
            <a:endParaRPr sz="1200">
              <a:solidFill>
                <a:schemeClr val="dk1"/>
              </a:solidFill>
            </a:endParaRPr>
          </a:p>
        </p:txBody>
      </p:sp>
      <p:pic>
        <p:nvPicPr>
          <p:cNvPr id="3123" name="Google Shape;3123;p422"/>
          <p:cNvPicPr preferRelativeResize="0"/>
          <p:nvPr/>
        </p:nvPicPr>
        <p:blipFill>
          <a:blip r:embed="rId3">
            <a:alphaModFix/>
          </a:blip>
          <a:stretch>
            <a:fillRect/>
          </a:stretch>
        </p:blipFill>
        <p:spPr>
          <a:xfrm>
            <a:off x="1666900" y="2900175"/>
            <a:ext cx="5810199" cy="1894625"/>
          </a:xfrm>
          <a:prstGeom prst="rect">
            <a:avLst/>
          </a:prstGeom>
          <a:noFill/>
          <a:ln>
            <a:noFill/>
          </a:ln>
        </p:spPr>
      </p:pic>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p42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Micro-services Architecture</a:t>
            </a:r>
            <a:endParaRPr b="1"/>
          </a:p>
        </p:txBody>
      </p:sp>
      <p:pic>
        <p:nvPicPr>
          <p:cNvPr id="3129" name="Google Shape;3129;p423"/>
          <p:cNvPicPr preferRelativeResize="0"/>
          <p:nvPr/>
        </p:nvPicPr>
        <p:blipFill>
          <a:blip r:embed="rId3">
            <a:alphaModFix/>
          </a:blip>
          <a:stretch>
            <a:fillRect/>
          </a:stretch>
        </p:blipFill>
        <p:spPr>
          <a:xfrm>
            <a:off x="1510026" y="2503025"/>
            <a:ext cx="6123950" cy="2189250"/>
          </a:xfrm>
          <a:prstGeom prst="rect">
            <a:avLst/>
          </a:prstGeom>
          <a:noFill/>
          <a:ln>
            <a:noFill/>
          </a:ln>
        </p:spPr>
      </p:pic>
      <p:sp>
        <p:nvSpPr>
          <p:cNvPr id="3130" name="Google Shape;3130;p423"/>
          <p:cNvSpPr txBox="1"/>
          <p:nvPr/>
        </p:nvSpPr>
        <p:spPr>
          <a:xfrm>
            <a:off x="836800" y="908525"/>
            <a:ext cx="7300200" cy="1594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The </a:t>
            </a:r>
            <a:r>
              <a:rPr b="1" lang="en" sz="1200">
                <a:solidFill>
                  <a:srgbClr val="FF9900"/>
                </a:solidFill>
              </a:rPr>
              <a:t>micro-services architecture</a:t>
            </a:r>
            <a:r>
              <a:rPr lang="en" sz="1200">
                <a:solidFill>
                  <a:schemeClr val="dk1"/>
                </a:solidFill>
              </a:rPr>
              <a:t> is a design approach to build a single application as a set of small services.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Each service runs in its own process and communicates with other services via a well-defined interface using </a:t>
            </a:r>
            <a:r>
              <a:rPr b="1" lang="en" sz="1200">
                <a:solidFill>
                  <a:srgbClr val="FF9900"/>
                </a:solidFill>
              </a:rPr>
              <a:t>a lightweight mechanism</a:t>
            </a:r>
            <a:r>
              <a:rPr lang="en" sz="1200">
                <a:solidFill>
                  <a:schemeClr val="dk1"/>
                </a:solidFill>
              </a:rPr>
              <a:t>, typically</a:t>
            </a:r>
            <a:r>
              <a:rPr b="1" lang="en" sz="1200">
                <a:solidFill>
                  <a:srgbClr val="FF9900"/>
                </a:solidFill>
              </a:rPr>
              <a:t> HTTP</a:t>
            </a:r>
            <a:r>
              <a:rPr lang="en" sz="1200">
                <a:solidFill>
                  <a:schemeClr val="dk1"/>
                </a:solidFill>
              </a:rPr>
              <a:t> based application programming interface (</a:t>
            </a:r>
            <a:r>
              <a:rPr b="1" lang="en" sz="1200">
                <a:solidFill>
                  <a:srgbClr val="FF9900"/>
                </a:solidFill>
              </a:rPr>
              <a:t>API</a:t>
            </a:r>
            <a:r>
              <a:rPr lang="en" sz="1200">
                <a:solidFill>
                  <a:schemeClr val="dk1"/>
                </a:solidFill>
              </a:rPr>
              <a:t>).</a:t>
            </a:r>
            <a:endParaRPr sz="1200">
              <a:solidFill>
                <a:schemeClr val="dk1"/>
              </a:solidFill>
            </a:endParaRPr>
          </a:p>
        </p:txBody>
      </p:sp>
      <p:pic>
        <p:nvPicPr>
          <p:cNvPr id="3131" name="Google Shape;3131;p423"/>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424"/>
          <p:cNvSpPr txBox="1"/>
          <p:nvPr/>
        </p:nvSpPr>
        <p:spPr>
          <a:xfrm>
            <a:off x="836800" y="908525"/>
            <a:ext cx="7300200" cy="10482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Another approach to </a:t>
            </a:r>
            <a:r>
              <a:rPr b="1" lang="en" sz="1200">
                <a:solidFill>
                  <a:srgbClr val="FF9900"/>
                </a:solidFill>
              </a:rPr>
              <a:t>micro-service architectures</a:t>
            </a:r>
            <a:r>
              <a:rPr lang="en" sz="1200">
                <a:solidFill>
                  <a:schemeClr val="dk1"/>
                </a:solidFill>
              </a:rPr>
              <a:t> is to use containers, such as </a:t>
            </a:r>
            <a:r>
              <a:rPr b="1" lang="en" sz="1200">
                <a:solidFill>
                  <a:srgbClr val="FF9900"/>
                </a:solidFill>
              </a:rPr>
              <a:t>Docker</a:t>
            </a:r>
            <a:r>
              <a:rPr lang="en" sz="1200">
                <a:solidFill>
                  <a:schemeClr val="dk1"/>
                </a:solidFill>
              </a:rPr>
              <a:t>. Docker is an open-source platform that lets you </a:t>
            </a:r>
            <a:r>
              <a:rPr b="1" lang="en" sz="1200">
                <a:solidFill>
                  <a:srgbClr val="FF9900"/>
                </a:solidFill>
              </a:rPr>
              <a:t>build, deliver, and deploy distributed applications</a:t>
            </a:r>
            <a:r>
              <a:rPr lang="en" sz="1200">
                <a:solidFill>
                  <a:schemeClr val="dk1"/>
                </a:solidFill>
              </a:rPr>
              <a:t> in lightweight execution environments called containers.</a:t>
            </a:r>
            <a:endParaRPr sz="1200">
              <a:solidFill>
                <a:schemeClr val="dk1"/>
              </a:solidFill>
            </a:endParaRPr>
          </a:p>
        </p:txBody>
      </p:sp>
      <p:sp>
        <p:nvSpPr>
          <p:cNvPr id="3137" name="Google Shape;3137;p42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Micro-services Architecture</a:t>
            </a:r>
            <a:endParaRPr b="1"/>
          </a:p>
        </p:txBody>
      </p:sp>
      <p:pic>
        <p:nvPicPr>
          <p:cNvPr id="3138" name="Google Shape;3138;p424"/>
          <p:cNvPicPr preferRelativeResize="0"/>
          <p:nvPr/>
        </p:nvPicPr>
        <p:blipFill>
          <a:blip r:embed="rId3">
            <a:alphaModFix/>
          </a:blip>
          <a:stretch>
            <a:fillRect/>
          </a:stretch>
        </p:blipFill>
        <p:spPr>
          <a:xfrm>
            <a:off x="1986538" y="2042500"/>
            <a:ext cx="5170925" cy="2716150"/>
          </a:xfrm>
          <a:prstGeom prst="rect">
            <a:avLst/>
          </a:prstGeom>
          <a:noFill/>
          <a:ln>
            <a:noFill/>
          </a:ln>
        </p:spPr>
      </p:pic>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2" name="Shape 3142"/>
        <p:cNvGrpSpPr/>
        <p:nvPr/>
      </p:nvGrpSpPr>
      <p:grpSpPr>
        <a:xfrm>
          <a:off x="0" y="0"/>
          <a:ext cx="0" cy="0"/>
          <a:chOff x="0" y="0"/>
          <a:chExt cx="0" cy="0"/>
        </a:xfrm>
      </p:grpSpPr>
      <p:sp>
        <p:nvSpPr>
          <p:cNvPr id="3143" name="Google Shape;3143;p42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Micro-services Architecture</a:t>
            </a:r>
            <a:endParaRPr b="1"/>
          </a:p>
        </p:txBody>
      </p:sp>
      <p:pic>
        <p:nvPicPr>
          <p:cNvPr id="3144" name="Google Shape;3144;p425"/>
          <p:cNvPicPr preferRelativeResize="0"/>
          <p:nvPr/>
        </p:nvPicPr>
        <p:blipFill>
          <a:blip r:embed="rId3">
            <a:alphaModFix/>
          </a:blip>
          <a:stretch>
            <a:fillRect/>
          </a:stretch>
        </p:blipFill>
        <p:spPr>
          <a:xfrm>
            <a:off x="1958575" y="832325"/>
            <a:ext cx="5226850" cy="4117825"/>
          </a:xfrm>
          <a:prstGeom prst="rect">
            <a:avLst/>
          </a:prstGeom>
          <a:noFill/>
          <a:ln>
            <a:noFill/>
          </a:ln>
        </p:spPr>
      </p:pic>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8" name="Shape 3148"/>
        <p:cNvGrpSpPr/>
        <p:nvPr/>
      </p:nvGrpSpPr>
      <p:grpSpPr>
        <a:xfrm>
          <a:off x="0" y="0"/>
          <a:ext cx="0" cy="0"/>
          <a:chOff x="0" y="0"/>
          <a:chExt cx="0" cy="0"/>
        </a:xfrm>
      </p:grpSpPr>
      <p:sp>
        <p:nvSpPr>
          <p:cNvPr id="3149" name="Google Shape;3149;p42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Provisioning and Deployment</a:t>
            </a:r>
            <a:endParaRPr b="1"/>
          </a:p>
        </p:txBody>
      </p:sp>
      <p:pic>
        <p:nvPicPr>
          <p:cNvPr id="3150" name="Google Shape;3150;p426"/>
          <p:cNvPicPr preferRelativeResize="0"/>
          <p:nvPr/>
        </p:nvPicPr>
        <p:blipFill>
          <a:blip r:embed="rId3">
            <a:alphaModFix/>
          </a:blip>
          <a:stretch>
            <a:fillRect/>
          </a:stretch>
        </p:blipFill>
        <p:spPr>
          <a:xfrm>
            <a:off x="479825" y="908525"/>
            <a:ext cx="8184349" cy="3895925"/>
          </a:xfrm>
          <a:prstGeom prst="rect">
            <a:avLst/>
          </a:prstGeom>
          <a:noFill/>
          <a:ln>
            <a:noFill/>
          </a:ln>
        </p:spPr>
      </p:pic>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42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Provisioning and Deployment</a:t>
            </a:r>
            <a:endParaRPr b="1"/>
          </a:p>
        </p:txBody>
      </p:sp>
      <p:pic>
        <p:nvPicPr>
          <p:cNvPr id="3156" name="Google Shape;3156;p427"/>
          <p:cNvPicPr preferRelativeResize="0"/>
          <p:nvPr/>
        </p:nvPicPr>
        <p:blipFill>
          <a:blip r:embed="rId3">
            <a:alphaModFix/>
          </a:blip>
          <a:stretch>
            <a:fillRect/>
          </a:stretch>
        </p:blipFill>
        <p:spPr>
          <a:xfrm>
            <a:off x="1588398" y="2734075"/>
            <a:ext cx="5967200" cy="1827500"/>
          </a:xfrm>
          <a:prstGeom prst="rect">
            <a:avLst/>
          </a:prstGeom>
          <a:noFill/>
          <a:ln>
            <a:noFill/>
          </a:ln>
        </p:spPr>
      </p:pic>
      <p:sp>
        <p:nvSpPr>
          <p:cNvPr id="3157" name="Google Shape;3157;p427"/>
          <p:cNvSpPr txBox="1"/>
          <p:nvPr/>
        </p:nvSpPr>
        <p:spPr>
          <a:xfrm>
            <a:off x="836800" y="908525"/>
            <a:ext cx="7300200" cy="1827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With </a:t>
            </a:r>
            <a:r>
              <a:rPr b="1" lang="en" sz="1200">
                <a:solidFill>
                  <a:srgbClr val="FF9900"/>
                </a:solidFill>
              </a:rPr>
              <a:t>continuous integration</a:t>
            </a:r>
            <a:r>
              <a:rPr lang="en" sz="1200">
                <a:solidFill>
                  <a:schemeClr val="dk1"/>
                </a:solidFill>
              </a:rPr>
              <a:t>, members of a development team integrate their work frequently, typically on a daily basis.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With </a:t>
            </a:r>
            <a:r>
              <a:rPr b="1" lang="en" sz="1200">
                <a:solidFill>
                  <a:srgbClr val="FF9900"/>
                </a:solidFill>
              </a:rPr>
              <a:t>continuous delivery</a:t>
            </a:r>
            <a:r>
              <a:rPr lang="en" sz="1200">
                <a:solidFill>
                  <a:schemeClr val="dk1"/>
                </a:solidFill>
              </a:rPr>
              <a:t>, you build software so that it can be released to production at any time. The code is deployable throughout its life cycle, which gives you fast and automated feedback on your systems' production readiness.</a:t>
            </a:r>
            <a:endParaRPr sz="1200">
              <a:solidFill>
                <a:schemeClr val="dk1"/>
              </a:solidFill>
            </a:endParaRP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1" name="Shape 3161"/>
        <p:cNvGrpSpPr/>
        <p:nvPr/>
      </p:nvGrpSpPr>
      <p:grpSpPr>
        <a:xfrm>
          <a:off x="0" y="0"/>
          <a:ext cx="0" cy="0"/>
          <a:chOff x="0" y="0"/>
          <a:chExt cx="0" cy="0"/>
        </a:xfrm>
      </p:grpSpPr>
      <p:sp>
        <p:nvSpPr>
          <p:cNvPr id="3162" name="Google Shape;3162;p42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Provisioning and Deployment</a:t>
            </a:r>
            <a:endParaRPr b="1"/>
          </a:p>
        </p:txBody>
      </p:sp>
      <p:sp>
        <p:nvSpPr>
          <p:cNvPr id="3163" name="Google Shape;3163;p428"/>
          <p:cNvSpPr txBox="1"/>
          <p:nvPr/>
        </p:nvSpPr>
        <p:spPr>
          <a:xfrm>
            <a:off x="836800" y="908525"/>
            <a:ext cx="7300200" cy="251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Throughout the stages of your deployment pipeline, you’ll need to deploy </a:t>
            </a:r>
            <a:r>
              <a:rPr b="1" lang="en" sz="1200">
                <a:solidFill>
                  <a:srgbClr val="FF9900"/>
                </a:solidFill>
              </a:rPr>
              <a:t>your code multiple times to different environments</a:t>
            </a:r>
            <a:r>
              <a:rPr lang="en" sz="1200">
                <a:solidFill>
                  <a:schemeClr val="dk1"/>
                </a:solidFill>
              </a:rPr>
              <a:t>. There are different deployment methods: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Bake a custom image, such as an Amazon Machine Images (AMI) or Docker container, that includes all required packages and configurations. Using baked images, you can provide consistent images for your environments, and you will allow for a quicker instance boot time.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Deploy in place, meaning that you start your instances using a base AMI and then install all the packages and make the required configuration using Chef recipes. This can slow down the instance boot time, but it gives you more flexibility when configuring your environments.</a:t>
            </a:r>
            <a:endParaRPr sz="1200">
              <a:solidFill>
                <a:schemeClr val="dk1"/>
              </a:solidFill>
            </a:endParaRPr>
          </a:p>
        </p:txBody>
      </p:sp>
      <p:pic>
        <p:nvPicPr>
          <p:cNvPr id="3164" name="Google Shape;3164;p428"/>
          <p:cNvPicPr preferRelativeResize="0"/>
          <p:nvPr/>
        </p:nvPicPr>
        <p:blipFill>
          <a:blip r:embed="rId3">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8" name="Shape 3168"/>
        <p:cNvGrpSpPr/>
        <p:nvPr/>
      </p:nvGrpSpPr>
      <p:grpSpPr>
        <a:xfrm>
          <a:off x="0" y="0"/>
          <a:ext cx="0" cy="0"/>
          <a:chOff x="0" y="0"/>
          <a:chExt cx="0" cy="0"/>
        </a:xfrm>
      </p:grpSpPr>
      <p:pic>
        <p:nvPicPr>
          <p:cNvPr id="3169" name="Google Shape;3169;p429"/>
          <p:cNvPicPr preferRelativeResize="0"/>
          <p:nvPr/>
        </p:nvPicPr>
        <p:blipFill>
          <a:blip r:embed="rId3">
            <a:alphaModFix/>
          </a:blip>
          <a:stretch>
            <a:fillRect/>
          </a:stretch>
        </p:blipFill>
        <p:spPr>
          <a:xfrm>
            <a:off x="942804" y="0"/>
            <a:ext cx="7258391" cy="5143499"/>
          </a:xfrm>
          <a:prstGeom prst="rect">
            <a:avLst/>
          </a:prstGeom>
          <a:noFill/>
          <a:ln>
            <a:noFill/>
          </a:ln>
        </p:spPr>
      </p:pic>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43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Monitoring</a:t>
            </a:r>
            <a:endParaRPr b="1"/>
          </a:p>
        </p:txBody>
      </p:sp>
      <p:pic>
        <p:nvPicPr>
          <p:cNvPr id="3175" name="Google Shape;3175;p430"/>
          <p:cNvPicPr preferRelativeResize="0"/>
          <p:nvPr/>
        </p:nvPicPr>
        <p:blipFill>
          <a:blip r:embed="rId3">
            <a:alphaModFix/>
          </a:blip>
          <a:stretch>
            <a:fillRect/>
          </a:stretch>
        </p:blipFill>
        <p:spPr>
          <a:xfrm>
            <a:off x="765925" y="2210073"/>
            <a:ext cx="7612150" cy="2791925"/>
          </a:xfrm>
          <a:prstGeom prst="rect">
            <a:avLst/>
          </a:prstGeom>
          <a:noFill/>
          <a:ln>
            <a:noFill/>
          </a:ln>
        </p:spPr>
      </p:pic>
      <p:sp>
        <p:nvSpPr>
          <p:cNvPr id="3176" name="Google Shape;3176;p430"/>
          <p:cNvSpPr txBox="1"/>
          <p:nvPr/>
        </p:nvSpPr>
        <p:spPr>
          <a:xfrm>
            <a:off x="836800" y="908525"/>
            <a:ext cx="7300200" cy="1003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rgbClr val="FF9900"/>
                </a:solidFill>
              </a:rPr>
              <a:t>AWS OpsWorks</a:t>
            </a:r>
            <a:r>
              <a:rPr lang="en" sz="1200">
                <a:solidFill>
                  <a:schemeClr val="dk1"/>
                </a:solidFill>
              </a:rPr>
              <a:t> uses </a:t>
            </a:r>
            <a:r>
              <a:rPr b="1" lang="en" sz="1200">
                <a:solidFill>
                  <a:srgbClr val="FF9900"/>
                </a:solidFill>
              </a:rPr>
              <a:t>Amazon CloudWatch</a:t>
            </a:r>
            <a:r>
              <a:rPr lang="en" sz="1200">
                <a:solidFill>
                  <a:schemeClr val="dk1"/>
                </a:solidFill>
              </a:rPr>
              <a:t> to provide custom metrics with detailed monitoring for each instance in the stack and presents the aggregate data in each stack's monitoring section</a:t>
            </a:r>
            <a:endParaRPr sz="1200">
              <a:solidFill>
                <a:schemeClr val="dk1"/>
              </a:solidFill>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431"/>
          <p:cNvSpPr txBox="1"/>
          <p:nvPr/>
        </p:nvSpPr>
        <p:spPr>
          <a:xfrm>
            <a:off x="2026800" y="2155350"/>
            <a:ext cx="5090400" cy="83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000FF"/>
                </a:solidFill>
              </a:rPr>
              <a:t>AWS ElasticBeanstalk</a:t>
            </a:r>
            <a:endParaRPr b="1" sz="2400">
              <a:solidFill>
                <a:srgbClr val="0000FF"/>
              </a:solidFill>
            </a:endParaRPr>
          </a:p>
        </p:txBody>
      </p:sp>
      <p:sp>
        <p:nvSpPr>
          <p:cNvPr id="3182" name="Google Shape;3182;p431"/>
          <p:cNvSpPr txBox="1"/>
          <p:nvPr/>
        </p:nvSpPr>
        <p:spPr>
          <a:xfrm>
            <a:off x="584900" y="4499050"/>
            <a:ext cx="25041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sz="1000"/>
              <a:t>Skype: doanda86</a:t>
            </a:r>
            <a:endParaRPr b="1" sz="1000"/>
          </a:p>
        </p:txBody>
      </p:sp>
      <p:pic>
        <p:nvPicPr>
          <p:cNvPr id="3183" name="Google Shape;3183;p431"/>
          <p:cNvPicPr preferRelativeResize="0"/>
          <p:nvPr/>
        </p:nvPicPr>
        <p:blipFill>
          <a:blip r:embed="rId3">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Choosing the EBS Volume Type</a:t>
            </a:r>
            <a:endParaRPr/>
          </a:p>
        </p:txBody>
      </p:sp>
      <p:pic>
        <p:nvPicPr>
          <p:cNvPr id="373" name="Google Shape;373;p54"/>
          <p:cNvPicPr preferRelativeResize="0"/>
          <p:nvPr/>
        </p:nvPicPr>
        <p:blipFill>
          <a:blip r:embed="rId3">
            <a:alphaModFix/>
          </a:blip>
          <a:stretch>
            <a:fillRect/>
          </a:stretch>
        </p:blipFill>
        <p:spPr>
          <a:xfrm>
            <a:off x="4239150" y="880100"/>
            <a:ext cx="4439676" cy="1452275"/>
          </a:xfrm>
          <a:prstGeom prst="rect">
            <a:avLst/>
          </a:prstGeom>
          <a:noFill/>
          <a:ln>
            <a:noFill/>
          </a:ln>
        </p:spPr>
      </p:pic>
      <p:sp>
        <p:nvSpPr>
          <p:cNvPr id="374" name="Google Shape;374;p54"/>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https://docs.aws.amazon.com/AWSEC2/latest/UserGuide/EBSVolumeTypes.html</a:t>
            </a:r>
            <a:endParaRPr b="1" sz="1200"/>
          </a:p>
        </p:txBody>
      </p:sp>
      <p:sp>
        <p:nvSpPr>
          <p:cNvPr id="375" name="Google Shape;375;p54"/>
          <p:cNvSpPr txBox="1"/>
          <p:nvPr/>
        </p:nvSpPr>
        <p:spPr>
          <a:xfrm>
            <a:off x="841675" y="1123650"/>
            <a:ext cx="4525800" cy="106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Amazon EBS is persistent block storage</a:t>
            </a:r>
            <a:endParaRPr sz="1200">
              <a:highlight>
                <a:srgbClr val="FFFFFF"/>
              </a:highlight>
            </a:endParaRPr>
          </a:p>
          <a:p>
            <a:pPr indent="0" lvl="0" marL="0" rtl="0" algn="l">
              <a:lnSpc>
                <a:spcPct val="150000"/>
              </a:lnSpc>
              <a:spcBef>
                <a:spcPts val="0"/>
              </a:spcBef>
              <a:spcAft>
                <a:spcPts val="0"/>
              </a:spcAft>
              <a:buNone/>
            </a:pPr>
            <a:r>
              <a:rPr lang="en" sz="1200">
                <a:solidFill>
                  <a:schemeClr val="dk1"/>
                </a:solidFill>
              </a:rPr>
              <a:t>● 1GB to 16TB</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Max IOPS/Volume &amp; Max IOPS/Instance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376" name="Google Shape;376;p54"/>
          <p:cNvPicPr preferRelativeResize="0"/>
          <p:nvPr/>
        </p:nvPicPr>
        <p:blipFill>
          <a:blip r:embed="rId5">
            <a:alphaModFix/>
          </a:blip>
          <a:stretch>
            <a:fillRect/>
          </a:stretch>
        </p:blipFill>
        <p:spPr>
          <a:xfrm>
            <a:off x="2742675" y="2408575"/>
            <a:ext cx="5930924" cy="1976975"/>
          </a:xfrm>
          <a:prstGeom prst="rect">
            <a:avLst/>
          </a:prstGeom>
          <a:noFill/>
          <a:ln>
            <a:noFill/>
          </a:ln>
        </p:spPr>
      </p:pic>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43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a:t>
            </a:r>
            <a:endParaRPr/>
          </a:p>
        </p:txBody>
      </p:sp>
      <p:sp>
        <p:nvSpPr>
          <p:cNvPr id="3189" name="Google Shape;3189;p432"/>
          <p:cNvSpPr txBox="1"/>
          <p:nvPr/>
        </p:nvSpPr>
        <p:spPr>
          <a:xfrm>
            <a:off x="836800" y="908525"/>
            <a:ext cx="7300200" cy="164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Simply upload your application (or push with git) and Beanstalk deploys to an environment</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sz="1200">
                <a:solidFill>
                  <a:srgbClr val="FF9900"/>
                </a:solidFill>
              </a:rPr>
              <a:t>● Environment includes an Elastic Load Balancer, Auto Scaling/EC2, and Notifications</a:t>
            </a:r>
            <a:endParaRPr b="1" sz="1200">
              <a:solidFill>
                <a:srgbClr val="FF9900"/>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Manage multiple application versions across different environments(dev, test, prod)</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Supported containers include </a:t>
            </a:r>
            <a:r>
              <a:rPr b="1" lang="en" sz="1200">
                <a:solidFill>
                  <a:srgbClr val="FF9900"/>
                </a:solidFill>
                <a:highlight>
                  <a:srgbClr val="FFFFFF"/>
                </a:highlight>
              </a:rPr>
              <a:t>Go, Java, .NET, Node.js, PHP, Python, and Ruby</a:t>
            </a:r>
            <a:endParaRPr b="1" sz="1200">
              <a:solidFill>
                <a:srgbClr val="FF9900"/>
              </a:solidFill>
            </a:endParaRPr>
          </a:p>
          <a:p>
            <a:pPr indent="0" lvl="0" marL="0" rtl="0" algn="l">
              <a:lnSpc>
                <a:spcPct val="150000"/>
              </a:lnSpc>
              <a:spcBef>
                <a:spcPts val="0"/>
              </a:spcBef>
              <a:spcAft>
                <a:spcPts val="0"/>
              </a:spcAft>
              <a:buNone/>
            </a:pPr>
            <a:r>
              <a:rPr lang="en" sz="1200">
                <a:solidFill>
                  <a:schemeClr val="dk1"/>
                </a:solidFill>
              </a:rPr>
              <a:t>● Application and server logs pushed to S3 automatically</a:t>
            </a:r>
            <a:endParaRPr sz="1200">
              <a:solidFill>
                <a:schemeClr val="dk1"/>
              </a:solidFill>
            </a:endParaRPr>
          </a:p>
        </p:txBody>
      </p:sp>
      <p:pic>
        <p:nvPicPr>
          <p:cNvPr id="3190" name="Google Shape;3190;p432"/>
          <p:cNvPicPr preferRelativeResize="0"/>
          <p:nvPr/>
        </p:nvPicPr>
        <p:blipFill>
          <a:blip r:embed="rId3">
            <a:alphaModFix/>
          </a:blip>
          <a:stretch>
            <a:fillRect/>
          </a:stretch>
        </p:blipFill>
        <p:spPr>
          <a:xfrm>
            <a:off x="1552575" y="2730350"/>
            <a:ext cx="6038850" cy="1638300"/>
          </a:xfrm>
          <a:prstGeom prst="rect">
            <a:avLst/>
          </a:prstGeom>
          <a:noFill/>
          <a:ln>
            <a:noFill/>
          </a:ln>
        </p:spPr>
      </p:pic>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43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 Web Server</a:t>
            </a:r>
            <a:endParaRPr/>
          </a:p>
        </p:txBody>
      </p:sp>
      <p:pic>
        <p:nvPicPr>
          <p:cNvPr id="3196" name="Google Shape;3196;p433"/>
          <p:cNvPicPr preferRelativeResize="0"/>
          <p:nvPr/>
        </p:nvPicPr>
        <p:blipFill>
          <a:blip r:embed="rId3">
            <a:alphaModFix/>
          </a:blip>
          <a:stretch>
            <a:fillRect/>
          </a:stretch>
        </p:blipFill>
        <p:spPr>
          <a:xfrm>
            <a:off x="1951888" y="981900"/>
            <a:ext cx="5240233" cy="3930175"/>
          </a:xfrm>
          <a:prstGeom prst="rect">
            <a:avLst/>
          </a:prstGeom>
          <a:noFill/>
          <a:ln>
            <a:noFill/>
          </a:ln>
        </p:spPr>
      </p:pic>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0" name="Shape 3200"/>
        <p:cNvGrpSpPr/>
        <p:nvPr/>
      </p:nvGrpSpPr>
      <p:grpSpPr>
        <a:xfrm>
          <a:off x="0" y="0"/>
          <a:ext cx="0" cy="0"/>
          <a:chOff x="0" y="0"/>
          <a:chExt cx="0" cy="0"/>
        </a:xfrm>
      </p:grpSpPr>
      <p:sp>
        <p:nvSpPr>
          <p:cNvPr id="3201" name="Google Shape;3201;p43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 Worker Environment</a:t>
            </a:r>
            <a:endParaRPr/>
          </a:p>
        </p:txBody>
      </p:sp>
      <p:pic>
        <p:nvPicPr>
          <p:cNvPr id="3202" name="Google Shape;3202;p434"/>
          <p:cNvPicPr preferRelativeResize="0"/>
          <p:nvPr/>
        </p:nvPicPr>
        <p:blipFill>
          <a:blip r:embed="rId3">
            <a:alphaModFix/>
          </a:blip>
          <a:stretch>
            <a:fillRect/>
          </a:stretch>
        </p:blipFill>
        <p:spPr>
          <a:xfrm>
            <a:off x="1440388" y="908525"/>
            <a:ext cx="6263228" cy="3930176"/>
          </a:xfrm>
          <a:prstGeom prst="rect">
            <a:avLst/>
          </a:prstGeom>
          <a:noFill/>
          <a:ln>
            <a:noFill/>
          </a:ln>
        </p:spPr>
      </p:pic>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43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Elastic Beanstalk - Our First App - Using the Wizard</a:t>
            </a:r>
            <a:endParaRPr/>
          </a:p>
        </p:txBody>
      </p:sp>
      <p:pic>
        <p:nvPicPr>
          <p:cNvPr id="3208" name="Google Shape;3208;p435"/>
          <p:cNvPicPr preferRelativeResize="0"/>
          <p:nvPr/>
        </p:nvPicPr>
        <p:blipFill>
          <a:blip r:embed="rId3">
            <a:alphaModFix/>
          </a:blip>
          <a:stretch>
            <a:fillRect/>
          </a:stretch>
        </p:blipFill>
        <p:spPr>
          <a:xfrm>
            <a:off x="1319238" y="964500"/>
            <a:ext cx="6505533" cy="3303375"/>
          </a:xfrm>
          <a:prstGeom prst="rect">
            <a:avLst/>
          </a:prstGeom>
          <a:noFill/>
          <a:ln>
            <a:noFill/>
          </a:ln>
        </p:spPr>
      </p:pic>
      <p:sp>
        <p:nvSpPr>
          <p:cNvPr id="3209" name="Google Shape;3209;p435"/>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b="1" lang="en" sz="1200" u="sng">
                <a:solidFill>
                  <a:schemeClr val="hlink"/>
                </a:solidFill>
                <a:hlinkClick r:id="rId4"/>
              </a:rPr>
              <a:t>https://docs.aws.amazon.com/elasticbeanstalk/latest/dg/single-container-docker.html</a:t>
            </a:r>
            <a:endParaRPr sz="1200">
              <a:solidFill>
                <a:srgbClr val="0000FF"/>
              </a:solidFill>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3" name="Shape 3213"/>
        <p:cNvGrpSpPr/>
        <p:nvPr/>
      </p:nvGrpSpPr>
      <p:grpSpPr>
        <a:xfrm>
          <a:off x="0" y="0"/>
          <a:ext cx="0" cy="0"/>
          <a:chOff x="0" y="0"/>
          <a:chExt cx="0" cy="0"/>
        </a:xfrm>
      </p:grpSpPr>
      <p:sp>
        <p:nvSpPr>
          <p:cNvPr id="3214" name="Google Shape;3214;p43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 Application Management</a:t>
            </a:r>
            <a:endParaRPr b="1"/>
          </a:p>
        </p:txBody>
      </p:sp>
      <p:pic>
        <p:nvPicPr>
          <p:cNvPr id="3215" name="Google Shape;3215;p436"/>
          <p:cNvPicPr preferRelativeResize="0"/>
          <p:nvPr/>
        </p:nvPicPr>
        <p:blipFill>
          <a:blip r:embed="rId3">
            <a:alphaModFix/>
          </a:blip>
          <a:stretch>
            <a:fillRect/>
          </a:stretch>
        </p:blipFill>
        <p:spPr>
          <a:xfrm>
            <a:off x="1317200" y="908525"/>
            <a:ext cx="6509606" cy="3930175"/>
          </a:xfrm>
          <a:prstGeom prst="rect">
            <a:avLst/>
          </a:prstGeom>
          <a:noFill/>
          <a:ln>
            <a:noFill/>
          </a:ln>
        </p:spPr>
      </p:pic>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43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 Application Management</a:t>
            </a:r>
            <a:endParaRPr b="1"/>
          </a:p>
        </p:txBody>
      </p:sp>
      <p:pic>
        <p:nvPicPr>
          <p:cNvPr id="3221" name="Google Shape;3221;p437"/>
          <p:cNvPicPr preferRelativeResize="0"/>
          <p:nvPr/>
        </p:nvPicPr>
        <p:blipFill>
          <a:blip r:embed="rId3">
            <a:alphaModFix/>
          </a:blip>
          <a:stretch>
            <a:fillRect/>
          </a:stretch>
        </p:blipFill>
        <p:spPr>
          <a:xfrm>
            <a:off x="770900" y="823875"/>
            <a:ext cx="7602202" cy="3824421"/>
          </a:xfrm>
          <a:prstGeom prst="rect">
            <a:avLst/>
          </a:prstGeom>
          <a:noFill/>
          <a:ln>
            <a:noFill/>
          </a:ln>
        </p:spPr>
      </p:pic>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5" name="Shape 3225"/>
        <p:cNvGrpSpPr/>
        <p:nvPr/>
      </p:nvGrpSpPr>
      <p:grpSpPr>
        <a:xfrm>
          <a:off x="0" y="0"/>
          <a:ext cx="0" cy="0"/>
          <a:chOff x="0" y="0"/>
          <a:chExt cx="0" cy="0"/>
        </a:xfrm>
      </p:grpSpPr>
      <p:sp>
        <p:nvSpPr>
          <p:cNvPr id="3226" name="Google Shape;3226;p43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 Application Management</a:t>
            </a:r>
            <a:endParaRPr b="1"/>
          </a:p>
        </p:txBody>
      </p:sp>
      <p:pic>
        <p:nvPicPr>
          <p:cNvPr id="3227" name="Google Shape;3227;p438"/>
          <p:cNvPicPr preferRelativeResize="0"/>
          <p:nvPr/>
        </p:nvPicPr>
        <p:blipFill>
          <a:blip r:embed="rId3">
            <a:alphaModFix/>
          </a:blip>
          <a:stretch>
            <a:fillRect/>
          </a:stretch>
        </p:blipFill>
        <p:spPr>
          <a:xfrm>
            <a:off x="1376738" y="908525"/>
            <a:ext cx="6390528" cy="3930175"/>
          </a:xfrm>
          <a:prstGeom prst="rect">
            <a:avLst/>
          </a:prstGeom>
          <a:noFill/>
          <a:ln>
            <a:noFill/>
          </a:ln>
        </p:spPr>
      </p:pic>
      <p:pic>
        <p:nvPicPr>
          <p:cNvPr id="3228" name="Google Shape;3228;p438"/>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439"/>
          <p:cNvSpPr txBox="1"/>
          <p:nvPr/>
        </p:nvSpPr>
        <p:spPr>
          <a:xfrm>
            <a:off x="528975" y="314525"/>
            <a:ext cx="60279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 Adding a Database to Your Environment</a:t>
            </a:r>
            <a:endParaRPr b="1"/>
          </a:p>
        </p:txBody>
      </p:sp>
      <p:pic>
        <p:nvPicPr>
          <p:cNvPr id="3234" name="Google Shape;3234;p439"/>
          <p:cNvPicPr preferRelativeResize="0"/>
          <p:nvPr/>
        </p:nvPicPr>
        <p:blipFill>
          <a:blip r:embed="rId3">
            <a:alphaModFix/>
          </a:blip>
          <a:stretch>
            <a:fillRect/>
          </a:stretch>
        </p:blipFill>
        <p:spPr>
          <a:xfrm>
            <a:off x="1999050" y="875900"/>
            <a:ext cx="5145892" cy="3930175"/>
          </a:xfrm>
          <a:prstGeom prst="rect">
            <a:avLst/>
          </a:prstGeom>
          <a:noFill/>
          <a:ln>
            <a:noFill/>
          </a:ln>
        </p:spPr>
      </p:pic>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44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 Logs</a:t>
            </a:r>
            <a:endParaRPr b="1"/>
          </a:p>
        </p:txBody>
      </p:sp>
      <p:pic>
        <p:nvPicPr>
          <p:cNvPr id="3240" name="Google Shape;3240;p440"/>
          <p:cNvPicPr preferRelativeResize="0"/>
          <p:nvPr/>
        </p:nvPicPr>
        <p:blipFill>
          <a:blip r:embed="rId3">
            <a:alphaModFix/>
          </a:blip>
          <a:stretch>
            <a:fillRect/>
          </a:stretch>
        </p:blipFill>
        <p:spPr>
          <a:xfrm>
            <a:off x="742950" y="1166813"/>
            <a:ext cx="7658100" cy="2809875"/>
          </a:xfrm>
          <a:prstGeom prst="rect">
            <a:avLst/>
          </a:prstGeom>
          <a:noFill/>
          <a:ln>
            <a:noFill/>
          </a:ln>
        </p:spPr>
      </p:pic>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4" name="Shape 3244"/>
        <p:cNvGrpSpPr/>
        <p:nvPr/>
      </p:nvGrpSpPr>
      <p:grpSpPr>
        <a:xfrm>
          <a:off x="0" y="0"/>
          <a:ext cx="0" cy="0"/>
          <a:chOff x="0" y="0"/>
          <a:chExt cx="0" cy="0"/>
        </a:xfrm>
      </p:grpSpPr>
      <p:sp>
        <p:nvSpPr>
          <p:cNvPr id="3245" name="Google Shape;3245;p44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 Health</a:t>
            </a:r>
            <a:endParaRPr b="1"/>
          </a:p>
        </p:txBody>
      </p:sp>
      <p:pic>
        <p:nvPicPr>
          <p:cNvPr id="3246" name="Google Shape;3246;p441"/>
          <p:cNvPicPr preferRelativeResize="0"/>
          <p:nvPr/>
        </p:nvPicPr>
        <p:blipFill>
          <a:blip r:embed="rId3">
            <a:alphaModFix/>
          </a:blip>
          <a:stretch>
            <a:fillRect/>
          </a:stretch>
        </p:blipFill>
        <p:spPr>
          <a:xfrm>
            <a:off x="585875" y="806275"/>
            <a:ext cx="4579826" cy="1511350"/>
          </a:xfrm>
          <a:prstGeom prst="rect">
            <a:avLst/>
          </a:prstGeom>
          <a:noFill/>
          <a:ln>
            <a:noFill/>
          </a:ln>
        </p:spPr>
      </p:pic>
      <p:pic>
        <p:nvPicPr>
          <p:cNvPr id="3247" name="Google Shape;3247;p441"/>
          <p:cNvPicPr preferRelativeResize="0"/>
          <p:nvPr/>
        </p:nvPicPr>
        <p:blipFill>
          <a:blip r:embed="rId4">
            <a:alphaModFix/>
          </a:blip>
          <a:stretch>
            <a:fillRect/>
          </a:stretch>
        </p:blipFill>
        <p:spPr>
          <a:xfrm>
            <a:off x="1957225" y="2393825"/>
            <a:ext cx="5229549" cy="2489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Increase EBS capacity with RAID</a:t>
            </a:r>
            <a:endParaRPr/>
          </a:p>
        </p:txBody>
      </p:sp>
      <p:sp>
        <p:nvSpPr>
          <p:cNvPr id="382" name="Google Shape;382;p55"/>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https://docs.aws.amazon.com/AWSEC2/latest/UserGuide/raid-config.html</a:t>
            </a:r>
            <a:endParaRPr sz="1200">
              <a:solidFill>
                <a:schemeClr val="dk1"/>
              </a:solidFill>
            </a:endParaRPr>
          </a:p>
        </p:txBody>
      </p:sp>
      <p:sp>
        <p:nvSpPr>
          <p:cNvPr id="383" name="Google Shape;383;p55"/>
          <p:cNvSpPr txBox="1"/>
          <p:nvPr/>
        </p:nvSpPr>
        <p:spPr>
          <a:xfrm>
            <a:off x="836800" y="908525"/>
            <a:ext cx="5387700" cy="106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RAID 0: When I/O performance is more important than fault tolerance.</a:t>
            </a:r>
            <a:endParaRPr sz="1200">
              <a:highlight>
                <a:srgbClr val="FFFFFF"/>
              </a:highlight>
            </a:endParaRPr>
          </a:p>
          <a:p>
            <a:pPr indent="0" lvl="0" marL="0" rtl="0" algn="l">
              <a:lnSpc>
                <a:spcPct val="150000"/>
              </a:lnSpc>
              <a:spcBef>
                <a:spcPts val="0"/>
              </a:spcBef>
              <a:spcAft>
                <a:spcPts val="0"/>
              </a:spcAft>
              <a:buNone/>
            </a:pPr>
            <a:r>
              <a:rPr lang="en" sz="1200">
                <a:solidFill>
                  <a:schemeClr val="dk1"/>
                </a:solidFill>
              </a:rPr>
              <a:t>● RAID 1: When fault tolerance is more important than I/O performance.</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RAID 5 &amp; 6 are not recommended</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384" name="Google Shape;384;p55"/>
          <p:cNvPicPr preferRelativeResize="0"/>
          <p:nvPr/>
        </p:nvPicPr>
        <p:blipFill>
          <a:blip r:embed="rId4">
            <a:alphaModFix/>
          </a:blip>
          <a:stretch>
            <a:fillRect/>
          </a:stretch>
        </p:blipFill>
        <p:spPr>
          <a:xfrm>
            <a:off x="2229562" y="2185125"/>
            <a:ext cx="4684875" cy="1826575"/>
          </a:xfrm>
          <a:prstGeom prst="rect">
            <a:avLst/>
          </a:prstGeom>
          <a:noFill/>
          <a:ln>
            <a:noFill/>
          </a:ln>
        </p:spPr>
      </p:pic>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1" name="Shape 3251"/>
        <p:cNvGrpSpPr/>
        <p:nvPr/>
      </p:nvGrpSpPr>
      <p:grpSpPr>
        <a:xfrm>
          <a:off x="0" y="0"/>
          <a:ext cx="0" cy="0"/>
          <a:chOff x="0" y="0"/>
          <a:chExt cx="0" cy="0"/>
        </a:xfrm>
      </p:grpSpPr>
      <p:sp>
        <p:nvSpPr>
          <p:cNvPr id="3252" name="Google Shape;3252;p44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Elastic </a:t>
            </a:r>
            <a:r>
              <a:rPr b="1" lang="en"/>
              <a:t>Beanstalk - Blue/Green Deploy</a:t>
            </a:r>
            <a:endParaRPr/>
          </a:p>
        </p:txBody>
      </p:sp>
      <p:pic>
        <p:nvPicPr>
          <p:cNvPr id="3253" name="Google Shape;3253;p442"/>
          <p:cNvPicPr preferRelativeResize="0"/>
          <p:nvPr/>
        </p:nvPicPr>
        <p:blipFill>
          <a:blip r:embed="rId3">
            <a:alphaModFix/>
          </a:blip>
          <a:stretch>
            <a:fillRect/>
          </a:stretch>
        </p:blipFill>
        <p:spPr>
          <a:xfrm>
            <a:off x="1678825" y="946000"/>
            <a:ext cx="5786353" cy="3930175"/>
          </a:xfrm>
          <a:prstGeom prst="rect">
            <a:avLst/>
          </a:prstGeom>
          <a:noFill/>
          <a:ln>
            <a:noFill/>
          </a:ln>
        </p:spPr>
      </p:pic>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7" name="Shape 3257"/>
        <p:cNvGrpSpPr/>
        <p:nvPr/>
      </p:nvGrpSpPr>
      <p:grpSpPr>
        <a:xfrm>
          <a:off x="0" y="0"/>
          <a:ext cx="0" cy="0"/>
          <a:chOff x="0" y="0"/>
          <a:chExt cx="0" cy="0"/>
        </a:xfrm>
      </p:grpSpPr>
      <p:sp>
        <p:nvSpPr>
          <p:cNvPr id="3258" name="Google Shape;3258;p44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What is Docker Container ?</a:t>
            </a:r>
            <a:endParaRPr/>
          </a:p>
        </p:txBody>
      </p:sp>
      <p:pic>
        <p:nvPicPr>
          <p:cNvPr id="3259" name="Google Shape;3259;p443"/>
          <p:cNvPicPr preferRelativeResize="0"/>
          <p:nvPr/>
        </p:nvPicPr>
        <p:blipFill>
          <a:blip r:embed="rId3">
            <a:alphaModFix/>
          </a:blip>
          <a:stretch>
            <a:fillRect/>
          </a:stretch>
        </p:blipFill>
        <p:spPr>
          <a:xfrm>
            <a:off x="1558575" y="1117950"/>
            <a:ext cx="5953800" cy="3490525"/>
          </a:xfrm>
          <a:prstGeom prst="rect">
            <a:avLst/>
          </a:prstGeom>
          <a:noFill/>
          <a:ln>
            <a:noFill/>
          </a:ln>
        </p:spPr>
      </p:pic>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3" name="Shape 3263"/>
        <p:cNvGrpSpPr/>
        <p:nvPr/>
      </p:nvGrpSpPr>
      <p:grpSpPr>
        <a:xfrm>
          <a:off x="0" y="0"/>
          <a:ext cx="0" cy="0"/>
          <a:chOff x="0" y="0"/>
          <a:chExt cx="0" cy="0"/>
        </a:xfrm>
      </p:grpSpPr>
      <p:sp>
        <p:nvSpPr>
          <p:cNvPr id="3264" name="Google Shape;3264;p44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What is Docker Container ?</a:t>
            </a:r>
            <a:endParaRPr/>
          </a:p>
        </p:txBody>
      </p:sp>
      <p:pic>
        <p:nvPicPr>
          <p:cNvPr id="3265" name="Google Shape;3265;p444"/>
          <p:cNvPicPr preferRelativeResize="0"/>
          <p:nvPr/>
        </p:nvPicPr>
        <p:blipFill>
          <a:blip r:embed="rId3">
            <a:alphaModFix/>
          </a:blip>
          <a:stretch>
            <a:fillRect/>
          </a:stretch>
        </p:blipFill>
        <p:spPr>
          <a:xfrm>
            <a:off x="1225602" y="856650"/>
            <a:ext cx="6692801" cy="3583775"/>
          </a:xfrm>
          <a:prstGeom prst="rect">
            <a:avLst/>
          </a:prstGeom>
          <a:noFill/>
          <a:ln>
            <a:noFill/>
          </a:ln>
        </p:spPr>
      </p:pic>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p44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What is Docker Container ?</a:t>
            </a:r>
            <a:endParaRPr/>
          </a:p>
        </p:txBody>
      </p:sp>
      <p:pic>
        <p:nvPicPr>
          <p:cNvPr id="3271" name="Google Shape;3271;p445"/>
          <p:cNvPicPr preferRelativeResize="0"/>
          <p:nvPr/>
        </p:nvPicPr>
        <p:blipFill>
          <a:blip r:embed="rId3">
            <a:alphaModFix/>
          </a:blip>
          <a:stretch>
            <a:fillRect/>
          </a:stretch>
        </p:blipFill>
        <p:spPr>
          <a:xfrm>
            <a:off x="1098875" y="1060925"/>
            <a:ext cx="3276600" cy="3124200"/>
          </a:xfrm>
          <a:prstGeom prst="rect">
            <a:avLst/>
          </a:prstGeom>
          <a:noFill/>
          <a:ln>
            <a:noFill/>
          </a:ln>
        </p:spPr>
      </p:pic>
      <p:pic>
        <p:nvPicPr>
          <p:cNvPr id="3272" name="Google Shape;3272;p445"/>
          <p:cNvPicPr preferRelativeResize="0"/>
          <p:nvPr/>
        </p:nvPicPr>
        <p:blipFill>
          <a:blip r:embed="rId4">
            <a:alphaModFix/>
          </a:blip>
          <a:stretch>
            <a:fillRect/>
          </a:stretch>
        </p:blipFill>
        <p:spPr>
          <a:xfrm>
            <a:off x="4828575" y="1079975"/>
            <a:ext cx="3267075" cy="3086100"/>
          </a:xfrm>
          <a:prstGeom prst="rect">
            <a:avLst/>
          </a:prstGeom>
          <a:noFill/>
          <a:ln>
            <a:noFill/>
          </a:ln>
        </p:spPr>
      </p:pic>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6" name="Shape 3276"/>
        <p:cNvGrpSpPr/>
        <p:nvPr/>
      </p:nvGrpSpPr>
      <p:grpSpPr>
        <a:xfrm>
          <a:off x="0" y="0"/>
          <a:ext cx="0" cy="0"/>
          <a:chOff x="0" y="0"/>
          <a:chExt cx="0" cy="0"/>
        </a:xfrm>
      </p:grpSpPr>
      <p:sp>
        <p:nvSpPr>
          <p:cNvPr id="3277" name="Google Shape;3277;p44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What is Docker Container ?</a:t>
            </a:r>
            <a:endParaRPr/>
          </a:p>
        </p:txBody>
      </p:sp>
      <p:pic>
        <p:nvPicPr>
          <p:cNvPr id="3278" name="Google Shape;3278;p446"/>
          <p:cNvPicPr preferRelativeResize="0"/>
          <p:nvPr/>
        </p:nvPicPr>
        <p:blipFill>
          <a:blip r:embed="rId3">
            <a:alphaModFix/>
          </a:blip>
          <a:stretch>
            <a:fillRect/>
          </a:stretch>
        </p:blipFill>
        <p:spPr>
          <a:xfrm>
            <a:off x="1452550" y="1057275"/>
            <a:ext cx="6238875" cy="3028950"/>
          </a:xfrm>
          <a:prstGeom prst="rect">
            <a:avLst/>
          </a:prstGeom>
          <a:noFill/>
          <a:ln>
            <a:noFill/>
          </a:ln>
        </p:spPr>
      </p:pic>
      <p:pic>
        <p:nvPicPr>
          <p:cNvPr id="3279" name="Google Shape;3279;p446"/>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3" name="Shape 3283"/>
        <p:cNvGrpSpPr/>
        <p:nvPr/>
      </p:nvGrpSpPr>
      <p:grpSpPr>
        <a:xfrm>
          <a:off x="0" y="0"/>
          <a:ext cx="0" cy="0"/>
          <a:chOff x="0" y="0"/>
          <a:chExt cx="0" cy="0"/>
        </a:xfrm>
      </p:grpSpPr>
      <p:sp>
        <p:nvSpPr>
          <p:cNvPr id="3284" name="Google Shape;3284;p44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What is Docker Container ?</a:t>
            </a:r>
            <a:endParaRPr/>
          </a:p>
        </p:txBody>
      </p:sp>
      <p:pic>
        <p:nvPicPr>
          <p:cNvPr id="3285" name="Google Shape;3285;p447"/>
          <p:cNvPicPr preferRelativeResize="0"/>
          <p:nvPr/>
        </p:nvPicPr>
        <p:blipFill>
          <a:blip r:embed="rId3">
            <a:alphaModFix/>
          </a:blip>
          <a:stretch>
            <a:fillRect/>
          </a:stretch>
        </p:blipFill>
        <p:spPr>
          <a:xfrm>
            <a:off x="700025" y="1281775"/>
            <a:ext cx="3528646" cy="2933700"/>
          </a:xfrm>
          <a:prstGeom prst="rect">
            <a:avLst/>
          </a:prstGeom>
          <a:noFill/>
          <a:ln>
            <a:noFill/>
          </a:ln>
        </p:spPr>
      </p:pic>
      <p:pic>
        <p:nvPicPr>
          <p:cNvPr id="3286" name="Google Shape;3286;p447"/>
          <p:cNvPicPr preferRelativeResize="0"/>
          <p:nvPr/>
        </p:nvPicPr>
        <p:blipFill>
          <a:blip r:embed="rId4">
            <a:alphaModFix/>
          </a:blip>
          <a:stretch>
            <a:fillRect/>
          </a:stretch>
        </p:blipFill>
        <p:spPr>
          <a:xfrm>
            <a:off x="4587900" y="1281775"/>
            <a:ext cx="3286125" cy="2933700"/>
          </a:xfrm>
          <a:prstGeom prst="rect">
            <a:avLst/>
          </a:prstGeom>
          <a:noFill/>
          <a:ln>
            <a:noFill/>
          </a:ln>
        </p:spPr>
      </p:pic>
      <p:pic>
        <p:nvPicPr>
          <p:cNvPr id="3287" name="Google Shape;3287;p447"/>
          <p:cNvPicPr preferRelativeResize="0"/>
          <p:nvPr/>
        </p:nvPicPr>
        <p:blipFill>
          <a:blip r:embed="rId5">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sp>
        <p:nvSpPr>
          <p:cNvPr id="3292" name="Google Shape;3292;p44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The Docker Hub</a:t>
            </a:r>
            <a:endParaRPr/>
          </a:p>
        </p:txBody>
      </p:sp>
      <p:sp>
        <p:nvSpPr>
          <p:cNvPr id="3293" name="Google Shape;3293;p448"/>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b="1" lang="en" sz="1200" u="sng">
                <a:solidFill>
                  <a:schemeClr val="hlink"/>
                </a:solidFill>
                <a:hlinkClick r:id="rId3"/>
              </a:rPr>
              <a:t>Creating the first Docker Image and Pushing it to Docker Hub</a:t>
            </a:r>
            <a:endParaRPr sz="1200">
              <a:solidFill>
                <a:srgbClr val="0000FF"/>
              </a:solidFill>
            </a:endParaRPr>
          </a:p>
        </p:txBody>
      </p:sp>
      <p:pic>
        <p:nvPicPr>
          <p:cNvPr id="3294" name="Google Shape;3294;p448"/>
          <p:cNvPicPr preferRelativeResize="0"/>
          <p:nvPr/>
        </p:nvPicPr>
        <p:blipFill>
          <a:blip r:embed="rId4">
            <a:alphaModFix/>
          </a:blip>
          <a:stretch>
            <a:fillRect/>
          </a:stretch>
        </p:blipFill>
        <p:spPr>
          <a:xfrm>
            <a:off x="764075" y="920063"/>
            <a:ext cx="7615850" cy="3303375"/>
          </a:xfrm>
          <a:prstGeom prst="rect">
            <a:avLst/>
          </a:prstGeom>
          <a:noFill/>
          <a:ln>
            <a:noFill/>
          </a:ln>
        </p:spPr>
      </p:pic>
      <p:pic>
        <p:nvPicPr>
          <p:cNvPr id="3295" name="Google Shape;3295;p448"/>
          <p:cNvPicPr preferRelativeResize="0"/>
          <p:nvPr/>
        </p:nvPicPr>
        <p:blipFill>
          <a:blip r:embed="rId5">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9" name="Shape 3299"/>
        <p:cNvGrpSpPr/>
        <p:nvPr/>
      </p:nvGrpSpPr>
      <p:grpSpPr>
        <a:xfrm>
          <a:off x="0" y="0"/>
          <a:ext cx="0" cy="0"/>
          <a:chOff x="0" y="0"/>
          <a:chExt cx="0" cy="0"/>
        </a:xfrm>
      </p:grpSpPr>
      <p:sp>
        <p:nvSpPr>
          <p:cNvPr id="3300" name="Google Shape;3300;p44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Elastic Beanstalk with Docker ?</a:t>
            </a:r>
            <a:endParaRPr/>
          </a:p>
        </p:txBody>
      </p:sp>
      <p:pic>
        <p:nvPicPr>
          <p:cNvPr id="3301" name="Google Shape;3301;p449"/>
          <p:cNvPicPr preferRelativeResize="0"/>
          <p:nvPr/>
        </p:nvPicPr>
        <p:blipFill>
          <a:blip r:embed="rId3">
            <a:alphaModFix/>
          </a:blip>
          <a:stretch>
            <a:fillRect/>
          </a:stretch>
        </p:blipFill>
        <p:spPr>
          <a:xfrm>
            <a:off x="776338" y="932388"/>
            <a:ext cx="7591314" cy="3278717"/>
          </a:xfrm>
          <a:prstGeom prst="rect">
            <a:avLst/>
          </a:prstGeom>
          <a:noFill/>
          <a:ln>
            <a:noFill/>
          </a:ln>
        </p:spPr>
      </p:pic>
      <p:sp>
        <p:nvSpPr>
          <p:cNvPr id="3302" name="Google Shape;3302;p449"/>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b="1" lang="en" sz="1200" u="sng">
                <a:solidFill>
                  <a:schemeClr val="hlink"/>
                </a:solidFill>
                <a:hlinkClick r:id="rId4"/>
              </a:rPr>
              <a:t>https://cloudavail.com/2014/10/26/elasticbeanstalk-docker/</a:t>
            </a:r>
            <a:endParaRPr sz="1200">
              <a:solidFill>
                <a:srgbClr val="0000FF"/>
              </a:solidFill>
            </a:endParaRPr>
          </a:p>
        </p:txBody>
      </p:sp>
      <p:pic>
        <p:nvPicPr>
          <p:cNvPr id="3303" name="Google Shape;3303;p449"/>
          <p:cNvPicPr preferRelativeResize="0"/>
          <p:nvPr/>
        </p:nvPicPr>
        <p:blipFill>
          <a:blip r:embed="rId5">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7" name="Shape 3307"/>
        <p:cNvGrpSpPr/>
        <p:nvPr/>
      </p:nvGrpSpPr>
      <p:grpSpPr>
        <a:xfrm>
          <a:off x="0" y="0"/>
          <a:ext cx="0" cy="0"/>
          <a:chOff x="0" y="0"/>
          <a:chExt cx="0" cy="0"/>
        </a:xfrm>
      </p:grpSpPr>
      <p:sp>
        <p:nvSpPr>
          <p:cNvPr id="3308" name="Google Shape;3308;p45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Elastic Beanstalk: Deployment</a:t>
            </a:r>
            <a:endParaRPr b="1"/>
          </a:p>
        </p:txBody>
      </p:sp>
      <p:pic>
        <p:nvPicPr>
          <p:cNvPr id="3309" name="Google Shape;3309;p450"/>
          <p:cNvPicPr preferRelativeResize="0"/>
          <p:nvPr/>
        </p:nvPicPr>
        <p:blipFill>
          <a:blip r:embed="rId3">
            <a:alphaModFix/>
          </a:blip>
          <a:stretch>
            <a:fillRect/>
          </a:stretch>
        </p:blipFill>
        <p:spPr>
          <a:xfrm>
            <a:off x="152400" y="832325"/>
            <a:ext cx="8839200" cy="1617240"/>
          </a:xfrm>
          <a:prstGeom prst="rect">
            <a:avLst/>
          </a:prstGeom>
          <a:noFill/>
          <a:ln>
            <a:noFill/>
          </a:ln>
        </p:spPr>
      </p:pic>
      <p:pic>
        <p:nvPicPr>
          <p:cNvPr id="3310" name="Google Shape;3310;p450"/>
          <p:cNvPicPr preferRelativeResize="0"/>
          <p:nvPr/>
        </p:nvPicPr>
        <p:blipFill>
          <a:blip r:embed="rId4">
            <a:alphaModFix/>
          </a:blip>
          <a:stretch>
            <a:fillRect/>
          </a:stretch>
        </p:blipFill>
        <p:spPr>
          <a:xfrm>
            <a:off x="152400" y="2601965"/>
            <a:ext cx="8839200" cy="2091142"/>
          </a:xfrm>
          <a:prstGeom prst="rect">
            <a:avLst/>
          </a:prstGeom>
          <a:noFill/>
          <a:ln>
            <a:noFill/>
          </a:ln>
        </p:spPr>
      </p:pic>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sp>
        <p:nvSpPr>
          <p:cNvPr id="3315" name="Google Shape;3315;p45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Elastic Beanstalk: </a:t>
            </a:r>
            <a:r>
              <a:rPr b="1" lang="en">
                <a:solidFill>
                  <a:srgbClr val="E47911"/>
                </a:solidFill>
              </a:rPr>
              <a:t>Blue/Green Deployments</a:t>
            </a:r>
            <a:endParaRPr b="1">
              <a:solidFill>
                <a:schemeClr val="dk1"/>
              </a:solidFill>
            </a:endParaRPr>
          </a:p>
        </p:txBody>
      </p:sp>
      <p:pic>
        <p:nvPicPr>
          <p:cNvPr id="3316" name="Google Shape;3316;p451"/>
          <p:cNvPicPr preferRelativeResize="0"/>
          <p:nvPr/>
        </p:nvPicPr>
        <p:blipFill>
          <a:blip r:embed="rId3">
            <a:alphaModFix/>
          </a:blip>
          <a:stretch>
            <a:fillRect/>
          </a:stretch>
        </p:blipFill>
        <p:spPr>
          <a:xfrm>
            <a:off x="487063" y="908525"/>
            <a:ext cx="8169886" cy="3930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Bootstrapping with EC2</a:t>
            </a:r>
            <a:endParaRPr b="1">
              <a:solidFill>
                <a:schemeClr val="dk1"/>
              </a:solidFill>
            </a:endParaRPr>
          </a:p>
        </p:txBody>
      </p:sp>
      <p:sp>
        <p:nvSpPr>
          <p:cNvPr id="390" name="Google Shape;390;p56"/>
          <p:cNvSpPr txBox="1"/>
          <p:nvPr/>
        </p:nvSpPr>
        <p:spPr>
          <a:xfrm>
            <a:off x="836800" y="908525"/>
            <a:ext cx="4063500" cy="326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highlight>
                  <a:srgbClr val="FFFFFF"/>
                </a:highlight>
              </a:rPr>
              <a:t>The process of automatically setting up your servers</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Install latest software</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Copy data from S3</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Register with DNS</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Start services</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Update packages</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Reboot</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Open port 80, 443</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Register with load balancer</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Mount devices</a:t>
            </a:r>
            <a:endParaRPr sz="1200">
              <a:highlight>
                <a:srgbClr val="FFFFFF"/>
              </a:highlight>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391" name="Google Shape;391;p56"/>
          <p:cNvPicPr preferRelativeResize="0"/>
          <p:nvPr/>
        </p:nvPicPr>
        <p:blipFill>
          <a:blip r:embed="rId3">
            <a:alphaModFix/>
          </a:blip>
          <a:stretch>
            <a:fillRect/>
          </a:stretch>
        </p:blipFill>
        <p:spPr>
          <a:xfrm>
            <a:off x="3801075" y="1349975"/>
            <a:ext cx="4646875" cy="2903300"/>
          </a:xfrm>
          <a:prstGeom prst="rect">
            <a:avLst/>
          </a:prstGeom>
          <a:noFill/>
          <a:ln>
            <a:noFill/>
          </a:ln>
        </p:spPr>
      </p:pic>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0" name="Shape 3320"/>
        <p:cNvGrpSpPr/>
        <p:nvPr/>
      </p:nvGrpSpPr>
      <p:grpSpPr>
        <a:xfrm>
          <a:off x="0" y="0"/>
          <a:ext cx="0" cy="0"/>
          <a:chOff x="0" y="0"/>
          <a:chExt cx="0" cy="0"/>
        </a:xfrm>
      </p:grpSpPr>
      <p:sp>
        <p:nvSpPr>
          <p:cNvPr id="3321" name="Google Shape;3321;p45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Deploying with CloudFormation and Elastic Beanstalk</a:t>
            </a:r>
            <a:endParaRPr b="1">
              <a:solidFill>
                <a:srgbClr val="FF9900"/>
              </a:solidFill>
            </a:endParaRPr>
          </a:p>
        </p:txBody>
      </p:sp>
      <p:pic>
        <p:nvPicPr>
          <p:cNvPr id="3322" name="Google Shape;3322;p452"/>
          <p:cNvPicPr preferRelativeResize="0"/>
          <p:nvPr/>
        </p:nvPicPr>
        <p:blipFill>
          <a:blip r:embed="rId3">
            <a:alphaModFix/>
          </a:blip>
          <a:stretch>
            <a:fillRect/>
          </a:stretch>
        </p:blipFill>
        <p:spPr>
          <a:xfrm>
            <a:off x="553350" y="966375"/>
            <a:ext cx="8037300" cy="3809425"/>
          </a:xfrm>
          <a:prstGeom prst="rect">
            <a:avLst/>
          </a:prstGeom>
          <a:noFill/>
          <a:ln>
            <a:noFill/>
          </a:ln>
        </p:spPr>
      </p:pic>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453"/>
          <p:cNvSpPr txBox="1"/>
          <p:nvPr/>
        </p:nvSpPr>
        <p:spPr>
          <a:xfrm>
            <a:off x="2026800" y="2212800"/>
            <a:ext cx="5090400" cy="717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en" sz="1800">
                <a:solidFill>
                  <a:srgbClr val="0B5394"/>
                </a:solidFill>
              </a:rPr>
              <a:t>ECS &amp; EKS</a:t>
            </a:r>
            <a:endParaRPr b="1" sz="2400">
              <a:solidFill>
                <a:srgbClr val="FF9900"/>
              </a:solidFill>
            </a:endParaRPr>
          </a:p>
        </p:txBody>
      </p:sp>
      <p:sp>
        <p:nvSpPr>
          <p:cNvPr id="3328" name="Google Shape;3328;p453"/>
          <p:cNvSpPr txBox="1"/>
          <p:nvPr/>
        </p:nvSpPr>
        <p:spPr>
          <a:xfrm>
            <a:off x="584900" y="4499050"/>
            <a:ext cx="25041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sz="1000"/>
              <a:t>Skype: doanda86</a:t>
            </a:r>
            <a:endParaRPr b="1" sz="1000"/>
          </a:p>
        </p:txBody>
      </p:sp>
      <p:pic>
        <p:nvPicPr>
          <p:cNvPr id="3329" name="Google Shape;3329;p453"/>
          <p:cNvPicPr preferRelativeResize="0"/>
          <p:nvPr/>
        </p:nvPicPr>
        <p:blipFill>
          <a:blip r:embed="rId3">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3" name="Shape 3333"/>
        <p:cNvGrpSpPr/>
        <p:nvPr/>
      </p:nvGrpSpPr>
      <p:grpSpPr>
        <a:xfrm>
          <a:off x="0" y="0"/>
          <a:ext cx="0" cy="0"/>
          <a:chOff x="0" y="0"/>
          <a:chExt cx="0" cy="0"/>
        </a:xfrm>
      </p:grpSpPr>
      <p:sp>
        <p:nvSpPr>
          <p:cNvPr id="3334" name="Google Shape;3334;p45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Container Services Landscape</a:t>
            </a:r>
            <a:endParaRPr/>
          </a:p>
        </p:txBody>
      </p:sp>
      <p:pic>
        <p:nvPicPr>
          <p:cNvPr id="3335" name="Google Shape;3335;p454"/>
          <p:cNvPicPr preferRelativeResize="0"/>
          <p:nvPr/>
        </p:nvPicPr>
        <p:blipFill>
          <a:blip r:embed="rId3">
            <a:alphaModFix/>
          </a:blip>
          <a:stretch>
            <a:fillRect/>
          </a:stretch>
        </p:blipFill>
        <p:spPr>
          <a:xfrm>
            <a:off x="1766888" y="1185863"/>
            <a:ext cx="5610225" cy="3228975"/>
          </a:xfrm>
          <a:prstGeom prst="rect">
            <a:avLst/>
          </a:prstGeom>
          <a:noFill/>
          <a:ln>
            <a:noFill/>
          </a:ln>
        </p:spPr>
      </p:pic>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9" name="Shape 3339"/>
        <p:cNvGrpSpPr/>
        <p:nvPr/>
      </p:nvGrpSpPr>
      <p:grpSpPr>
        <a:xfrm>
          <a:off x="0" y="0"/>
          <a:ext cx="0" cy="0"/>
          <a:chOff x="0" y="0"/>
          <a:chExt cx="0" cy="0"/>
        </a:xfrm>
      </p:grpSpPr>
      <p:sp>
        <p:nvSpPr>
          <p:cNvPr id="3340" name="Google Shape;3340;p45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ECS</a:t>
            </a:r>
            <a:endParaRPr/>
          </a:p>
        </p:txBody>
      </p:sp>
      <p:pic>
        <p:nvPicPr>
          <p:cNvPr id="3341" name="Google Shape;3341;p455"/>
          <p:cNvPicPr preferRelativeResize="0"/>
          <p:nvPr/>
        </p:nvPicPr>
        <p:blipFill>
          <a:blip r:embed="rId3">
            <a:alphaModFix/>
          </a:blip>
          <a:stretch>
            <a:fillRect/>
          </a:stretch>
        </p:blipFill>
        <p:spPr>
          <a:xfrm>
            <a:off x="4043275" y="0"/>
            <a:ext cx="4580730" cy="5143501"/>
          </a:xfrm>
          <a:prstGeom prst="rect">
            <a:avLst/>
          </a:prstGeom>
          <a:noFill/>
          <a:ln>
            <a:noFill/>
          </a:ln>
        </p:spPr>
      </p:pic>
      <p:sp>
        <p:nvSpPr>
          <p:cNvPr id="3342" name="Google Shape;3342;p455"/>
          <p:cNvSpPr txBox="1"/>
          <p:nvPr/>
        </p:nvSpPr>
        <p:spPr>
          <a:xfrm>
            <a:off x="836800" y="908525"/>
            <a:ext cx="2552700" cy="1807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Container and Images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Task Definitions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Task &amp; Scheduling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Clusters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Container Agent</a:t>
            </a:r>
            <a:endParaRPr sz="1200">
              <a:solidFill>
                <a:schemeClr val="dk1"/>
              </a:solidFill>
            </a:endParaRPr>
          </a:p>
        </p:txBody>
      </p:sp>
      <p:sp>
        <p:nvSpPr>
          <p:cNvPr id="3343" name="Google Shape;3343;p455"/>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b="1" lang="en" sz="1200" u="sng">
                <a:solidFill>
                  <a:schemeClr val="hlink"/>
                </a:solidFill>
                <a:hlinkClick r:id="rId4"/>
              </a:rPr>
              <a:t>Tutorials for Amazon ECS</a:t>
            </a:r>
            <a:endParaRPr sz="1200">
              <a:solidFill>
                <a:srgbClr val="0000FF"/>
              </a:solidFill>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45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Containers</a:t>
            </a:r>
            <a:endParaRPr b="1"/>
          </a:p>
        </p:txBody>
      </p:sp>
      <p:sp>
        <p:nvSpPr>
          <p:cNvPr id="3349" name="Google Shape;3349;p456"/>
          <p:cNvSpPr txBox="1"/>
          <p:nvPr/>
        </p:nvSpPr>
        <p:spPr>
          <a:xfrm>
            <a:off x="836800" y="908525"/>
            <a:ext cx="7500000" cy="308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A common approach to reducing operational efforts for deployment is container-based deployment. Container technologies like </a:t>
            </a:r>
            <a:r>
              <a:rPr lang="en" sz="1200">
                <a:solidFill>
                  <a:srgbClr val="0000FF"/>
                </a:solidFill>
              </a:rPr>
              <a:t>Docker</a:t>
            </a:r>
            <a:r>
              <a:rPr lang="en" sz="1200">
                <a:solidFill>
                  <a:schemeClr val="dk1"/>
                </a:solidFill>
              </a:rPr>
              <a:t> </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Portability – Container images are consistent and immutable, that is, they behave the same no matter where they are run</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Productivity – Containers increase developer productivity by removing cross-service dependencies and conflicts.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Efficiency – Containers allow the explicit specification of resource requirements (CPU, RAM), which makes it easy to distribute containers across underlying hosts and significantly improve resource usage.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Control – Containers automatically version your application code and its dependencies.</a:t>
            </a:r>
            <a:endParaRPr sz="1200">
              <a:solidFill>
                <a:schemeClr val="dk1"/>
              </a:solidFill>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3" name="Shape 3353"/>
        <p:cNvGrpSpPr/>
        <p:nvPr/>
      </p:nvGrpSpPr>
      <p:grpSpPr>
        <a:xfrm>
          <a:off x="0" y="0"/>
          <a:ext cx="0" cy="0"/>
          <a:chOff x="0" y="0"/>
          <a:chExt cx="0" cy="0"/>
        </a:xfrm>
      </p:grpSpPr>
      <p:sp>
        <p:nvSpPr>
          <p:cNvPr id="3354" name="Google Shape;3354;p45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ECS - Containers</a:t>
            </a:r>
            <a:endParaRPr b="1"/>
          </a:p>
        </p:txBody>
      </p:sp>
      <p:sp>
        <p:nvSpPr>
          <p:cNvPr id="3355" name="Google Shape;3355;p457"/>
          <p:cNvSpPr txBox="1"/>
          <p:nvPr/>
        </p:nvSpPr>
        <p:spPr>
          <a:xfrm>
            <a:off x="836800" y="908525"/>
            <a:ext cx="7500000" cy="3538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AutoNum type="arabicPeriod"/>
            </a:pPr>
            <a:r>
              <a:rPr lang="en" sz="1200">
                <a:solidFill>
                  <a:schemeClr val="dk1"/>
                </a:solidFill>
              </a:rPr>
              <a:t>Amazon ECS eliminates the need to</a:t>
            </a:r>
            <a:r>
              <a:rPr b="1" lang="en" sz="1200">
                <a:solidFill>
                  <a:srgbClr val="FF9900"/>
                </a:solidFill>
              </a:rPr>
              <a:t> install, operate, and scale</a:t>
            </a:r>
            <a:r>
              <a:rPr lang="en" sz="1200">
                <a:solidFill>
                  <a:schemeClr val="dk1"/>
                </a:solidFill>
              </a:rPr>
              <a:t> your own cluster management infrastructure.</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 sz="1200">
                <a:solidFill>
                  <a:schemeClr val="dk1"/>
                </a:solidFill>
              </a:rPr>
              <a:t>With simple API calls, you can</a:t>
            </a:r>
            <a:r>
              <a:rPr b="1" lang="en" sz="1200">
                <a:solidFill>
                  <a:srgbClr val="FF9900"/>
                </a:solidFill>
              </a:rPr>
              <a:t> launch and stop Docker-enabled applications</a:t>
            </a:r>
            <a:r>
              <a:rPr lang="en" sz="1200">
                <a:solidFill>
                  <a:schemeClr val="dk1"/>
                </a:solidFill>
              </a:rPr>
              <a:t>, query the complete state of your cluster, and access many familiar features like security groups, load balancers, Amazon Elastic Block Store (Amazon EBS) volumes, and AWS Identity and Access Management (IAM) roles.</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 sz="1200">
                <a:solidFill>
                  <a:schemeClr val="dk1"/>
                </a:solidFill>
              </a:rPr>
              <a:t>After a cluster of EC2 instances is up and running, you can </a:t>
            </a:r>
            <a:r>
              <a:rPr b="1" lang="en" sz="1200">
                <a:solidFill>
                  <a:srgbClr val="FF9900"/>
                </a:solidFill>
              </a:rPr>
              <a:t>define task definitions</a:t>
            </a:r>
            <a:r>
              <a:rPr lang="en" sz="1200">
                <a:solidFill>
                  <a:schemeClr val="dk1"/>
                </a:solidFill>
              </a:rPr>
              <a:t> and services that specify which Docker container images to run on the cluster. </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b="1" lang="en" sz="1200">
                <a:solidFill>
                  <a:srgbClr val="FF9900"/>
                </a:solidFill>
              </a:rPr>
              <a:t>Container images are stored in and pulled from container registries</a:t>
            </a:r>
            <a:r>
              <a:rPr lang="en" sz="1200">
                <a:solidFill>
                  <a:schemeClr val="dk1"/>
                </a:solidFill>
              </a:rPr>
              <a:t>, which may exist within or outside your AWS infrastructure.</a:t>
            </a:r>
            <a:endParaRPr sz="1200">
              <a:solidFill>
                <a:schemeClr val="dk1"/>
              </a:solidFill>
            </a:endParaRPr>
          </a:p>
          <a:p>
            <a:pPr indent="-304800" lvl="0" marL="457200" rtl="0" algn="l">
              <a:lnSpc>
                <a:spcPct val="150000"/>
              </a:lnSpc>
              <a:spcBef>
                <a:spcPts val="0"/>
              </a:spcBef>
              <a:spcAft>
                <a:spcPts val="0"/>
              </a:spcAft>
              <a:buClr>
                <a:schemeClr val="dk1"/>
              </a:buClr>
              <a:buSzPts val="1200"/>
              <a:buAutoNum type="arabicPeriod"/>
            </a:pPr>
            <a:r>
              <a:rPr lang="en" sz="1200">
                <a:solidFill>
                  <a:schemeClr val="dk1"/>
                </a:solidFill>
              </a:rPr>
              <a:t>To define how your applications run on Amazon ECS, you create a</a:t>
            </a:r>
            <a:r>
              <a:rPr b="1" lang="en" sz="1200">
                <a:solidFill>
                  <a:srgbClr val="FF9900"/>
                </a:solidFill>
              </a:rPr>
              <a:t> task definition in JSON format</a:t>
            </a:r>
            <a:r>
              <a:rPr lang="en" sz="1200">
                <a:solidFill>
                  <a:schemeClr val="dk1"/>
                </a:solidFill>
              </a:rPr>
              <a:t>. This task definition defines parameters for which container image to run, CPU, memory needed to run the image, how many containers to run, and strategies for container placement within the cluster.</a:t>
            </a:r>
            <a:endParaRPr sz="1200">
              <a:solidFill>
                <a:schemeClr val="dk1"/>
              </a:solidFill>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9" name="Shape 3359"/>
        <p:cNvGrpSpPr/>
        <p:nvPr/>
      </p:nvGrpSpPr>
      <p:grpSpPr>
        <a:xfrm>
          <a:off x="0" y="0"/>
          <a:ext cx="0" cy="0"/>
          <a:chOff x="0" y="0"/>
          <a:chExt cx="0" cy="0"/>
        </a:xfrm>
      </p:grpSpPr>
      <p:sp>
        <p:nvSpPr>
          <p:cNvPr id="3360" name="Google Shape;3360;p45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ECS - Cluster</a:t>
            </a:r>
            <a:endParaRPr/>
          </a:p>
        </p:txBody>
      </p:sp>
      <p:sp>
        <p:nvSpPr>
          <p:cNvPr id="3361" name="Google Shape;3361;p458"/>
          <p:cNvSpPr txBox="1"/>
          <p:nvPr/>
        </p:nvSpPr>
        <p:spPr>
          <a:xfrm>
            <a:off x="836800" y="908525"/>
            <a:ext cx="7545600" cy="112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Cluster is </a:t>
            </a:r>
            <a:r>
              <a:rPr b="1" lang="en" sz="1200">
                <a:solidFill>
                  <a:srgbClr val="FF9900"/>
                </a:solidFill>
              </a:rPr>
              <a:t>a logical grouping of EC2 container instances to run tasks</a:t>
            </a:r>
            <a:r>
              <a:rPr lang="en" sz="1200">
                <a:solidFill>
                  <a:schemeClr val="dk1"/>
                </a:solidFill>
              </a:rPr>
              <a:t> using ECS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ECS downloads the container images from the specified registry, and runs those images on the container instances within your cluster.</a:t>
            </a:r>
            <a:endParaRPr sz="1200">
              <a:solidFill>
                <a:schemeClr val="dk1"/>
              </a:solidFill>
            </a:endParaRPr>
          </a:p>
        </p:txBody>
      </p:sp>
      <p:pic>
        <p:nvPicPr>
          <p:cNvPr id="3362" name="Google Shape;3362;p458"/>
          <p:cNvPicPr preferRelativeResize="0"/>
          <p:nvPr/>
        </p:nvPicPr>
        <p:blipFill>
          <a:blip r:embed="rId3">
            <a:alphaModFix/>
          </a:blip>
          <a:stretch>
            <a:fillRect/>
          </a:stretch>
        </p:blipFill>
        <p:spPr>
          <a:xfrm>
            <a:off x="3003100" y="1718675"/>
            <a:ext cx="3137800" cy="3232399"/>
          </a:xfrm>
          <a:prstGeom prst="rect">
            <a:avLst/>
          </a:prstGeom>
          <a:noFill/>
          <a:ln>
            <a:noFill/>
          </a:ln>
        </p:spPr>
      </p:pic>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6" name="Shape 3366"/>
        <p:cNvGrpSpPr/>
        <p:nvPr/>
      </p:nvGrpSpPr>
      <p:grpSpPr>
        <a:xfrm>
          <a:off x="0" y="0"/>
          <a:ext cx="0" cy="0"/>
          <a:chOff x="0" y="0"/>
          <a:chExt cx="0" cy="0"/>
        </a:xfrm>
      </p:grpSpPr>
      <p:sp>
        <p:nvSpPr>
          <p:cNvPr id="3367" name="Google Shape;3367;p45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ECS - Task and Scheduling</a:t>
            </a:r>
            <a:endParaRPr/>
          </a:p>
        </p:txBody>
      </p:sp>
      <p:sp>
        <p:nvSpPr>
          <p:cNvPr id="3368" name="Google Shape;3368;p459"/>
          <p:cNvSpPr txBox="1"/>
          <p:nvPr/>
        </p:nvSpPr>
        <p:spPr>
          <a:xfrm>
            <a:off x="836800" y="908525"/>
            <a:ext cx="7545600" cy="112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 task is the instantiation of a task definition on a container instance within the cluster.</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After a task definition is created for the application within ECS, you can specify the number of tasks that will run on the cluster.</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ECS task scheduler is responsible for placing tasks on container instances, with several different scheduling options available</a:t>
            </a:r>
            <a:endParaRPr sz="1200">
              <a:solidFill>
                <a:schemeClr val="dk1"/>
              </a:solidFill>
            </a:endParaRPr>
          </a:p>
        </p:txBody>
      </p:sp>
      <p:pic>
        <p:nvPicPr>
          <p:cNvPr id="3369" name="Google Shape;3369;p459"/>
          <p:cNvPicPr preferRelativeResize="0"/>
          <p:nvPr/>
        </p:nvPicPr>
        <p:blipFill>
          <a:blip r:embed="rId3">
            <a:alphaModFix/>
          </a:blip>
          <a:stretch>
            <a:fillRect/>
          </a:stretch>
        </p:blipFill>
        <p:spPr>
          <a:xfrm>
            <a:off x="2026800" y="2698050"/>
            <a:ext cx="5090400" cy="1636200"/>
          </a:xfrm>
          <a:prstGeom prst="rect">
            <a:avLst/>
          </a:prstGeom>
          <a:noFill/>
          <a:ln>
            <a:noFill/>
          </a:ln>
        </p:spPr>
      </p:pic>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3" name="Shape 3373"/>
        <p:cNvGrpSpPr/>
        <p:nvPr/>
      </p:nvGrpSpPr>
      <p:grpSpPr>
        <a:xfrm>
          <a:off x="0" y="0"/>
          <a:ext cx="0" cy="0"/>
          <a:chOff x="0" y="0"/>
          <a:chExt cx="0" cy="0"/>
        </a:xfrm>
      </p:grpSpPr>
      <p:sp>
        <p:nvSpPr>
          <p:cNvPr id="3374" name="Google Shape;3374;p46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ECS - Container Agent</a:t>
            </a:r>
            <a:endParaRPr/>
          </a:p>
        </p:txBody>
      </p:sp>
      <p:sp>
        <p:nvSpPr>
          <p:cNvPr id="3375" name="Google Shape;3375;p460"/>
          <p:cNvSpPr txBox="1"/>
          <p:nvPr/>
        </p:nvSpPr>
        <p:spPr>
          <a:xfrm>
            <a:off x="836800" y="908525"/>
            <a:ext cx="7545600" cy="98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Container agent runs on each instance within an ECS cluster</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 Container Agent sends information about the instance’s current running tasks and resource utilization to ECS, and starts and stops tasks whenever it receives a request from ECS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pic>
        <p:nvPicPr>
          <p:cNvPr id="3376" name="Google Shape;3376;p460"/>
          <p:cNvPicPr preferRelativeResize="0"/>
          <p:nvPr/>
        </p:nvPicPr>
        <p:blipFill>
          <a:blip r:embed="rId3">
            <a:alphaModFix/>
          </a:blip>
          <a:stretch>
            <a:fillRect/>
          </a:stretch>
        </p:blipFill>
        <p:spPr>
          <a:xfrm>
            <a:off x="986175" y="1903475"/>
            <a:ext cx="3227444" cy="2941375"/>
          </a:xfrm>
          <a:prstGeom prst="rect">
            <a:avLst/>
          </a:prstGeom>
          <a:noFill/>
          <a:ln>
            <a:noFill/>
          </a:ln>
        </p:spPr>
      </p:pic>
      <p:pic>
        <p:nvPicPr>
          <p:cNvPr id="3377" name="Google Shape;3377;p460"/>
          <p:cNvPicPr preferRelativeResize="0"/>
          <p:nvPr/>
        </p:nvPicPr>
        <p:blipFill>
          <a:blip r:embed="rId4">
            <a:alphaModFix/>
          </a:blip>
          <a:stretch>
            <a:fillRect/>
          </a:stretch>
        </p:blipFill>
        <p:spPr>
          <a:xfrm>
            <a:off x="4470050" y="1903477"/>
            <a:ext cx="3864924" cy="1764100"/>
          </a:xfrm>
          <a:prstGeom prst="rect">
            <a:avLst/>
          </a:prstGeom>
          <a:noFill/>
          <a:ln>
            <a:noFill/>
          </a:ln>
        </p:spPr>
      </p:pic>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1" name="Shape 3381"/>
        <p:cNvGrpSpPr/>
        <p:nvPr/>
      </p:nvGrpSpPr>
      <p:grpSpPr>
        <a:xfrm>
          <a:off x="0" y="0"/>
          <a:ext cx="0" cy="0"/>
          <a:chOff x="0" y="0"/>
          <a:chExt cx="0" cy="0"/>
        </a:xfrm>
      </p:grpSpPr>
      <p:sp>
        <p:nvSpPr>
          <p:cNvPr id="3382" name="Google Shape;3382;p46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Amazon ECR Repository</a:t>
            </a:r>
            <a:endParaRPr b="1"/>
          </a:p>
        </p:txBody>
      </p:sp>
      <p:sp>
        <p:nvSpPr>
          <p:cNvPr id="3383" name="Google Shape;3383;p461"/>
          <p:cNvSpPr txBox="1"/>
          <p:nvPr/>
        </p:nvSpPr>
        <p:spPr>
          <a:xfrm>
            <a:off x="836800" y="908525"/>
            <a:ext cx="7545600" cy="20412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Amazon Elastic Container Registry (Amazon ECR) is a managed AWS Docker registry service that is secure, scalable, and reliable.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Amazon ECR supports private Docker repositories with resource-based permissions using AWS IAM so that specific users or Amazon EC2 instances can access repositories and images.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Developers can use the Docker CLI to push, pull, and manage images.</a:t>
            </a:r>
            <a:endParaRPr sz="1200">
              <a:solidFill>
                <a:schemeClr val="dk1"/>
              </a:solidFill>
            </a:endParaRPr>
          </a:p>
        </p:txBody>
      </p:sp>
      <p:pic>
        <p:nvPicPr>
          <p:cNvPr id="3384" name="Google Shape;3384;p461"/>
          <p:cNvPicPr preferRelativeResize="0"/>
          <p:nvPr/>
        </p:nvPicPr>
        <p:blipFill>
          <a:blip r:embed="rId3">
            <a:alphaModFix/>
          </a:blip>
          <a:stretch>
            <a:fillRect/>
          </a:stretch>
        </p:blipFill>
        <p:spPr>
          <a:xfrm>
            <a:off x="655650" y="2453900"/>
            <a:ext cx="4039975" cy="2529775"/>
          </a:xfrm>
          <a:prstGeom prst="rect">
            <a:avLst/>
          </a:prstGeom>
          <a:noFill/>
          <a:ln>
            <a:noFill/>
          </a:ln>
        </p:spPr>
      </p:pic>
      <p:pic>
        <p:nvPicPr>
          <p:cNvPr id="3385" name="Google Shape;3385;p461"/>
          <p:cNvPicPr preferRelativeResize="0"/>
          <p:nvPr/>
        </p:nvPicPr>
        <p:blipFill>
          <a:blip r:embed="rId4">
            <a:alphaModFix/>
          </a:blip>
          <a:stretch>
            <a:fillRect/>
          </a:stretch>
        </p:blipFill>
        <p:spPr>
          <a:xfrm>
            <a:off x="4903675" y="2453900"/>
            <a:ext cx="2543175" cy="285750"/>
          </a:xfrm>
          <a:prstGeom prst="rect">
            <a:avLst/>
          </a:prstGeom>
          <a:noFill/>
          <a:ln>
            <a:noFill/>
          </a:ln>
        </p:spPr>
      </p:pic>
      <p:pic>
        <p:nvPicPr>
          <p:cNvPr id="3386" name="Google Shape;3386;p461"/>
          <p:cNvPicPr preferRelativeResize="0"/>
          <p:nvPr/>
        </p:nvPicPr>
        <p:blipFill>
          <a:blip r:embed="rId5">
            <a:alphaModFix/>
          </a:blip>
          <a:stretch>
            <a:fillRect/>
          </a:stretch>
        </p:blipFill>
        <p:spPr>
          <a:xfrm>
            <a:off x="4903675" y="2894900"/>
            <a:ext cx="3693583" cy="285750"/>
          </a:xfrm>
          <a:prstGeom prst="rect">
            <a:avLst/>
          </a:prstGeom>
          <a:noFill/>
          <a:ln>
            <a:noFill/>
          </a:ln>
        </p:spPr>
      </p:pic>
      <p:pic>
        <p:nvPicPr>
          <p:cNvPr id="3387" name="Google Shape;3387;p461"/>
          <p:cNvPicPr preferRelativeResize="0"/>
          <p:nvPr/>
        </p:nvPicPr>
        <p:blipFill>
          <a:blip r:embed="rId6">
            <a:alphaModFix/>
          </a:blip>
          <a:stretch>
            <a:fillRect/>
          </a:stretch>
        </p:blipFill>
        <p:spPr>
          <a:xfrm>
            <a:off x="4903675" y="3335246"/>
            <a:ext cx="2962275" cy="295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EC2: User Data &amp; Metadata</a:t>
            </a:r>
            <a:endParaRPr b="1">
              <a:solidFill>
                <a:schemeClr val="dk1"/>
              </a:solidFill>
            </a:endParaRPr>
          </a:p>
        </p:txBody>
      </p:sp>
      <p:sp>
        <p:nvSpPr>
          <p:cNvPr id="397" name="Google Shape;397;p57"/>
          <p:cNvSpPr txBox="1"/>
          <p:nvPr/>
        </p:nvSpPr>
        <p:spPr>
          <a:xfrm>
            <a:off x="836800" y="908525"/>
            <a:ext cx="4063500" cy="11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User Data</a:t>
            </a:r>
            <a:endParaRPr sz="1200"/>
          </a:p>
          <a:p>
            <a:pPr indent="-304800" lvl="0" marL="457200" rtl="0" algn="l">
              <a:lnSpc>
                <a:spcPct val="150000"/>
              </a:lnSpc>
              <a:spcBef>
                <a:spcPts val="0"/>
              </a:spcBef>
              <a:spcAft>
                <a:spcPts val="0"/>
              </a:spcAft>
              <a:buSzPts val="1200"/>
              <a:buChar char="-"/>
            </a:pPr>
            <a:r>
              <a:rPr lang="en" sz="1200"/>
              <a:t>Shell scripts</a:t>
            </a:r>
            <a:endParaRPr sz="1200"/>
          </a:p>
          <a:p>
            <a:pPr indent="-304800" lvl="0" marL="457200" rtl="0" algn="l">
              <a:lnSpc>
                <a:spcPct val="150000"/>
              </a:lnSpc>
              <a:spcBef>
                <a:spcPts val="0"/>
              </a:spcBef>
              <a:spcAft>
                <a:spcPts val="0"/>
              </a:spcAft>
              <a:buSzPts val="1200"/>
              <a:buChar char="-"/>
            </a:pPr>
            <a:r>
              <a:rPr lang="en" sz="1200"/>
              <a:t>Cloud-init</a:t>
            </a:r>
            <a:endParaRPr sz="12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398" name="Google Shape;398;p57"/>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https://docs.aws.amazon.com/AWSEC2/latest/UserGuide/ec2-instance-metadata.html</a:t>
            </a:r>
            <a:endParaRPr sz="1200">
              <a:solidFill>
                <a:schemeClr val="dk1"/>
              </a:solidFill>
            </a:endParaRPr>
          </a:p>
        </p:txBody>
      </p:sp>
      <p:pic>
        <p:nvPicPr>
          <p:cNvPr id="399" name="Google Shape;399;p57"/>
          <p:cNvPicPr preferRelativeResize="0"/>
          <p:nvPr/>
        </p:nvPicPr>
        <p:blipFill>
          <a:blip r:embed="rId4">
            <a:alphaModFix/>
          </a:blip>
          <a:stretch>
            <a:fillRect/>
          </a:stretch>
        </p:blipFill>
        <p:spPr>
          <a:xfrm>
            <a:off x="3723375" y="1175750"/>
            <a:ext cx="4383726" cy="1120450"/>
          </a:xfrm>
          <a:prstGeom prst="rect">
            <a:avLst/>
          </a:prstGeom>
          <a:noFill/>
          <a:ln>
            <a:noFill/>
          </a:ln>
        </p:spPr>
      </p:pic>
      <p:pic>
        <p:nvPicPr>
          <p:cNvPr id="400" name="Google Shape;400;p57"/>
          <p:cNvPicPr preferRelativeResize="0"/>
          <p:nvPr/>
        </p:nvPicPr>
        <p:blipFill>
          <a:blip r:embed="rId5">
            <a:alphaModFix/>
          </a:blip>
          <a:stretch>
            <a:fillRect/>
          </a:stretch>
        </p:blipFill>
        <p:spPr>
          <a:xfrm>
            <a:off x="3723375" y="3249219"/>
            <a:ext cx="4383725" cy="585581"/>
          </a:xfrm>
          <a:prstGeom prst="rect">
            <a:avLst/>
          </a:prstGeom>
          <a:noFill/>
          <a:ln>
            <a:noFill/>
          </a:ln>
        </p:spPr>
      </p:pic>
      <p:sp>
        <p:nvSpPr>
          <p:cNvPr id="401" name="Google Shape;401;p57"/>
          <p:cNvSpPr txBox="1"/>
          <p:nvPr/>
        </p:nvSpPr>
        <p:spPr>
          <a:xfrm>
            <a:off x="871350" y="2627313"/>
            <a:ext cx="4063500" cy="11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Metadata</a:t>
            </a:r>
            <a:endParaRPr sz="1200"/>
          </a:p>
          <a:p>
            <a:pPr indent="-304800" lvl="0" marL="457200" rtl="0" algn="l">
              <a:lnSpc>
                <a:spcPct val="150000"/>
              </a:lnSpc>
              <a:spcBef>
                <a:spcPts val="0"/>
              </a:spcBef>
              <a:spcAft>
                <a:spcPts val="0"/>
              </a:spcAft>
              <a:buSzPts val="1200"/>
              <a:buChar char="-"/>
            </a:pPr>
            <a:r>
              <a:rPr lang="en" sz="1200"/>
              <a:t>HTTP GET</a:t>
            </a:r>
            <a:endParaRPr sz="1200"/>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46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ECS with Fargate</a:t>
            </a:r>
            <a:endParaRPr/>
          </a:p>
        </p:txBody>
      </p:sp>
      <p:pic>
        <p:nvPicPr>
          <p:cNvPr id="3393" name="Google Shape;3393;p462"/>
          <p:cNvPicPr preferRelativeResize="0"/>
          <p:nvPr/>
        </p:nvPicPr>
        <p:blipFill>
          <a:blip r:embed="rId3">
            <a:alphaModFix/>
          </a:blip>
          <a:stretch>
            <a:fillRect/>
          </a:stretch>
        </p:blipFill>
        <p:spPr>
          <a:xfrm>
            <a:off x="4053714" y="0"/>
            <a:ext cx="4580711" cy="5143501"/>
          </a:xfrm>
          <a:prstGeom prst="rect">
            <a:avLst/>
          </a:prstGeom>
          <a:noFill/>
          <a:ln>
            <a:noFill/>
          </a:ln>
        </p:spPr>
      </p:pic>
      <p:sp>
        <p:nvSpPr>
          <p:cNvPr id="3394" name="Google Shape;3394;p462"/>
          <p:cNvSpPr txBox="1"/>
          <p:nvPr/>
        </p:nvSpPr>
        <p:spPr>
          <a:xfrm>
            <a:off x="836800" y="908525"/>
            <a:ext cx="2552700" cy="1807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Container and Images</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Task Definitions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Tasks and Services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Clusters</a:t>
            </a:r>
            <a:endParaRPr sz="1200">
              <a:solidFill>
                <a:schemeClr val="dk1"/>
              </a:solidFill>
            </a:endParaRPr>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pic>
        <p:nvPicPr>
          <p:cNvPr id="3399" name="Google Shape;3399;p463"/>
          <p:cNvPicPr preferRelativeResize="0"/>
          <p:nvPr/>
        </p:nvPicPr>
        <p:blipFill>
          <a:blip r:embed="rId3">
            <a:alphaModFix/>
          </a:blip>
          <a:stretch>
            <a:fillRect/>
          </a:stretch>
        </p:blipFill>
        <p:spPr>
          <a:xfrm>
            <a:off x="290500" y="447675"/>
            <a:ext cx="8562975" cy="4248150"/>
          </a:xfrm>
          <a:prstGeom prst="rect">
            <a:avLst/>
          </a:prstGeom>
          <a:noFill/>
          <a:ln>
            <a:noFill/>
          </a:ln>
        </p:spPr>
      </p:pic>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3" name="Shape 3403"/>
        <p:cNvGrpSpPr/>
        <p:nvPr/>
      </p:nvGrpSpPr>
      <p:grpSpPr>
        <a:xfrm>
          <a:off x="0" y="0"/>
          <a:ext cx="0" cy="0"/>
          <a:chOff x="0" y="0"/>
          <a:chExt cx="0" cy="0"/>
        </a:xfrm>
      </p:grpSpPr>
      <p:pic>
        <p:nvPicPr>
          <p:cNvPr id="3404" name="Google Shape;3404;p464"/>
          <p:cNvPicPr preferRelativeResize="0"/>
          <p:nvPr/>
        </p:nvPicPr>
        <p:blipFill>
          <a:blip r:embed="rId3">
            <a:alphaModFix/>
          </a:blip>
          <a:stretch>
            <a:fillRect/>
          </a:stretch>
        </p:blipFill>
        <p:spPr>
          <a:xfrm>
            <a:off x="1829475" y="867650"/>
            <a:ext cx="5485050" cy="4024200"/>
          </a:xfrm>
          <a:prstGeom prst="rect">
            <a:avLst/>
          </a:prstGeom>
          <a:noFill/>
          <a:ln>
            <a:noFill/>
          </a:ln>
        </p:spPr>
      </p:pic>
      <p:sp>
        <p:nvSpPr>
          <p:cNvPr id="3405" name="Google Shape;3405;p46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EKS - Master &amp; Worker Nodes</a:t>
            </a:r>
            <a:endParaRPr/>
          </a:p>
        </p:txBody>
      </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9" name="Shape 3409"/>
        <p:cNvGrpSpPr/>
        <p:nvPr/>
      </p:nvGrpSpPr>
      <p:grpSpPr>
        <a:xfrm>
          <a:off x="0" y="0"/>
          <a:ext cx="0" cy="0"/>
          <a:chOff x="0" y="0"/>
          <a:chExt cx="0" cy="0"/>
        </a:xfrm>
      </p:grpSpPr>
      <p:pic>
        <p:nvPicPr>
          <p:cNvPr id="3410" name="Google Shape;3410;p465"/>
          <p:cNvPicPr preferRelativeResize="0"/>
          <p:nvPr/>
        </p:nvPicPr>
        <p:blipFill>
          <a:blip r:embed="rId3">
            <a:alphaModFix/>
          </a:blip>
          <a:stretch>
            <a:fillRect/>
          </a:stretch>
        </p:blipFill>
        <p:spPr>
          <a:xfrm>
            <a:off x="542450" y="190425"/>
            <a:ext cx="8059101" cy="4158674"/>
          </a:xfrm>
          <a:prstGeom prst="rect">
            <a:avLst/>
          </a:prstGeom>
          <a:noFill/>
          <a:ln>
            <a:noFill/>
          </a:ln>
        </p:spPr>
      </p:pic>
      <p:sp>
        <p:nvSpPr>
          <p:cNvPr id="3411" name="Google Shape;3411;p465"/>
          <p:cNvSpPr txBox="1"/>
          <p:nvPr/>
        </p:nvSpPr>
        <p:spPr>
          <a:xfrm>
            <a:off x="841675" y="4516700"/>
            <a:ext cx="66888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chemeClr val="dk1"/>
                </a:solidFill>
              </a:rPr>
              <a:t>● </a:t>
            </a:r>
            <a:r>
              <a:rPr b="1" lang="en" sz="1200" u="sng">
                <a:solidFill>
                  <a:schemeClr val="hlink"/>
                </a:solidFill>
                <a:hlinkClick r:id="rId4"/>
              </a:rPr>
              <a:t>Modular and Scalable Amazon EKS Architecture</a:t>
            </a:r>
            <a:endParaRPr sz="1200">
              <a:solidFill>
                <a:srgbClr val="0000FF"/>
              </a:solidFill>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5" name="Shape 3415"/>
        <p:cNvGrpSpPr/>
        <p:nvPr/>
      </p:nvGrpSpPr>
      <p:grpSpPr>
        <a:xfrm>
          <a:off x="0" y="0"/>
          <a:ext cx="0" cy="0"/>
          <a:chOff x="0" y="0"/>
          <a:chExt cx="0" cy="0"/>
        </a:xfrm>
      </p:grpSpPr>
      <p:sp>
        <p:nvSpPr>
          <p:cNvPr id="3416" name="Google Shape;3416;p46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EKS - Integrated with many AWS services</a:t>
            </a:r>
            <a:endParaRPr/>
          </a:p>
        </p:txBody>
      </p:sp>
      <p:pic>
        <p:nvPicPr>
          <p:cNvPr id="3417" name="Google Shape;3417;p466"/>
          <p:cNvPicPr preferRelativeResize="0"/>
          <p:nvPr/>
        </p:nvPicPr>
        <p:blipFill>
          <a:blip r:embed="rId3">
            <a:alphaModFix/>
          </a:blip>
          <a:stretch>
            <a:fillRect/>
          </a:stretch>
        </p:blipFill>
        <p:spPr>
          <a:xfrm>
            <a:off x="3999950" y="94700"/>
            <a:ext cx="4954101" cy="4954101"/>
          </a:xfrm>
          <a:prstGeom prst="rect">
            <a:avLst/>
          </a:prstGeom>
          <a:noFill/>
          <a:ln>
            <a:noFill/>
          </a:ln>
        </p:spPr>
      </p:pic>
      <p:sp>
        <p:nvSpPr>
          <p:cNvPr id="3418" name="Google Shape;3418;p466"/>
          <p:cNvSpPr txBox="1"/>
          <p:nvPr/>
        </p:nvSpPr>
        <p:spPr>
          <a:xfrm>
            <a:off x="836800" y="908525"/>
            <a:ext cx="3845100" cy="1652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1200"/>
              </a:spcBef>
              <a:spcAft>
                <a:spcPts val="0"/>
              </a:spcAft>
              <a:buClr>
                <a:srgbClr val="444444"/>
              </a:buClr>
              <a:buSzPts val="1200"/>
              <a:buChar char="●"/>
            </a:pPr>
            <a:r>
              <a:rPr lang="en" sz="1200">
                <a:solidFill>
                  <a:srgbClr val="444444"/>
                </a:solidFill>
              </a:rPr>
              <a:t>Amazon ECR for container images</a:t>
            </a:r>
            <a:endParaRPr sz="1200">
              <a:solidFill>
                <a:srgbClr val="444444"/>
              </a:solidFill>
            </a:endParaRPr>
          </a:p>
          <a:p>
            <a:pPr indent="-304800" lvl="0" marL="457200" rtl="0" algn="l">
              <a:lnSpc>
                <a:spcPct val="150000"/>
              </a:lnSpc>
              <a:spcBef>
                <a:spcPts val="0"/>
              </a:spcBef>
              <a:spcAft>
                <a:spcPts val="0"/>
              </a:spcAft>
              <a:buClr>
                <a:srgbClr val="444444"/>
              </a:buClr>
              <a:buSzPts val="1200"/>
              <a:buChar char="●"/>
            </a:pPr>
            <a:r>
              <a:rPr lang="en" sz="1200">
                <a:solidFill>
                  <a:srgbClr val="444444"/>
                </a:solidFill>
              </a:rPr>
              <a:t>Elastic Load Balancing for load distribution</a:t>
            </a:r>
            <a:endParaRPr sz="1200">
              <a:solidFill>
                <a:srgbClr val="444444"/>
              </a:solidFill>
            </a:endParaRPr>
          </a:p>
          <a:p>
            <a:pPr indent="-304800" lvl="0" marL="457200" rtl="0" algn="l">
              <a:lnSpc>
                <a:spcPct val="150000"/>
              </a:lnSpc>
              <a:spcBef>
                <a:spcPts val="0"/>
              </a:spcBef>
              <a:spcAft>
                <a:spcPts val="0"/>
              </a:spcAft>
              <a:buClr>
                <a:srgbClr val="444444"/>
              </a:buClr>
              <a:buSzPts val="1200"/>
              <a:buChar char="●"/>
            </a:pPr>
            <a:r>
              <a:rPr lang="en" sz="1200">
                <a:solidFill>
                  <a:srgbClr val="444444"/>
                </a:solidFill>
              </a:rPr>
              <a:t>IAM for authentication</a:t>
            </a:r>
            <a:endParaRPr sz="1200">
              <a:solidFill>
                <a:srgbClr val="444444"/>
              </a:solidFill>
            </a:endParaRPr>
          </a:p>
          <a:p>
            <a:pPr indent="-304800" lvl="0" marL="457200" rtl="0" algn="l">
              <a:lnSpc>
                <a:spcPct val="150000"/>
              </a:lnSpc>
              <a:spcBef>
                <a:spcPts val="0"/>
              </a:spcBef>
              <a:spcAft>
                <a:spcPts val="0"/>
              </a:spcAft>
              <a:buClr>
                <a:srgbClr val="444444"/>
              </a:buClr>
              <a:buSzPts val="1200"/>
              <a:buChar char="●"/>
            </a:pPr>
            <a:r>
              <a:rPr lang="en" sz="1200">
                <a:solidFill>
                  <a:srgbClr val="444444"/>
                </a:solidFill>
              </a:rPr>
              <a:t>Amazon VPC for isolation</a:t>
            </a:r>
            <a:endParaRPr sz="1200">
              <a:solidFill>
                <a:schemeClr val="dk1"/>
              </a:solidFill>
            </a:endParaRPr>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2" name="Shape 3422"/>
        <p:cNvGrpSpPr/>
        <p:nvPr/>
      </p:nvGrpSpPr>
      <p:grpSpPr>
        <a:xfrm>
          <a:off x="0" y="0"/>
          <a:ext cx="0" cy="0"/>
          <a:chOff x="0" y="0"/>
          <a:chExt cx="0" cy="0"/>
        </a:xfrm>
      </p:grpSpPr>
      <p:sp>
        <p:nvSpPr>
          <p:cNvPr id="3423" name="Google Shape;3423;p46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EKS - Pod &amp; Node</a:t>
            </a:r>
            <a:endParaRPr/>
          </a:p>
        </p:txBody>
      </p:sp>
      <p:pic>
        <p:nvPicPr>
          <p:cNvPr id="3424" name="Google Shape;3424;p467"/>
          <p:cNvPicPr preferRelativeResize="0"/>
          <p:nvPr/>
        </p:nvPicPr>
        <p:blipFill>
          <a:blip r:embed="rId3">
            <a:alphaModFix/>
          </a:blip>
          <a:stretch>
            <a:fillRect/>
          </a:stretch>
        </p:blipFill>
        <p:spPr>
          <a:xfrm>
            <a:off x="764725" y="1365725"/>
            <a:ext cx="7614551" cy="2903850"/>
          </a:xfrm>
          <a:prstGeom prst="rect">
            <a:avLst/>
          </a:prstGeom>
          <a:noFill/>
          <a:ln>
            <a:noFill/>
          </a:ln>
        </p:spPr>
      </p:pic>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8" name="Shape 3428"/>
        <p:cNvGrpSpPr/>
        <p:nvPr/>
      </p:nvGrpSpPr>
      <p:grpSpPr>
        <a:xfrm>
          <a:off x="0" y="0"/>
          <a:ext cx="0" cy="0"/>
          <a:chOff x="0" y="0"/>
          <a:chExt cx="0" cy="0"/>
        </a:xfrm>
      </p:grpSpPr>
      <p:sp>
        <p:nvSpPr>
          <p:cNvPr id="3429" name="Google Shape;3429;p46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EKS - Pod &amp; Node</a:t>
            </a:r>
            <a:endParaRPr/>
          </a:p>
        </p:txBody>
      </p:sp>
      <p:pic>
        <p:nvPicPr>
          <p:cNvPr id="3430" name="Google Shape;3430;p468"/>
          <p:cNvPicPr preferRelativeResize="0"/>
          <p:nvPr/>
        </p:nvPicPr>
        <p:blipFill>
          <a:blip r:embed="rId3">
            <a:alphaModFix/>
          </a:blip>
          <a:stretch>
            <a:fillRect/>
          </a:stretch>
        </p:blipFill>
        <p:spPr>
          <a:xfrm>
            <a:off x="1595438" y="996650"/>
            <a:ext cx="5953125" cy="3686175"/>
          </a:xfrm>
          <a:prstGeom prst="rect">
            <a:avLst/>
          </a:prstGeom>
          <a:noFill/>
          <a:ln>
            <a:noFill/>
          </a:ln>
        </p:spPr>
      </p:pic>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46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EKS - Pod &amp; Node</a:t>
            </a:r>
            <a:endParaRPr/>
          </a:p>
        </p:txBody>
      </p:sp>
      <p:pic>
        <p:nvPicPr>
          <p:cNvPr id="3436" name="Google Shape;3436;p469"/>
          <p:cNvPicPr preferRelativeResize="0"/>
          <p:nvPr/>
        </p:nvPicPr>
        <p:blipFill>
          <a:blip r:embed="rId3">
            <a:alphaModFix/>
          </a:blip>
          <a:stretch>
            <a:fillRect/>
          </a:stretch>
        </p:blipFill>
        <p:spPr>
          <a:xfrm>
            <a:off x="742950" y="908525"/>
            <a:ext cx="7658100" cy="3762375"/>
          </a:xfrm>
          <a:prstGeom prst="rect">
            <a:avLst/>
          </a:prstGeom>
          <a:noFill/>
          <a:ln>
            <a:noFill/>
          </a:ln>
        </p:spPr>
      </p:pic>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0" name="Shape 3440"/>
        <p:cNvGrpSpPr/>
        <p:nvPr/>
      </p:nvGrpSpPr>
      <p:grpSpPr>
        <a:xfrm>
          <a:off x="0" y="0"/>
          <a:ext cx="0" cy="0"/>
          <a:chOff x="0" y="0"/>
          <a:chExt cx="0" cy="0"/>
        </a:xfrm>
      </p:grpSpPr>
      <p:sp>
        <p:nvSpPr>
          <p:cNvPr id="3441" name="Google Shape;3441;p47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EKS - Pod &amp; Node</a:t>
            </a:r>
            <a:endParaRPr/>
          </a:p>
        </p:txBody>
      </p:sp>
      <p:pic>
        <p:nvPicPr>
          <p:cNvPr id="3442" name="Google Shape;3442;p470"/>
          <p:cNvPicPr preferRelativeResize="0"/>
          <p:nvPr/>
        </p:nvPicPr>
        <p:blipFill>
          <a:blip r:embed="rId3">
            <a:alphaModFix/>
          </a:blip>
          <a:stretch>
            <a:fillRect/>
          </a:stretch>
        </p:blipFill>
        <p:spPr>
          <a:xfrm>
            <a:off x="762000" y="1126425"/>
            <a:ext cx="7620000" cy="3228975"/>
          </a:xfrm>
          <a:prstGeom prst="rect">
            <a:avLst/>
          </a:prstGeom>
          <a:noFill/>
          <a:ln>
            <a:noFill/>
          </a:ln>
        </p:spPr>
      </p:pic>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6" name="Shape 3446"/>
        <p:cNvGrpSpPr/>
        <p:nvPr/>
      </p:nvGrpSpPr>
      <p:grpSpPr>
        <a:xfrm>
          <a:off x="0" y="0"/>
          <a:ext cx="0" cy="0"/>
          <a:chOff x="0" y="0"/>
          <a:chExt cx="0" cy="0"/>
        </a:xfrm>
      </p:grpSpPr>
      <p:sp>
        <p:nvSpPr>
          <p:cNvPr id="3447" name="Google Shape;3447;p47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EKS - Pod Networking</a:t>
            </a:r>
            <a:endParaRPr b="1"/>
          </a:p>
        </p:txBody>
      </p:sp>
      <p:pic>
        <p:nvPicPr>
          <p:cNvPr id="3448" name="Google Shape;3448;p471"/>
          <p:cNvPicPr preferRelativeResize="0"/>
          <p:nvPr/>
        </p:nvPicPr>
        <p:blipFill>
          <a:blip r:embed="rId3">
            <a:alphaModFix/>
          </a:blip>
          <a:stretch>
            <a:fillRect/>
          </a:stretch>
        </p:blipFill>
        <p:spPr>
          <a:xfrm>
            <a:off x="948000" y="908525"/>
            <a:ext cx="7248000" cy="3930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EC2: Resource Tagging</a:t>
            </a:r>
            <a:endParaRPr b="1">
              <a:solidFill>
                <a:schemeClr val="dk1"/>
              </a:solidFill>
            </a:endParaRPr>
          </a:p>
        </p:txBody>
      </p:sp>
      <p:pic>
        <p:nvPicPr>
          <p:cNvPr id="407" name="Google Shape;407;p58"/>
          <p:cNvPicPr preferRelativeResize="0"/>
          <p:nvPr/>
        </p:nvPicPr>
        <p:blipFill>
          <a:blip r:embed="rId3">
            <a:alphaModFix/>
          </a:blip>
          <a:stretch>
            <a:fillRect/>
          </a:stretch>
        </p:blipFill>
        <p:spPr>
          <a:xfrm>
            <a:off x="3600163" y="2029013"/>
            <a:ext cx="1943675" cy="1977775"/>
          </a:xfrm>
          <a:prstGeom prst="rect">
            <a:avLst/>
          </a:prstGeom>
          <a:noFill/>
          <a:ln>
            <a:noFill/>
          </a:ln>
        </p:spPr>
      </p:pic>
      <p:sp>
        <p:nvSpPr>
          <p:cNvPr id="408" name="Google Shape;408;p58"/>
          <p:cNvSpPr txBox="1"/>
          <p:nvPr/>
        </p:nvSpPr>
        <p:spPr>
          <a:xfrm>
            <a:off x="836800" y="908525"/>
            <a:ext cx="4063500" cy="1120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To help you manage your EC2 resource</a:t>
            </a:r>
            <a:endParaRPr sz="1200"/>
          </a:p>
          <a:p>
            <a:pPr indent="-304800" lvl="0" marL="457200" rtl="0" algn="l">
              <a:lnSpc>
                <a:spcPct val="150000"/>
              </a:lnSpc>
              <a:spcBef>
                <a:spcPts val="0"/>
              </a:spcBef>
              <a:spcAft>
                <a:spcPts val="0"/>
              </a:spcAft>
              <a:buSzPts val="1200"/>
              <a:buChar char="-"/>
            </a:pPr>
            <a:r>
              <a:rPr lang="en" sz="1200"/>
              <a:t>Key/Value</a:t>
            </a:r>
            <a:endParaRPr sz="1200"/>
          </a:p>
          <a:p>
            <a:pPr indent="-304800" lvl="0" marL="457200" rtl="0" algn="l">
              <a:lnSpc>
                <a:spcPct val="150000"/>
              </a:lnSpc>
              <a:spcBef>
                <a:spcPts val="0"/>
              </a:spcBef>
              <a:spcAft>
                <a:spcPts val="0"/>
              </a:spcAft>
              <a:buSzPts val="1200"/>
              <a:buChar char="-"/>
            </a:pPr>
            <a:r>
              <a:rPr lang="en" sz="1200"/>
              <a:t>Bootstrapping scripts to configure EC2 Instances</a:t>
            </a:r>
            <a:endParaRPr sz="1200"/>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409" name="Google Shape;409;p58"/>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4"/>
              </a:rPr>
              <a:t>https://docs.aws.amazon.com/AWSEC2/latest/UserGuide/EC2_Resources.html</a:t>
            </a:r>
            <a:endParaRPr sz="1200">
              <a:solidFill>
                <a:schemeClr val="dk1"/>
              </a:solidFill>
            </a:endParaRPr>
          </a:p>
        </p:txBody>
      </p:sp>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2" name="Shape 3452"/>
        <p:cNvGrpSpPr/>
        <p:nvPr/>
      </p:nvGrpSpPr>
      <p:grpSpPr>
        <a:xfrm>
          <a:off x="0" y="0"/>
          <a:ext cx="0" cy="0"/>
          <a:chOff x="0" y="0"/>
          <a:chExt cx="0" cy="0"/>
        </a:xfrm>
      </p:grpSpPr>
      <p:sp>
        <p:nvSpPr>
          <p:cNvPr id="3453" name="Google Shape;3453;p47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EKS</a:t>
            </a:r>
            <a:endParaRPr/>
          </a:p>
        </p:txBody>
      </p:sp>
      <p:pic>
        <p:nvPicPr>
          <p:cNvPr id="3454" name="Google Shape;3454;p472"/>
          <p:cNvPicPr preferRelativeResize="0"/>
          <p:nvPr/>
        </p:nvPicPr>
        <p:blipFill>
          <a:blip r:embed="rId3">
            <a:alphaModFix/>
          </a:blip>
          <a:stretch>
            <a:fillRect/>
          </a:stretch>
        </p:blipFill>
        <p:spPr>
          <a:xfrm>
            <a:off x="2094950" y="94700"/>
            <a:ext cx="4954101" cy="4954101"/>
          </a:xfrm>
          <a:prstGeom prst="rect">
            <a:avLst/>
          </a:prstGeom>
          <a:noFill/>
          <a:ln>
            <a:noFill/>
          </a:ln>
        </p:spPr>
      </p:pic>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8" name="Shape 3458"/>
        <p:cNvGrpSpPr/>
        <p:nvPr/>
      </p:nvGrpSpPr>
      <p:grpSpPr>
        <a:xfrm>
          <a:off x="0" y="0"/>
          <a:ext cx="0" cy="0"/>
          <a:chOff x="0" y="0"/>
          <a:chExt cx="0" cy="0"/>
        </a:xfrm>
      </p:grpSpPr>
      <p:sp>
        <p:nvSpPr>
          <p:cNvPr id="3459" name="Google Shape;3459;p473"/>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11:</a:t>
            </a:r>
            <a:r>
              <a:rPr b="1" lang="en" sz="2400"/>
              <a:t> Analytics</a:t>
            </a:r>
            <a:endParaRPr b="1" sz="2400"/>
          </a:p>
        </p:txBody>
      </p:sp>
      <p:sp>
        <p:nvSpPr>
          <p:cNvPr id="3460" name="Google Shape;3460;p473"/>
          <p:cNvSpPr txBox="1"/>
          <p:nvPr/>
        </p:nvSpPr>
        <p:spPr>
          <a:xfrm>
            <a:off x="836800" y="29659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Kinesis</a:t>
            </a:r>
            <a:endParaRPr sz="1200"/>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ElasticMapReduce</a:t>
            </a:r>
            <a:endParaRPr sz="1200"/>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4" name="Shape 3464"/>
        <p:cNvGrpSpPr/>
        <p:nvPr/>
      </p:nvGrpSpPr>
      <p:grpSpPr>
        <a:xfrm>
          <a:off x="0" y="0"/>
          <a:ext cx="0" cy="0"/>
          <a:chOff x="0" y="0"/>
          <a:chExt cx="0" cy="0"/>
        </a:xfrm>
      </p:grpSpPr>
      <p:pic>
        <p:nvPicPr>
          <p:cNvPr id="3465" name="Google Shape;3465;p474"/>
          <p:cNvPicPr preferRelativeResize="0"/>
          <p:nvPr/>
        </p:nvPicPr>
        <p:blipFill>
          <a:blip r:embed="rId3">
            <a:alphaModFix/>
          </a:blip>
          <a:stretch>
            <a:fillRect/>
          </a:stretch>
        </p:blipFill>
        <p:spPr>
          <a:xfrm>
            <a:off x="228600" y="710563"/>
            <a:ext cx="8839200" cy="3801979"/>
          </a:xfrm>
          <a:prstGeom prst="rect">
            <a:avLst/>
          </a:prstGeom>
          <a:noFill/>
          <a:ln>
            <a:noFill/>
          </a:ln>
        </p:spPr>
      </p:pic>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sp>
        <p:nvSpPr>
          <p:cNvPr id="3470" name="Google Shape;3470;p47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a:t>
            </a:r>
            <a:endParaRPr/>
          </a:p>
        </p:txBody>
      </p:sp>
      <p:sp>
        <p:nvSpPr>
          <p:cNvPr id="3471" name="Google Shape;3471;p475"/>
          <p:cNvSpPr txBox="1"/>
          <p:nvPr/>
        </p:nvSpPr>
        <p:spPr>
          <a:xfrm>
            <a:off x="836800" y="908525"/>
            <a:ext cx="7545600" cy="707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Amazon Kinesis allows you to ingest massive amounts of streaming data into the AWS platform. It also has data dump and analytics tool</a:t>
            </a:r>
            <a:endParaRPr sz="1200">
              <a:solidFill>
                <a:schemeClr val="dk1"/>
              </a:solidFill>
            </a:endParaRPr>
          </a:p>
        </p:txBody>
      </p:sp>
      <p:pic>
        <p:nvPicPr>
          <p:cNvPr id="3472" name="Google Shape;3472;p475"/>
          <p:cNvPicPr preferRelativeResize="0"/>
          <p:nvPr/>
        </p:nvPicPr>
        <p:blipFill>
          <a:blip r:embed="rId3">
            <a:alphaModFix/>
          </a:blip>
          <a:stretch>
            <a:fillRect/>
          </a:stretch>
        </p:blipFill>
        <p:spPr>
          <a:xfrm>
            <a:off x="1205025" y="1687775"/>
            <a:ext cx="6733951" cy="2804275"/>
          </a:xfrm>
          <a:prstGeom prst="rect">
            <a:avLst/>
          </a:prstGeom>
          <a:noFill/>
          <a:ln>
            <a:noFill/>
          </a:ln>
        </p:spPr>
      </p:pic>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sp>
        <p:nvSpPr>
          <p:cNvPr id="3477" name="Google Shape;3477;p47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 Architecture </a:t>
            </a:r>
            <a:endParaRPr/>
          </a:p>
        </p:txBody>
      </p:sp>
      <p:sp>
        <p:nvSpPr>
          <p:cNvPr id="3478" name="Google Shape;3478;p476"/>
          <p:cNvSpPr txBox="1"/>
          <p:nvPr/>
        </p:nvSpPr>
        <p:spPr>
          <a:xfrm>
            <a:off x="836800" y="908525"/>
            <a:ext cx="4129200" cy="1248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Real-time data streaming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Ordered record delivery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Replicated to three Availability Zones for durability</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De-coupled application</a:t>
            </a:r>
            <a:endParaRPr sz="1200">
              <a:solidFill>
                <a:schemeClr val="dk1"/>
              </a:solidFill>
            </a:endParaRPr>
          </a:p>
        </p:txBody>
      </p:sp>
      <p:pic>
        <p:nvPicPr>
          <p:cNvPr id="3479" name="Google Shape;3479;p476"/>
          <p:cNvPicPr preferRelativeResize="0"/>
          <p:nvPr/>
        </p:nvPicPr>
        <p:blipFill>
          <a:blip r:embed="rId3">
            <a:alphaModFix/>
          </a:blip>
          <a:stretch>
            <a:fillRect/>
          </a:stretch>
        </p:blipFill>
        <p:spPr>
          <a:xfrm>
            <a:off x="1515525" y="2186825"/>
            <a:ext cx="6112950" cy="2881275"/>
          </a:xfrm>
          <a:prstGeom prst="rect">
            <a:avLst/>
          </a:prstGeom>
          <a:noFill/>
          <a:ln>
            <a:noFill/>
          </a:ln>
        </p:spPr>
      </p:pic>
      <p:sp>
        <p:nvSpPr>
          <p:cNvPr id="3480" name="Google Shape;3480;p476"/>
          <p:cNvSpPr txBox="1"/>
          <p:nvPr/>
        </p:nvSpPr>
        <p:spPr>
          <a:xfrm>
            <a:off x="4698625" y="908525"/>
            <a:ext cx="4425600" cy="11259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Replay data inside the data retention period</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Zero downtime scaling</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Pay as you go</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Parallel processing - Multiple producers and consumers</a:t>
            </a:r>
            <a:endParaRPr sz="1200">
              <a:solidFill>
                <a:schemeClr val="dk1"/>
              </a:solidFill>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4" name="Shape 3484"/>
        <p:cNvGrpSpPr/>
        <p:nvPr/>
      </p:nvGrpSpPr>
      <p:grpSpPr>
        <a:xfrm>
          <a:off x="0" y="0"/>
          <a:ext cx="0" cy="0"/>
          <a:chOff x="0" y="0"/>
          <a:chExt cx="0" cy="0"/>
        </a:xfrm>
      </p:grpSpPr>
      <p:sp>
        <p:nvSpPr>
          <p:cNvPr id="3485" name="Google Shape;3485;p47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 Producers</a:t>
            </a:r>
            <a:endParaRPr/>
          </a:p>
        </p:txBody>
      </p:sp>
      <p:sp>
        <p:nvSpPr>
          <p:cNvPr id="3486" name="Google Shape;3486;p477"/>
          <p:cNvSpPr txBox="1"/>
          <p:nvPr/>
        </p:nvSpPr>
        <p:spPr>
          <a:xfrm>
            <a:off x="836800" y="908525"/>
            <a:ext cx="5542500" cy="2125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Producers add data records to Kinesis streams</a:t>
            </a:r>
            <a:endParaRPr sz="1200"/>
          </a:p>
          <a:p>
            <a:pPr indent="-304800" lvl="0" marL="457200" rtl="0" algn="l">
              <a:lnSpc>
                <a:spcPct val="115000"/>
              </a:lnSpc>
              <a:spcBef>
                <a:spcPts val="0"/>
              </a:spcBef>
              <a:spcAft>
                <a:spcPts val="0"/>
              </a:spcAft>
              <a:buSzPts val="1200"/>
              <a:buChar char="●"/>
            </a:pPr>
            <a:r>
              <a:rPr lang="en" sz="1200"/>
              <a:t>A data record must contain:</a:t>
            </a:r>
            <a:endParaRPr sz="1200"/>
          </a:p>
          <a:p>
            <a:pPr indent="-304800" lvl="1" marL="914400" rtl="0" algn="l">
              <a:lnSpc>
                <a:spcPct val="115000"/>
              </a:lnSpc>
              <a:spcBef>
                <a:spcPts val="0"/>
              </a:spcBef>
              <a:spcAft>
                <a:spcPts val="0"/>
              </a:spcAft>
              <a:buSzPts val="1200"/>
              <a:buChar char="○"/>
            </a:pPr>
            <a:r>
              <a:rPr lang="en" sz="1200"/>
              <a:t>Name of the stream</a:t>
            </a:r>
            <a:endParaRPr sz="1200"/>
          </a:p>
          <a:p>
            <a:pPr indent="-304800" lvl="1" marL="914400" rtl="0" algn="l">
              <a:lnSpc>
                <a:spcPct val="115000"/>
              </a:lnSpc>
              <a:spcBef>
                <a:spcPts val="0"/>
              </a:spcBef>
              <a:spcAft>
                <a:spcPts val="0"/>
              </a:spcAft>
              <a:buSzPts val="1200"/>
              <a:buChar char="○"/>
            </a:pPr>
            <a:r>
              <a:rPr lang="en" sz="1200"/>
              <a:t>Partition Key</a:t>
            </a:r>
            <a:endParaRPr sz="1200"/>
          </a:p>
          <a:p>
            <a:pPr indent="-304800" lvl="1" marL="914400" rtl="0" algn="l">
              <a:lnSpc>
                <a:spcPct val="115000"/>
              </a:lnSpc>
              <a:spcBef>
                <a:spcPts val="0"/>
              </a:spcBef>
              <a:spcAft>
                <a:spcPts val="0"/>
              </a:spcAft>
              <a:buSzPts val="1200"/>
              <a:buChar char="○"/>
            </a:pPr>
            <a:r>
              <a:rPr lang="en" sz="1200"/>
              <a:t>Data Content</a:t>
            </a:r>
            <a:endParaRPr sz="1200"/>
          </a:p>
          <a:p>
            <a:pPr indent="-304800" lvl="0" marL="457200" rtl="0" algn="l">
              <a:lnSpc>
                <a:spcPct val="115000"/>
              </a:lnSpc>
              <a:spcBef>
                <a:spcPts val="0"/>
              </a:spcBef>
              <a:spcAft>
                <a:spcPts val="0"/>
              </a:spcAft>
              <a:buSzPts val="1200"/>
              <a:buChar char="●"/>
            </a:pPr>
            <a:r>
              <a:rPr lang="en" sz="1200"/>
              <a:t>Single data records can be added using the PutRecord API</a:t>
            </a:r>
            <a:endParaRPr sz="1200"/>
          </a:p>
          <a:p>
            <a:pPr indent="-304800" lvl="0" marL="457200" rtl="0" algn="l">
              <a:lnSpc>
                <a:spcPct val="115000"/>
              </a:lnSpc>
              <a:spcBef>
                <a:spcPts val="0"/>
              </a:spcBef>
              <a:spcAft>
                <a:spcPts val="0"/>
              </a:spcAft>
              <a:buSzPts val="1200"/>
              <a:buChar char="●"/>
            </a:pPr>
            <a:r>
              <a:rPr lang="en" sz="1200"/>
              <a:t>Multiple data records can be added at one time using the PutRecords API.</a:t>
            </a:r>
            <a:endParaRPr sz="1200">
              <a:solidFill>
                <a:schemeClr val="dk1"/>
              </a:solidFill>
            </a:endParaRPr>
          </a:p>
        </p:txBody>
      </p:sp>
      <p:pic>
        <p:nvPicPr>
          <p:cNvPr id="3487" name="Google Shape;3487;p477"/>
          <p:cNvPicPr preferRelativeResize="0"/>
          <p:nvPr/>
        </p:nvPicPr>
        <p:blipFill>
          <a:blip r:embed="rId3">
            <a:alphaModFix/>
          </a:blip>
          <a:stretch>
            <a:fillRect/>
          </a:stretch>
        </p:blipFill>
        <p:spPr>
          <a:xfrm>
            <a:off x="6129950" y="177800"/>
            <a:ext cx="1028000" cy="2322825"/>
          </a:xfrm>
          <a:prstGeom prst="rect">
            <a:avLst/>
          </a:prstGeom>
          <a:noFill/>
          <a:ln>
            <a:noFill/>
          </a:ln>
        </p:spPr>
      </p:pic>
      <p:sp>
        <p:nvSpPr>
          <p:cNvPr id="3488" name="Google Shape;3488;p477"/>
          <p:cNvSpPr txBox="1"/>
          <p:nvPr/>
        </p:nvSpPr>
        <p:spPr>
          <a:xfrm>
            <a:off x="528975" y="2600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Kinesis - Streams</a:t>
            </a:r>
            <a:endParaRPr/>
          </a:p>
        </p:txBody>
      </p:sp>
      <p:pic>
        <p:nvPicPr>
          <p:cNvPr id="3489" name="Google Shape;3489;p477"/>
          <p:cNvPicPr preferRelativeResize="0"/>
          <p:nvPr/>
        </p:nvPicPr>
        <p:blipFill>
          <a:blip r:embed="rId4">
            <a:alphaModFix/>
          </a:blip>
          <a:stretch>
            <a:fillRect/>
          </a:stretch>
        </p:blipFill>
        <p:spPr>
          <a:xfrm>
            <a:off x="6884950" y="2500627"/>
            <a:ext cx="1976475" cy="2439475"/>
          </a:xfrm>
          <a:prstGeom prst="rect">
            <a:avLst/>
          </a:prstGeom>
          <a:noFill/>
          <a:ln>
            <a:noFill/>
          </a:ln>
        </p:spPr>
      </p:pic>
      <p:sp>
        <p:nvSpPr>
          <p:cNvPr id="3490" name="Google Shape;3490;p477"/>
          <p:cNvSpPr txBox="1"/>
          <p:nvPr/>
        </p:nvSpPr>
        <p:spPr>
          <a:xfrm>
            <a:off x="836800" y="3194525"/>
            <a:ext cx="4698900" cy="1237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Streams receive data from the Producers</a:t>
            </a:r>
            <a:endParaRPr sz="1200"/>
          </a:p>
          <a:p>
            <a:pPr indent="-304800" lvl="0" marL="457200" rtl="0" algn="l">
              <a:lnSpc>
                <a:spcPct val="115000"/>
              </a:lnSpc>
              <a:spcBef>
                <a:spcPts val="0"/>
              </a:spcBef>
              <a:spcAft>
                <a:spcPts val="0"/>
              </a:spcAft>
              <a:buSzPts val="1200"/>
              <a:buChar char="●"/>
            </a:pPr>
            <a:r>
              <a:rPr lang="en" sz="1200"/>
              <a:t>Replicate data over multiple availability zones for durability</a:t>
            </a:r>
            <a:endParaRPr sz="1200"/>
          </a:p>
          <a:p>
            <a:pPr indent="-304800" lvl="0" marL="457200" rtl="0" algn="l">
              <a:lnSpc>
                <a:spcPct val="115000"/>
              </a:lnSpc>
              <a:spcBef>
                <a:spcPts val="0"/>
              </a:spcBef>
              <a:spcAft>
                <a:spcPts val="0"/>
              </a:spcAft>
              <a:buSzPts val="1200"/>
              <a:buChar char="●"/>
            </a:pPr>
            <a:r>
              <a:rPr lang="en" sz="1200"/>
              <a:t>Distribute data among the provisioned shards</a:t>
            </a:r>
            <a:endParaRPr sz="1200"/>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4" name="Shape 3494"/>
        <p:cNvGrpSpPr/>
        <p:nvPr/>
      </p:nvGrpSpPr>
      <p:grpSpPr>
        <a:xfrm>
          <a:off x="0" y="0"/>
          <a:ext cx="0" cy="0"/>
          <a:chOff x="0" y="0"/>
          <a:chExt cx="0" cy="0"/>
        </a:xfrm>
      </p:grpSpPr>
      <p:pic>
        <p:nvPicPr>
          <p:cNvPr id="3495" name="Google Shape;3495;p478"/>
          <p:cNvPicPr preferRelativeResize="0"/>
          <p:nvPr/>
        </p:nvPicPr>
        <p:blipFill>
          <a:blip r:embed="rId3">
            <a:alphaModFix/>
          </a:blip>
          <a:stretch>
            <a:fillRect/>
          </a:stretch>
        </p:blipFill>
        <p:spPr>
          <a:xfrm>
            <a:off x="6543525" y="1426088"/>
            <a:ext cx="1880760" cy="2692375"/>
          </a:xfrm>
          <a:prstGeom prst="rect">
            <a:avLst/>
          </a:prstGeom>
          <a:noFill/>
          <a:ln>
            <a:noFill/>
          </a:ln>
        </p:spPr>
      </p:pic>
      <p:sp>
        <p:nvSpPr>
          <p:cNvPr id="3496" name="Google Shape;3496;p478"/>
          <p:cNvSpPr txBox="1"/>
          <p:nvPr/>
        </p:nvSpPr>
        <p:spPr>
          <a:xfrm>
            <a:off x="528975" y="309326"/>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 Consumers</a:t>
            </a:r>
            <a:endParaRPr/>
          </a:p>
        </p:txBody>
      </p:sp>
      <p:sp>
        <p:nvSpPr>
          <p:cNvPr id="3497" name="Google Shape;3497;p478"/>
          <p:cNvSpPr txBox="1"/>
          <p:nvPr/>
        </p:nvSpPr>
        <p:spPr>
          <a:xfrm>
            <a:off x="836800" y="903326"/>
            <a:ext cx="5165100" cy="1466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Read data from the streams for further processing and data store delivery</a:t>
            </a:r>
            <a:endParaRPr sz="1200"/>
          </a:p>
          <a:p>
            <a:pPr indent="-304800" lvl="0" marL="457200" rtl="0" algn="l">
              <a:lnSpc>
                <a:spcPct val="115000"/>
              </a:lnSpc>
              <a:spcBef>
                <a:spcPts val="0"/>
              </a:spcBef>
              <a:spcAft>
                <a:spcPts val="0"/>
              </a:spcAft>
              <a:buSzPts val="1200"/>
              <a:buChar char="●"/>
            </a:pPr>
            <a:r>
              <a:rPr lang="en" sz="1200"/>
              <a:t>Connect to shards and pull records</a:t>
            </a:r>
            <a:endParaRPr sz="1200"/>
          </a:p>
          <a:p>
            <a:pPr indent="-304800" lvl="0" marL="457200" rtl="0" algn="l">
              <a:lnSpc>
                <a:spcPct val="115000"/>
              </a:lnSpc>
              <a:spcBef>
                <a:spcPts val="0"/>
              </a:spcBef>
              <a:spcAft>
                <a:spcPts val="0"/>
              </a:spcAft>
              <a:buSzPts val="1200"/>
              <a:buChar char="●"/>
            </a:pPr>
            <a:r>
              <a:rPr lang="en" sz="1200"/>
              <a:t>Read state (shard iterator) is kept in a DynamoDB table per consumer name</a:t>
            </a:r>
            <a:endParaRPr sz="1200"/>
          </a:p>
          <a:p>
            <a:pPr indent="-304800" lvl="0" marL="457200" rtl="0" algn="l">
              <a:lnSpc>
                <a:spcPct val="115000"/>
              </a:lnSpc>
              <a:spcBef>
                <a:spcPts val="0"/>
              </a:spcBef>
              <a:spcAft>
                <a:spcPts val="0"/>
              </a:spcAft>
              <a:buSzPts val="1200"/>
              <a:buChar char="●"/>
            </a:pPr>
            <a:r>
              <a:rPr lang="en" sz="1200"/>
              <a:t>Can be deployed on auto-scaling EC2 instance</a:t>
            </a:r>
            <a:endParaRPr sz="1200"/>
          </a:p>
        </p:txBody>
      </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47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 Getting Data into Kinesis</a:t>
            </a:r>
            <a:endParaRPr b="1"/>
          </a:p>
        </p:txBody>
      </p:sp>
      <p:pic>
        <p:nvPicPr>
          <p:cNvPr id="3503" name="Google Shape;3503;p479"/>
          <p:cNvPicPr preferRelativeResize="0"/>
          <p:nvPr/>
        </p:nvPicPr>
        <p:blipFill>
          <a:blip r:embed="rId3">
            <a:alphaModFix/>
          </a:blip>
          <a:stretch>
            <a:fillRect/>
          </a:stretch>
        </p:blipFill>
        <p:spPr>
          <a:xfrm>
            <a:off x="1450026" y="2054825"/>
            <a:ext cx="3612099" cy="2378900"/>
          </a:xfrm>
          <a:prstGeom prst="rect">
            <a:avLst/>
          </a:prstGeom>
          <a:noFill/>
          <a:ln>
            <a:noFill/>
          </a:ln>
        </p:spPr>
      </p:pic>
      <p:pic>
        <p:nvPicPr>
          <p:cNvPr id="3504" name="Google Shape;3504;p479"/>
          <p:cNvPicPr preferRelativeResize="0"/>
          <p:nvPr/>
        </p:nvPicPr>
        <p:blipFill>
          <a:blip r:embed="rId4">
            <a:alphaModFix/>
          </a:blip>
          <a:stretch>
            <a:fillRect/>
          </a:stretch>
        </p:blipFill>
        <p:spPr>
          <a:xfrm>
            <a:off x="6320250" y="2111550"/>
            <a:ext cx="1141775" cy="2265450"/>
          </a:xfrm>
          <a:prstGeom prst="rect">
            <a:avLst/>
          </a:prstGeom>
          <a:noFill/>
          <a:ln>
            <a:noFill/>
          </a:ln>
        </p:spPr>
      </p:pic>
      <p:sp>
        <p:nvSpPr>
          <p:cNvPr id="3505" name="Google Shape;3505;p479"/>
          <p:cNvSpPr txBox="1"/>
          <p:nvPr/>
        </p:nvSpPr>
        <p:spPr>
          <a:xfrm>
            <a:off x="836800" y="903325"/>
            <a:ext cx="7666500" cy="973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100"/>
              </a:spcBef>
              <a:spcAft>
                <a:spcPts val="0"/>
              </a:spcAft>
              <a:buSzPts val="1200"/>
              <a:buChar char="●"/>
            </a:pPr>
            <a:r>
              <a:rPr lang="en" sz="1200">
                <a:solidFill>
                  <a:srgbClr val="333333"/>
                </a:solidFill>
              </a:rPr>
              <a:t>Data producers can put data into Amazon Kinesis data streams using the Amazon Kinesis Data Streams APIs, </a:t>
            </a:r>
            <a:r>
              <a:rPr lang="en" sz="1200" u="sng">
                <a:solidFill>
                  <a:srgbClr val="005B86"/>
                </a:solidFill>
                <a:hlinkClick r:id="rId5">
                  <a:extLst>
                    <a:ext uri="{A12FA001-AC4F-418D-AE19-62706E023703}">
                      <ahyp:hlinkClr val="tx"/>
                    </a:ext>
                  </a:extLst>
                </a:hlinkClick>
              </a:rPr>
              <a:t>Amazon Kinesis Producer Library</a:t>
            </a:r>
            <a:r>
              <a:rPr lang="en" sz="1200">
                <a:solidFill>
                  <a:srgbClr val="333333"/>
                </a:solidFill>
              </a:rPr>
              <a:t> (KPL), or </a:t>
            </a:r>
            <a:r>
              <a:rPr lang="en" sz="1200" u="sng">
                <a:solidFill>
                  <a:srgbClr val="005B86"/>
                </a:solidFill>
                <a:hlinkClick r:id="rId6">
                  <a:extLst>
                    <a:ext uri="{A12FA001-AC4F-418D-AE19-62706E023703}">
                      <ahyp:hlinkClr val="tx"/>
                    </a:ext>
                  </a:extLst>
                </a:hlinkClick>
              </a:rPr>
              <a:t>Amazon Kinesis Agent</a:t>
            </a:r>
            <a:r>
              <a:rPr lang="en" sz="1200">
                <a:solidFill>
                  <a:srgbClr val="333333"/>
                </a:solidFill>
              </a:rPr>
              <a:t>.</a:t>
            </a:r>
            <a:endParaRPr sz="1200"/>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9" name="Shape 3509"/>
        <p:cNvGrpSpPr/>
        <p:nvPr/>
      </p:nvGrpSpPr>
      <p:grpSpPr>
        <a:xfrm>
          <a:off x="0" y="0"/>
          <a:ext cx="0" cy="0"/>
          <a:chOff x="0" y="0"/>
          <a:chExt cx="0" cy="0"/>
        </a:xfrm>
      </p:grpSpPr>
      <p:sp>
        <p:nvSpPr>
          <p:cNvPr id="3510" name="Google Shape;3510;p48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Kinesis - Getting Data into Kinesis -</a:t>
            </a:r>
            <a:r>
              <a:rPr b="1" lang="en"/>
              <a:t> Agent</a:t>
            </a:r>
            <a:endParaRPr/>
          </a:p>
        </p:txBody>
      </p:sp>
      <p:sp>
        <p:nvSpPr>
          <p:cNvPr id="3511" name="Google Shape;3511;p480"/>
          <p:cNvSpPr txBox="1"/>
          <p:nvPr/>
        </p:nvSpPr>
        <p:spPr>
          <a:xfrm>
            <a:off x="836800" y="903325"/>
            <a:ext cx="6615600" cy="1466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Real-time Kinesis file mediation client written in </a:t>
            </a:r>
            <a:r>
              <a:rPr b="1" lang="en" sz="1200">
                <a:solidFill>
                  <a:srgbClr val="FF9900"/>
                </a:solidFill>
              </a:rPr>
              <a:t>Java</a:t>
            </a:r>
            <a:endParaRPr b="1" sz="1200">
              <a:solidFill>
                <a:srgbClr val="FF9900"/>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Streams files/tails files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Handles file rotation, check pointing and retry upon failure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Multiple folders/files to multiple streams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Transform data prior to streaming: SINGLELINE, CSVTOJSON, LOGTOJSON</a:t>
            </a:r>
            <a:endParaRPr sz="1200"/>
          </a:p>
        </p:txBody>
      </p:sp>
      <p:pic>
        <p:nvPicPr>
          <p:cNvPr id="3512" name="Google Shape;3512;p480"/>
          <p:cNvPicPr preferRelativeResize="0"/>
          <p:nvPr/>
        </p:nvPicPr>
        <p:blipFill>
          <a:blip r:embed="rId3">
            <a:alphaModFix/>
          </a:blip>
          <a:stretch>
            <a:fillRect/>
          </a:stretch>
        </p:blipFill>
        <p:spPr>
          <a:xfrm>
            <a:off x="1604963" y="2632900"/>
            <a:ext cx="5934075" cy="1485900"/>
          </a:xfrm>
          <a:prstGeom prst="rect">
            <a:avLst/>
          </a:prstGeom>
          <a:noFill/>
          <a:ln>
            <a:noFill/>
          </a:ln>
        </p:spPr>
      </p:pic>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6" name="Shape 3516"/>
        <p:cNvGrpSpPr/>
        <p:nvPr/>
      </p:nvGrpSpPr>
      <p:grpSpPr>
        <a:xfrm>
          <a:off x="0" y="0"/>
          <a:ext cx="0" cy="0"/>
          <a:chOff x="0" y="0"/>
          <a:chExt cx="0" cy="0"/>
        </a:xfrm>
      </p:grpSpPr>
      <p:sp>
        <p:nvSpPr>
          <p:cNvPr id="3517" name="Google Shape;3517;p481"/>
          <p:cNvSpPr txBox="1"/>
          <p:nvPr/>
        </p:nvSpPr>
        <p:spPr>
          <a:xfrm>
            <a:off x="528975" y="314525"/>
            <a:ext cx="74490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Kinesis - Getting Data into Kinesis - Kinesis Producer Library (KPL)</a:t>
            </a:r>
            <a:endParaRPr b="1">
              <a:solidFill>
                <a:schemeClr val="dk1"/>
              </a:solidFill>
            </a:endParaRPr>
          </a:p>
        </p:txBody>
      </p:sp>
      <p:sp>
        <p:nvSpPr>
          <p:cNvPr id="3518" name="Google Shape;3518;p481"/>
          <p:cNvSpPr txBox="1"/>
          <p:nvPr/>
        </p:nvSpPr>
        <p:spPr>
          <a:xfrm>
            <a:off x="836800" y="903325"/>
            <a:ext cx="6615600" cy="1824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t>Include </a:t>
            </a:r>
            <a:r>
              <a:rPr b="1" lang="en" sz="1200">
                <a:solidFill>
                  <a:srgbClr val="FF9900"/>
                </a:solidFill>
              </a:rPr>
              <a:t>library </a:t>
            </a:r>
            <a:r>
              <a:rPr lang="en" sz="1200"/>
              <a:t>and use</a:t>
            </a:r>
            <a:endParaRPr sz="1200"/>
          </a:p>
          <a:p>
            <a:pPr indent="-304800" lvl="0" marL="457200" rtl="0" algn="l">
              <a:lnSpc>
                <a:spcPct val="115000"/>
              </a:lnSpc>
              <a:spcBef>
                <a:spcPts val="0"/>
              </a:spcBef>
              <a:spcAft>
                <a:spcPts val="0"/>
              </a:spcAft>
              <a:buClr>
                <a:schemeClr val="dk1"/>
              </a:buClr>
              <a:buSzPts val="1200"/>
              <a:buChar char="●"/>
            </a:pPr>
            <a:r>
              <a:rPr lang="en" sz="1200"/>
              <a:t>Can write to multiple Amazon Kinesis streams</a:t>
            </a:r>
            <a:endParaRPr sz="1200"/>
          </a:p>
          <a:p>
            <a:pPr indent="-304800" lvl="0" marL="457200" rtl="0" algn="l">
              <a:lnSpc>
                <a:spcPct val="115000"/>
              </a:lnSpc>
              <a:spcBef>
                <a:spcPts val="0"/>
              </a:spcBef>
              <a:spcAft>
                <a:spcPts val="0"/>
              </a:spcAft>
              <a:buClr>
                <a:schemeClr val="dk1"/>
              </a:buClr>
              <a:buSzPts val="1200"/>
              <a:buChar char="●"/>
            </a:pPr>
            <a:r>
              <a:rPr lang="en" sz="1200"/>
              <a:t>Error recovery built-in: Retry mechanisms</a:t>
            </a:r>
            <a:endParaRPr sz="1200"/>
          </a:p>
          <a:p>
            <a:pPr indent="-304800" lvl="0" marL="457200" rtl="0" algn="l">
              <a:lnSpc>
                <a:spcPct val="115000"/>
              </a:lnSpc>
              <a:spcBef>
                <a:spcPts val="0"/>
              </a:spcBef>
              <a:spcAft>
                <a:spcPts val="0"/>
              </a:spcAft>
              <a:buClr>
                <a:schemeClr val="dk1"/>
              </a:buClr>
              <a:buSzPts val="1200"/>
              <a:buChar char="●"/>
            </a:pPr>
            <a:r>
              <a:rPr lang="en" sz="1200"/>
              <a:t>Synchronous and asynchronous writing</a:t>
            </a:r>
            <a:endParaRPr sz="1200"/>
          </a:p>
          <a:p>
            <a:pPr indent="-304800" lvl="0" marL="457200" rtl="0" algn="l">
              <a:lnSpc>
                <a:spcPct val="115000"/>
              </a:lnSpc>
              <a:spcBef>
                <a:spcPts val="0"/>
              </a:spcBef>
              <a:spcAft>
                <a:spcPts val="0"/>
              </a:spcAft>
              <a:buClr>
                <a:schemeClr val="dk1"/>
              </a:buClr>
              <a:buSzPts val="1200"/>
              <a:buChar char="●"/>
            </a:pPr>
            <a:r>
              <a:rPr lang="en" sz="1200"/>
              <a:t>Multithreading</a:t>
            </a:r>
            <a:endParaRPr sz="1200"/>
          </a:p>
          <a:p>
            <a:pPr indent="-304800" lvl="0" marL="457200" rtl="0" algn="l">
              <a:lnSpc>
                <a:spcPct val="115000"/>
              </a:lnSpc>
              <a:spcBef>
                <a:spcPts val="0"/>
              </a:spcBef>
              <a:spcAft>
                <a:spcPts val="0"/>
              </a:spcAft>
              <a:buClr>
                <a:schemeClr val="dk1"/>
              </a:buClr>
              <a:buSzPts val="1200"/>
              <a:buChar char="●"/>
            </a:pPr>
            <a:r>
              <a:rPr lang="en" sz="1200"/>
              <a:t>Complement to the Amazon Kinesis Client Library (KCL)</a:t>
            </a:r>
            <a:endParaRPr sz="1200"/>
          </a:p>
          <a:p>
            <a:pPr indent="-304800" lvl="0" marL="457200" rtl="0" algn="l">
              <a:lnSpc>
                <a:spcPct val="115000"/>
              </a:lnSpc>
              <a:spcBef>
                <a:spcPts val="0"/>
              </a:spcBef>
              <a:spcAft>
                <a:spcPts val="0"/>
              </a:spcAft>
              <a:buClr>
                <a:schemeClr val="dk1"/>
              </a:buClr>
              <a:buSzPts val="1200"/>
              <a:buChar char="●"/>
            </a:pPr>
            <a:r>
              <a:rPr lang="en" sz="1200"/>
              <a:t>CloudWatch Integration –Records In/Out/Error</a:t>
            </a:r>
            <a:endParaRPr sz="1200"/>
          </a:p>
        </p:txBody>
      </p:sp>
      <p:pic>
        <p:nvPicPr>
          <p:cNvPr id="3519" name="Google Shape;3519;p481"/>
          <p:cNvPicPr preferRelativeResize="0"/>
          <p:nvPr/>
        </p:nvPicPr>
        <p:blipFill>
          <a:blip r:embed="rId3">
            <a:alphaModFix/>
          </a:blip>
          <a:stretch>
            <a:fillRect/>
          </a:stretch>
        </p:blipFill>
        <p:spPr>
          <a:xfrm>
            <a:off x="2020474" y="3207600"/>
            <a:ext cx="5103050" cy="1231175"/>
          </a:xfrm>
          <a:prstGeom prst="rect">
            <a:avLst/>
          </a:prstGeom>
          <a:noFill/>
          <a:ln>
            <a:noFill/>
          </a:ln>
        </p:spPr>
      </p:pic>
      <p:pic>
        <p:nvPicPr>
          <p:cNvPr id="3520" name="Google Shape;3520;p481"/>
          <p:cNvPicPr preferRelativeResize="0"/>
          <p:nvPr/>
        </p:nvPicPr>
        <p:blipFill>
          <a:blip r:embed="rId4">
            <a:alphaModFix/>
          </a:blip>
          <a:stretch>
            <a:fillRect/>
          </a:stretch>
        </p:blipFill>
        <p:spPr>
          <a:xfrm>
            <a:off x="7541975" y="764151"/>
            <a:ext cx="924175" cy="2102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EC2 - Instance LifeCycle</a:t>
            </a:r>
            <a:endParaRPr/>
          </a:p>
        </p:txBody>
      </p:sp>
      <p:pic>
        <p:nvPicPr>
          <p:cNvPr id="415" name="Google Shape;415;p59"/>
          <p:cNvPicPr preferRelativeResize="0"/>
          <p:nvPr/>
        </p:nvPicPr>
        <p:blipFill>
          <a:blip r:embed="rId3">
            <a:alphaModFix/>
          </a:blip>
          <a:stretch>
            <a:fillRect/>
          </a:stretch>
        </p:blipFill>
        <p:spPr>
          <a:xfrm>
            <a:off x="3506550" y="314525"/>
            <a:ext cx="5565076" cy="2688350"/>
          </a:xfrm>
          <a:prstGeom prst="rect">
            <a:avLst/>
          </a:prstGeom>
          <a:noFill/>
          <a:ln>
            <a:noFill/>
          </a:ln>
        </p:spPr>
      </p:pic>
      <p:pic>
        <p:nvPicPr>
          <p:cNvPr id="416" name="Google Shape;416;p59"/>
          <p:cNvPicPr preferRelativeResize="0"/>
          <p:nvPr/>
        </p:nvPicPr>
        <p:blipFill>
          <a:blip r:embed="rId4">
            <a:alphaModFix/>
          </a:blip>
          <a:stretch>
            <a:fillRect/>
          </a:stretch>
        </p:blipFill>
        <p:spPr>
          <a:xfrm>
            <a:off x="259525" y="3172263"/>
            <a:ext cx="4562475" cy="1495425"/>
          </a:xfrm>
          <a:prstGeom prst="rect">
            <a:avLst/>
          </a:prstGeom>
          <a:noFill/>
          <a:ln>
            <a:noFill/>
          </a:ln>
        </p:spPr>
      </p:pic>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482"/>
          <p:cNvSpPr txBox="1"/>
          <p:nvPr/>
        </p:nvSpPr>
        <p:spPr>
          <a:xfrm>
            <a:off x="528975" y="314525"/>
            <a:ext cx="68346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Kinesis - Getting Data into Kinesis - Kinesis Producer Library (KPL)</a:t>
            </a:r>
            <a:endParaRPr b="1"/>
          </a:p>
        </p:txBody>
      </p:sp>
      <p:sp>
        <p:nvSpPr>
          <p:cNvPr id="3526" name="Google Shape;3526;p482"/>
          <p:cNvSpPr txBox="1"/>
          <p:nvPr/>
        </p:nvSpPr>
        <p:spPr>
          <a:xfrm>
            <a:off x="836800" y="903325"/>
            <a:ext cx="5157900" cy="3174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t>Batches data records to increase payload size and improve throughput</a:t>
            </a:r>
            <a:endParaRPr sz="1200"/>
          </a:p>
          <a:p>
            <a:pPr indent="-304800" lvl="0" marL="457200" rtl="0" algn="l">
              <a:lnSpc>
                <a:spcPct val="115000"/>
              </a:lnSpc>
              <a:spcBef>
                <a:spcPts val="0"/>
              </a:spcBef>
              <a:spcAft>
                <a:spcPts val="0"/>
              </a:spcAft>
              <a:buClr>
                <a:schemeClr val="dk1"/>
              </a:buClr>
              <a:buSzPts val="1200"/>
              <a:buChar char="●"/>
            </a:pPr>
            <a:r>
              <a:rPr b="1" lang="en" sz="1200">
                <a:solidFill>
                  <a:srgbClr val="FF9900"/>
                </a:solidFill>
              </a:rPr>
              <a:t>Aggregation </a:t>
            </a:r>
            <a:r>
              <a:rPr lang="en" sz="1200"/>
              <a:t>– multiple data records sent in one transaction; increasing the numbers of records sent per API call</a:t>
            </a:r>
            <a:endParaRPr sz="1200"/>
          </a:p>
          <a:p>
            <a:pPr indent="-304800" lvl="0" marL="457200" rtl="0" algn="l">
              <a:lnSpc>
                <a:spcPct val="115000"/>
              </a:lnSpc>
              <a:spcBef>
                <a:spcPts val="0"/>
              </a:spcBef>
              <a:spcAft>
                <a:spcPts val="0"/>
              </a:spcAft>
              <a:buClr>
                <a:schemeClr val="dk1"/>
              </a:buClr>
              <a:buSzPts val="1200"/>
              <a:buChar char="●"/>
            </a:pPr>
            <a:r>
              <a:rPr b="1" lang="en" sz="1200">
                <a:solidFill>
                  <a:srgbClr val="FF9900"/>
                </a:solidFill>
              </a:rPr>
              <a:t>Collection</a:t>
            </a:r>
            <a:r>
              <a:rPr lang="en" sz="1200"/>
              <a:t> – takes multiple aggregated records from the previous step and sends them as one HTTP request; further optimizing the data transfer by reducing HTTP request overhead</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b="1" lang="en" sz="1200"/>
              <a:t>User Cases:</a:t>
            </a:r>
            <a:endParaRPr b="1" sz="1200"/>
          </a:p>
          <a:p>
            <a:pPr indent="-304800" lvl="1" marL="914400" rtl="0" algn="l">
              <a:lnSpc>
                <a:spcPct val="115000"/>
              </a:lnSpc>
              <a:spcBef>
                <a:spcPts val="0"/>
              </a:spcBef>
              <a:spcAft>
                <a:spcPts val="0"/>
              </a:spcAft>
              <a:buSzPts val="1200"/>
              <a:buChar char="○"/>
            </a:pPr>
            <a:r>
              <a:rPr lang="en" sz="1200"/>
              <a:t>High rate producers</a:t>
            </a:r>
            <a:endParaRPr sz="1200"/>
          </a:p>
          <a:p>
            <a:pPr indent="-304800" lvl="1" marL="914400" rtl="0" algn="l">
              <a:lnSpc>
                <a:spcPct val="115000"/>
              </a:lnSpc>
              <a:spcBef>
                <a:spcPts val="0"/>
              </a:spcBef>
              <a:spcAft>
                <a:spcPts val="0"/>
              </a:spcAft>
              <a:buSzPts val="1200"/>
              <a:buChar char="○"/>
            </a:pPr>
            <a:r>
              <a:rPr lang="en" sz="1200"/>
              <a:t>Record aggregation</a:t>
            </a:r>
            <a:endParaRPr sz="1200"/>
          </a:p>
        </p:txBody>
      </p:sp>
      <p:pic>
        <p:nvPicPr>
          <p:cNvPr id="3527" name="Google Shape;3527;p482"/>
          <p:cNvPicPr preferRelativeResize="0"/>
          <p:nvPr/>
        </p:nvPicPr>
        <p:blipFill>
          <a:blip r:embed="rId3">
            <a:alphaModFix/>
          </a:blip>
          <a:stretch>
            <a:fillRect/>
          </a:stretch>
        </p:blipFill>
        <p:spPr>
          <a:xfrm>
            <a:off x="6512621" y="1127950"/>
            <a:ext cx="2372025" cy="3411700"/>
          </a:xfrm>
          <a:prstGeom prst="rect">
            <a:avLst/>
          </a:prstGeom>
          <a:noFill/>
          <a:ln>
            <a:noFill/>
          </a:ln>
        </p:spPr>
      </p:pic>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1" name="Shape 3531"/>
        <p:cNvGrpSpPr/>
        <p:nvPr/>
      </p:nvGrpSpPr>
      <p:grpSpPr>
        <a:xfrm>
          <a:off x="0" y="0"/>
          <a:ext cx="0" cy="0"/>
          <a:chOff x="0" y="0"/>
          <a:chExt cx="0" cy="0"/>
        </a:xfrm>
      </p:grpSpPr>
      <p:sp>
        <p:nvSpPr>
          <p:cNvPr id="3532" name="Google Shape;3532;p483"/>
          <p:cNvSpPr txBox="1"/>
          <p:nvPr/>
        </p:nvSpPr>
        <p:spPr>
          <a:xfrm>
            <a:off x="528975" y="314525"/>
            <a:ext cx="68865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solidFill>
                  <a:schemeClr val="dk1"/>
                </a:solidFill>
              </a:rPr>
              <a:t>Kinesis - Getting Data into Kinesis - AWS Software Development Kit(SDK)</a:t>
            </a:r>
            <a:endParaRPr b="1"/>
          </a:p>
        </p:txBody>
      </p:sp>
      <p:sp>
        <p:nvSpPr>
          <p:cNvPr id="3533" name="Google Shape;3533;p483"/>
          <p:cNvSpPr txBox="1"/>
          <p:nvPr/>
        </p:nvSpPr>
        <p:spPr>
          <a:xfrm>
            <a:off x="836800" y="903325"/>
            <a:ext cx="5535300" cy="2483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t>Libraries available for </a:t>
            </a:r>
            <a:r>
              <a:rPr b="1" lang="en" sz="1200">
                <a:solidFill>
                  <a:srgbClr val="FF9900"/>
                </a:solidFill>
              </a:rPr>
              <a:t>Android, iOS, Java, JavaScript, Node.js, .NET, PHP, Python, Ruby</a:t>
            </a:r>
            <a:endParaRPr b="1" sz="1200">
              <a:solidFill>
                <a:srgbClr val="FF9900"/>
              </a:solidFill>
            </a:endParaRPr>
          </a:p>
          <a:p>
            <a:pPr indent="-304800" lvl="0" marL="457200" rtl="0" algn="l">
              <a:lnSpc>
                <a:spcPct val="115000"/>
              </a:lnSpc>
              <a:spcBef>
                <a:spcPts val="0"/>
              </a:spcBef>
              <a:spcAft>
                <a:spcPts val="0"/>
              </a:spcAft>
              <a:buClr>
                <a:schemeClr val="dk1"/>
              </a:buClr>
              <a:buSzPts val="1200"/>
              <a:buChar char="●"/>
            </a:pPr>
            <a:r>
              <a:rPr lang="en" sz="1200"/>
              <a:t>Build your own Producer for Kinesis streams</a:t>
            </a:r>
            <a:endParaRPr sz="1200"/>
          </a:p>
          <a:p>
            <a:pPr indent="-304800" lvl="0" marL="457200" rtl="0" algn="l">
              <a:lnSpc>
                <a:spcPct val="115000"/>
              </a:lnSpc>
              <a:spcBef>
                <a:spcPts val="0"/>
              </a:spcBef>
              <a:spcAft>
                <a:spcPts val="0"/>
              </a:spcAft>
              <a:buClr>
                <a:schemeClr val="dk1"/>
              </a:buClr>
              <a:buSzPts val="1200"/>
              <a:buChar char="●"/>
            </a:pPr>
            <a:r>
              <a:rPr lang="en" sz="1200"/>
              <a:t>iOS and Android SDKs allow stream methods to be embedded in your mobile apps</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User Cases: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t>Low rate producers</a:t>
            </a:r>
            <a:endParaRPr sz="1200"/>
          </a:p>
          <a:p>
            <a:pPr indent="-304800" lvl="1" marL="914400" rtl="0" algn="l">
              <a:lnSpc>
                <a:spcPct val="115000"/>
              </a:lnSpc>
              <a:spcBef>
                <a:spcPts val="0"/>
              </a:spcBef>
              <a:spcAft>
                <a:spcPts val="0"/>
              </a:spcAft>
              <a:buClr>
                <a:schemeClr val="dk1"/>
              </a:buClr>
              <a:buSzPts val="1200"/>
              <a:buChar char="○"/>
            </a:pPr>
            <a:r>
              <a:rPr lang="en" sz="1200"/>
              <a:t>Mobile apps</a:t>
            </a:r>
            <a:endParaRPr sz="1200"/>
          </a:p>
          <a:p>
            <a:pPr indent="-304800" lvl="1" marL="914400" rtl="0" algn="l">
              <a:lnSpc>
                <a:spcPct val="115000"/>
              </a:lnSpc>
              <a:spcBef>
                <a:spcPts val="0"/>
              </a:spcBef>
              <a:spcAft>
                <a:spcPts val="0"/>
              </a:spcAft>
              <a:buClr>
                <a:schemeClr val="dk1"/>
              </a:buClr>
              <a:buSzPts val="1200"/>
              <a:buChar char="○"/>
            </a:pPr>
            <a:r>
              <a:rPr lang="en" sz="1200"/>
              <a:t>IoT devices</a:t>
            </a:r>
            <a:endParaRPr sz="1200"/>
          </a:p>
          <a:p>
            <a:pPr indent="-304800" lvl="1" marL="914400" rtl="0" algn="l">
              <a:lnSpc>
                <a:spcPct val="115000"/>
              </a:lnSpc>
              <a:spcBef>
                <a:spcPts val="0"/>
              </a:spcBef>
              <a:spcAft>
                <a:spcPts val="0"/>
              </a:spcAft>
              <a:buClr>
                <a:schemeClr val="dk1"/>
              </a:buClr>
              <a:buSzPts val="1200"/>
              <a:buChar char="○"/>
            </a:pPr>
            <a:r>
              <a:rPr lang="en" sz="1200"/>
              <a:t>Web clients</a:t>
            </a:r>
            <a:endParaRPr b="1" sz="1200">
              <a:solidFill>
                <a:schemeClr val="dk1"/>
              </a:solidFill>
            </a:endParaRPr>
          </a:p>
        </p:txBody>
      </p:sp>
      <p:pic>
        <p:nvPicPr>
          <p:cNvPr id="3534" name="Google Shape;3534;p483"/>
          <p:cNvPicPr preferRelativeResize="0"/>
          <p:nvPr/>
        </p:nvPicPr>
        <p:blipFill>
          <a:blip r:embed="rId3">
            <a:alphaModFix/>
          </a:blip>
          <a:stretch>
            <a:fillRect/>
          </a:stretch>
        </p:blipFill>
        <p:spPr>
          <a:xfrm>
            <a:off x="7138675" y="752588"/>
            <a:ext cx="1152849" cy="2784575"/>
          </a:xfrm>
          <a:prstGeom prst="rect">
            <a:avLst/>
          </a:prstGeom>
          <a:noFill/>
          <a:ln>
            <a:noFill/>
          </a:ln>
        </p:spPr>
      </p:pic>
      <p:pic>
        <p:nvPicPr>
          <p:cNvPr id="3535" name="Google Shape;3535;p483"/>
          <p:cNvPicPr preferRelativeResize="0"/>
          <p:nvPr/>
        </p:nvPicPr>
        <p:blipFill>
          <a:blip r:embed="rId4">
            <a:alphaModFix/>
          </a:blip>
          <a:stretch>
            <a:fillRect/>
          </a:stretch>
        </p:blipFill>
        <p:spPr>
          <a:xfrm>
            <a:off x="1233225" y="3322925"/>
            <a:ext cx="4742449" cy="1245075"/>
          </a:xfrm>
          <a:prstGeom prst="rect">
            <a:avLst/>
          </a:prstGeom>
          <a:noFill/>
          <a:ln>
            <a:noFill/>
          </a:ln>
        </p:spPr>
      </p:pic>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sp>
        <p:nvSpPr>
          <p:cNvPr id="3540" name="Google Shape;3540;p48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 Product Family</a:t>
            </a:r>
            <a:endParaRPr/>
          </a:p>
        </p:txBody>
      </p:sp>
      <p:pic>
        <p:nvPicPr>
          <p:cNvPr id="3541" name="Google Shape;3541;p484"/>
          <p:cNvPicPr preferRelativeResize="0"/>
          <p:nvPr/>
        </p:nvPicPr>
        <p:blipFill>
          <a:blip r:embed="rId3">
            <a:alphaModFix/>
          </a:blip>
          <a:stretch>
            <a:fillRect/>
          </a:stretch>
        </p:blipFill>
        <p:spPr>
          <a:xfrm>
            <a:off x="1791587" y="2653825"/>
            <a:ext cx="5560825" cy="2317025"/>
          </a:xfrm>
          <a:prstGeom prst="rect">
            <a:avLst/>
          </a:prstGeom>
          <a:noFill/>
          <a:ln>
            <a:noFill/>
          </a:ln>
        </p:spPr>
      </p:pic>
      <p:sp>
        <p:nvSpPr>
          <p:cNvPr id="3542" name="Google Shape;3542;p484"/>
          <p:cNvSpPr txBox="1"/>
          <p:nvPr/>
        </p:nvSpPr>
        <p:spPr>
          <a:xfrm>
            <a:off x="836800" y="903325"/>
            <a:ext cx="7911000" cy="1750500"/>
          </a:xfrm>
          <a:prstGeom prst="rect">
            <a:avLst/>
          </a:prstGeom>
          <a:noFill/>
          <a:ln>
            <a:noFill/>
          </a:ln>
        </p:spPr>
        <p:txBody>
          <a:bodyPr anchorCtr="0" anchor="t" bIns="91425" lIns="91425" spcFirstLastPara="1" rIns="91425" wrap="square" tIns="91425">
            <a:noAutofit/>
          </a:bodyPr>
          <a:lstStyle/>
          <a:p>
            <a:pPr indent="-304800" lvl="0" marL="457200" marR="139700" rtl="0" algn="l">
              <a:lnSpc>
                <a:spcPct val="150000"/>
              </a:lnSpc>
              <a:spcBef>
                <a:spcPts val="0"/>
              </a:spcBef>
              <a:spcAft>
                <a:spcPts val="0"/>
              </a:spcAft>
              <a:buSzPts val="1200"/>
              <a:buChar char="●"/>
            </a:pPr>
            <a:r>
              <a:rPr b="1" lang="en" sz="1200">
                <a:solidFill>
                  <a:srgbClr val="FF9900"/>
                </a:solidFill>
              </a:rPr>
              <a:t>Real-time: </a:t>
            </a:r>
            <a:r>
              <a:rPr lang="en" sz="1200">
                <a:solidFill>
                  <a:srgbClr val="333333"/>
                </a:solidFill>
              </a:rPr>
              <a:t>Amazon Kinesis enables you to ingest, buffer, and process streaming data in real-time, so you can derive insights in seconds or minutes instead of hours or days.</a:t>
            </a:r>
            <a:endParaRPr sz="1200">
              <a:solidFill>
                <a:srgbClr val="333333"/>
              </a:solidFill>
            </a:endParaRPr>
          </a:p>
          <a:p>
            <a:pPr indent="-304800" lvl="0" marL="457200" marR="139700" rtl="0" algn="l">
              <a:lnSpc>
                <a:spcPct val="150000"/>
              </a:lnSpc>
              <a:spcBef>
                <a:spcPts val="0"/>
              </a:spcBef>
              <a:spcAft>
                <a:spcPts val="0"/>
              </a:spcAft>
              <a:buSzPts val="1200"/>
              <a:buChar char="●"/>
            </a:pPr>
            <a:r>
              <a:rPr b="1" lang="en" sz="1200">
                <a:solidFill>
                  <a:srgbClr val="FF9900"/>
                </a:solidFill>
              </a:rPr>
              <a:t>Fully managed:</a:t>
            </a:r>
            <a:r>
              <a:rPr lang="en" sz="1200">
                <a:solidFill>
                  <a:srgbClr val="232F3E"/>
                </a:solidFill>
              </a:rPr>
              <a:t> </a:t>
            </a:r>
            <a:r>
              <a:rPr lang="en" sz="1200">
                <a:solidFill>
                  <a:srgbClr val="333333"/>
                </a:solidFill>
              </a:rPr>
              <a:t>Amazon Kinesis is fully managed and runs your streaming applications without requiring you to manage any infrastructure.</a:t>
            </a:r>
            <a:endParaRPr sz="1200">
              <a:solidFill>
                <a:srgbClr val="333333"/>
              </a:solidFill>
            </a:endParaRPr>
          </a:p>
          <a:p>
            <a:pPr indent="-304800" lvl="0" marL="457200" marR="139700" rtl="0" algn="l">
              <a:lnSpc>
                <a:spcPct val="150000"/>
              </a:lnSpc>
              <a:spcBef>
                <a:spcPts val="0"/>
              </a:spcBef>
              <a:spcAft>
                <a:spcPts val="0"/>
              </a:spcAft>
              <a:buSzPts val="1200"/>
              <a:buChar char="●"/>
            </a:pPr>
            <a:r>
              <a:rPr b="1" lang="en" sz="1200">
                <a:solidFill>
                  <a:srgbClr val="FF9900"/>
                </a:solidFill>
              </a:rPr>
              <a:t>Scalable:</a:t>
            </a:r>
            <a:r>
              <a:rPr lang="en" sz="1200">
                <a:solidFill>
                  <a:srgbClr val="232F3E"/>
                </a:solidFill>
              </a:rPr>
              <a:t> </a:t>
            </a:r>
            <a:r>
              <a:rPr lang="en" sz="1200">
                <a:solidFill>
                  <a:srgbClr val="333333"/>
                </a:solidFill>
              </a:rPr>
              <a:t>Amazon Kinesis can handle any amount of streaming data and process data from hundreds of thousands of sources with very low latencies.</a:t>
            </a:r>
            <a:endParaRPr sz="1200"/>
          </a:p>
        </p:txBody>
      </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6" name="Shape 3546"/>
        <p:cNvGrpSpPr/>
        <p:nvPr/>
      </p:nvGrpSpPr>
      <p:grpSpPr>
        <a:xfrm>
          <a:off x="0" y="0"/>
          <a:ext cx="0" cy="0"/>
          <a:chOff x="0" y="0"/>
          <a:chExt cx="0" cy="0"/>
        </a:xfrm>
      </p:grpSpPr>
      <p:sp>
        <p:nvSpPr>
          <p:cNvPr id="3547" name="Google Shape;3547;p48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 Product Family</a:t>
            </a:r>
            <a:endParaRPr/>
          </a:p>
        </p:txBody>
      </p:sp>
      <p:pic>
        <p:nvPicPr>
          <p:cNvPr id="3548" name="Google Shape;3548;p485"/>
          <p:cNvPicPr preferRelativeResize="0"/>
          <p:nvPr/>
        </p:nvPicPr>
        <p:blipFill>
          <a:blip r:embed="rId3">
            <a:alphaModFix/>
          </a:blip>
          <a:stretch>
            <a:fillRect/>
          </a:stretch>
        </p:blipFill>
        <p:spPr>
          <a:xfrm>
            <a:off x="152400" y="1060925"/>
            <a:ext cx="8839198" cy="3189248"/>
          </a:xfrm>
          <a:prstGeom prst="rect">
            <a:avLst/>
          </a:prstGeom>
          <a:noFill/>
          <a:ln>
            <a:noFill/>
          </a:ln>
        </p:spPr>
      </p:pic>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2" name="Shape 3552"/>
        <p:cNvGrpSpPr/>
        <p:nvPr/>
      </p:nvGrpSpPr>
      <p:grpSpPr>
        <a:xfrm>
          <a:off x="0" y="0"/>
          <a:ext cx="0" cy="0"/>
          <a:chOff x="0" y="0"/>
          <a:chExt cx="0" cy="0"/>
        </a:xfrm>
      </p:grpSpPr>
      <p:sp>
        <p:nvSpPr>
          <p:cNvPr id="3553" name="Google Shape;3553;p48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 Product Family</a:t>
            </a:r>
            <a:endParaRPr/>
          </a:p>
        </p:txBody>
      </p:sp>
      <p:pic>
        <p:nvPicPr>
          <p:cNvPr id="3554" name="Google Shape;3554;p486"/>
          <p:cNvPicPr preferRelativeResize="0"/>
          <p:nvPr/>
        </p:nvPicPr>
        <p:blipFill>
          <a:blip r:embed="rId3">
            <a:alphaModFix/>
          </a:blip>
          <a:stretch>
            <a:fillRect/>
          </a:stretch>
        </p:blipFill>
        <p:spPr>
          <a:xfrm>
            <a:off x="161400" y="853900"/>
            <a:ext cx="8821207" cy="3930175"/>
          </a:xfrm>
          <a:prstGeom prst="rect">
            <a:avLst/>
          </a:prstGeom>
          <a:noFill/>
          <a:ln>
            <a:noFill/>
          </a:ln>
        </p:spPr>
      </p:pic>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8" name="Shape 3558"/>
        <p:cNvGrpSpPr/>
        <p:nvPr/>
      </p:nvGrpSpPr>
      <p:grpSpPr>
        <a:xfrm>
          <a:off x="0" y="0"/>
          <a:ext cx="0" cy="0"/>
          <a:chOff x="0" y="0"/>
          <a:chExt cx="0" cy="0"/>
        </a:xfrm>
      </p:grpSpPr>
      <p:sp>
        <p:nvSpPr>
          <p:cNvPr id="3559" name="Google Shape;3559;p48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Streams - Concepts</a:t>
            </a:r>
            <a:endParaRPr/>
          </a:p>
        </p:txBody>
      </p:sp>
      <p:sp>
        <p:nvSpPr>
          <p:cNvPr id="3560" name="Google Shape;3560;p487"/>
          <p:cNvSpPr txBox="1"/>
          <p:nvPr/>
        </p:nvSpPr>
        <p:spPr>
          <a:xfrm>
            <a:off x="836800" y="903325"/>
            <a:ext cx="6571200" cy="3056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b="1" lang="en" sz="1200">
                <a:solidFill>
                  <a:srgbClr val="FF9900"/>
                </a:solidFill>
              </a:rPr>
              <a:t>Amazon Kinesis Streams: </a:t>
            </a:r>
            <a:r>
              <a:rPr lang="en" sz="1200"/>
              <a:t>Ingests streaming data for storage and processing</a:t>
            </a:r>
            <a:endParaRPr sz="1200"/>
          </a:p>
          <a:p>
            <a:pPr indent="-304800" lvl="1" marL="914400" rtl="0" algn="l">
              <a:lnSpc>
                <a:spcPct val="115000"/>
              </a:lnSpc>
              <a:spcBef>
                <a:spcPts val="0"/>
              </a:spcBef>
              <a:spcAft>
                <a:spcPts val="0"/>
              </a:spcAft>
              <a:buSzPts val="1200"/>
              <a:buChar char="○"/>
            </a:pPr>
            <a:r>
              <a:rPr lang="en" sz="1200"/>
              <a:t>Fully managed</a:t>
            </a:r>
            <a:endParaRPr sz="1200"/>
          </a:p>
          <a:p>
            <a:pPr indent="-304800" lvl="1" marL="914400" rtl="0" algn="l">
              <a:lnSpc>
                <a:spcPct val="115000"/>
              </a:lnSpc>
              <a:spcBef>
                <a:spcPts val="0"/>
              </a:spcBef>
              <a:spcAft>
                <a:spcPts val="0"/>
              </a:spcAft>
              <a:buSzPts val="1200"/>
              <a:buChar char="○"/>
            </a:pPr>
            <a:r>
              <a:rPr lang="en" sz="1200"/>
              <a:t>Customized data processing using AWS Lambda and Kinesis Client Library apps</a:t>
            </a:r>
            <a:endParaRPr sz="1200"/>
          </a:p>
          <a:p>
            <a:pPr indent="-304800" lvl="1" marL="914400" rtl="0" algn="l">
              <a:lnSpc>
                <a:spcPct val="115000"/>
              </a:lnSpc>
              <a:spcBef>
                <a:spcPts val="0"/>
              </a:spcBef>
              <a:spcAft>
                <a:spcPts val="0"/>
              </a:spcAft>
              <a:buSzPts val="1200"/>
              <a:buChar char="○"/>
            </a:pPr>
            <a:r>
              <a:rPr lang="en" sz="1200"/>
              <a:t>Streams concurrently consumed by multiple apps with replay capability within the data retention period</a:t>
            </a:r>
            <a:endParaRPr sz="1200"/>
          </a:p>
          <a:p>
            <a:pPr indent="-304800" lvl="1" marL="914400" rtl="0" algn="l">
              <a:lnSpc>
                <a:spcPct val="115000"/>
              </a:lnSpc>
              <a:spcBef>
                <a:spcPts val="0"/>
              </a:spcBef>
              <a:spcAft>
                <a:spcPts val="0"/>
              </a:spcAft>
              <a:buSzPts val="1200"/>
              <a:buChar char="○"/>
            </a:pPr>
            <a:r>
              <a:rPr lang="en" sz="1200"/>
              <a:t>Sub second processing latency</a:t>
            </a:r>
            <a:endParaRPr sz="1200"/>
          </a:p>
          <a:p>
            <a:pPr indent="-304800" lvl="1" marL="914400" rtl="0" algn="l">
              <a:lnSpc>
                <a:spcPct val="115000"/>
              </a:lnSpc>
              <a:spcBef>
                <a:spcPts val="0"/>
              </a:spcBef>
              <a:spcAft>
                <a:spcPts val="0"/>
              </a:spcAft>
              <a:buSzPts val="1200"/>
              <a:buChar char="○"/>
            </a:pPr>
            <a:r>
              <a:rPr lang="en" sz="1200"/>
              <a:t>Guaranteed ordering</a:t>
            </a:r>
            <a:endParaRPr sz="1200"/>
          </a:p>
          <a:p>
            <a:pPr indent="-304800" lvl="1" marL="914400" rtl="0" algn="l">
              <a:lnSpc>
                <a:spcPct val="115000"/>
              </a:lnSpc>
              <a:spcBef>
                <a:spcPts val="0"/>
              </a:spcBef>
              <a:spcAft>
                <a:spcPts val="0"/>
              </a:spcAft>
              <a:buSzPts val="1200"/>
              <a:buChar char="○"/>
            </a:pPr>
            <a:r>
              <a:rPr lang="en" sz="1200"/>
              <a:t>At-least-once delivery</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SzPts val="1200"/>
              <a:buChar char="●"/>
            </a:pPr>
            <a:r>
              <a:rPr b="1" lang="en" sz="1200"/>
              <a:t>Components:</a:t>
            </a:r>
            <a:endParaRPr b="1" sz="1200"/>
          </a:p>
          <a:p>
            <a:pPr indent="-304800" lvl="1" marL="914400" rtl="0" algn="l">
              <a:lnSpc>
                <a:spcPct val="115000"/>
              </a:lnSpc>
              <a:spcBef>
                <a:spcPts val="0"/>
              </a:spcBef>
              <a:spcAft>
                <a:spcPts val="0"/>
              </a:spcAft>
              <a:buClr>
                <a:schemeClr val="dk1"/>
              </a:buClr>
              <a:buSzPts val="1200"/>
              <a:buChar char="○"/>
            </a:pPr>
            <a:r>
              <a:rPr b="1" lang="en" sz="1200">
                <a:solidFill>
                  <a:srgbClr val="FF9900"/>
                </a:solidFill>
              </a:rPr>
              <a:t>Shards:</a:t>
            </a:r>
            <a:r>
              <a:rPr lang="en" sz="1200">
                <a:solidFill>
                  <a:schemeClr val="dk1"/>
                </a:solidFill>
              </a:rPr>
              <a:t> Determine the throughput of a Amazon Kinesis Stream</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rgbClr val="FF9900"/>
                </a:solidFill>
              </a:rPr>
              <a:t>Partition Keys:</a:t>
            </a:r>
            <a:r>
              <a:rPr lang="en" sz="1200">
                <a:solidFill>
                  <a:schemeClr val="dk1"/>
                </a:solidFill>
              </a:rPr>
              <a:t> Used to distribute data across shards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rgbClr val="FF9900"/>
                </a:solidFill>
              </a:rPr>
              <a:t>Sequence Number: </a:t>
            </a:r>
            <a:r>
              <a:rPr lang="en" sz="1200">
                <a:solidFill>
                  <a:schemeClr val="dk1"/>
                </a:solidFill>
              </a:rPr>
              <a:t>Used to distribute data across shards</a:t>
            </a:r>
            <a:endParaRPr sz="1200">
              <a:solidFill>
                <a:schemeClr val="dk1"/>
              </a:solidFill>
            </a:endParaRPr>
          </a:p>
          <a:p>
            <a:pPr indent="0" lvl="0" marL="0" rtl="0" algn="l">
              <a:lnSpc>
                <a:spcPct val="115000"/>
              </a:lnSpc>
              <a:spcBef>
                <a:spcPts val="0"/>
              </a:spcBef>
              <a:spcAft>
                <a:spcPts val="0"/>
              </a:spcAft>
              <a:buNone/>
            </a:pPr>
            <a:r>
              <a:t/>
            </a:r>
            <a:endParaRPr sz="1200"/>
          </a:p>
        </p:txBody>
      </p:sp>
      <p:pic>
        <p:nvPicPr>
          <p:cNvPr id="3561" name="Google Shape;3561;p487"/>
          <p:cNvPicPr preferRelativeResize="0"/>
          <p:nvPr/>
        </p:nvPicPr>
        <p:blipFill>
          <a:blip r:embed="rId3">
            <a:alphaModFix/>
          </a:blip>
          <a:stretch>
            <a:fillRect/>
          </a:stretch>
        </p:blipFill>
        <p:spPr>
          <a:xfrm>
            <a:off x="6302400" y="2550450"/>
            <a:ext cx="2609850" cy="1857375"/>
          </a:xfrm>
          <a:prstGeom prst="rect">
            <a:avLst/>
          </a:prstGeom>
          <a:noFill/>
          <a:ln>
            <a:noFill/>
          </a:ln>
        </p:spPr>
      </p:pic>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5" name="Shape 3565"/>
        <p:cNvGrpSpPr/>
        <p:nvPr/>
      </p:nvGrpSpPr>
      <p:grpSpPr>
        <a:xfrm>
          <a:off x="0" y="0"/>
          <a:ext cx="0" cy="0"/>
          <a:chOff x="0" y="0"/>
          <a:chExt cx="0" cy="0"/>
        </a:xfrm>
      </p:grpSpPr>
      <p:sp>
        <p:nvSpPr>
          <p:cNvPr id="3566" name="Google Shape;3566;p48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a:t>
            </a:r>
            <a:r>
              <a:rPr b="1" lang="en">
                <a:solidFill>
                  <a:schemeClr val="dk1"/>
                </a:solidFill>
              </a:rPr>
              <a:t>Streams</a:t>
            </a:r>
            <a:r>
              <a:rPr b="1" lang="en"/>
              <a:t> - Shards</a:t>
            </a:r>
            <a:endParaRPr/>
          </a:p>
        </p:txBody>
      </p:sp>
      <p:pic>
        <p:nvPicPr>
          <p:cNvPr id="3567" name="Google Shape;3567;p488"/>
          <p:cNvPicPr preferRelativeResize="0"/>
          <p:nvPr/>
        </p:nvPicPr>
        <p:blipFill>
          <a:blip r:embed="rId3">
            <a:alphaModFix/>
          </a:blip>
          <a:stretch>
            <a:fillRect/>
          </a:stretch>
        </p:blipFill>
        <p:spPr>
          <a:xfrm>
            <a:off x="1809023" y="2437025"/>
            <a:ext cx="5525949" cy="2433750"/>
          </a:xfrm>
          <a:prstGeom prst="rect">
            <a:avLst/>
          </a:prstGeom>
          <a:noFill/>
          <a:ln>
            <a:noFill/>
          </a:ln>
        </p:spPr>
      </p:pic>
      <p:sp>
        <p:nvSpPr>
          <p:cNvPr id="3568" name="Google Shape;3568;p488"/>
          <p:cNvSpPr txBox="1"/>
          <p:nvPr/>
        </p:nvSpPr>
        <p:spPr>
          <a:xfrm>
            <a:off x="836800" y="903325"/>
            <a:ext cx="7341000" cy="1627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b="1" lang="en" sz="1200">
                <a:solidFill>
                  <a:srgbClr val="FF9900"/>
                </a:solidFill>
              </a:rPr>
              <a:t>Throughput building bloc</a:t>
            </a:r>
            <a:r>
              <a:rPr b="1" lang="en" sz="1200">
                <a:solidFill>
                  <a:srgbClr val="FF9900"/>
                </a:solidFill>
              </a:rPr>
              <a:t>k</a:t>
            </a:r>
            <a:r>
              <a:rPr lang="en" sz="1200"/>
              <a:t>: each shard allows a max of 1MB/s in, 1000 records/s in, 2MB/s out, 5 transactions/s out</a:t>
            </a:r>
            <a:endParaRPr sz="1200"/>
          </a:p>
          <a:p>
            <a:pPr indent="-304800" lvl="0" marL="457200" rtl="0" algn="l">
              <a:lnSpc>
                <a:spcPct val="115000"/>
              </a:lnSpc>
              <a:spcBef>
                <a:spcPts val="0"/>
              </a:spcBef>
              <a:spcAft>
                <a:spcPts val="0"/>
              </a:spcAft>
              <a:buClr>
                <a:schemeClr val="dk1"/>
              </a:buClr>
              <a:buSzPts val="1200"/>
              <a:buChar char="●"/>
            </a:pPr>
            <a:r>
              <a:rPr b="1" lang="en" sz="1200">
                <a:solidFill>
                  <a:srgbClr val="FF9900"/>
                </a:solidFill>
              </a:rPr>
              <a:t>Resharding</a:t>
            </a:r>
            <a:r>
              <a:rPr lang="en" sz="1200"/>
              <a:t>: Scale throughput by adding or removing shards</a:t>
            </a:r>
            <a:endParaRPr sz="1200"/>
          </a:p>
          <a:p>
            <a:pPr indent="-304800" lvl="0" marL="457200" rtl="0" algn="l">
              <a:lnSpc>
                <a:spcPct val="115000"/>
              </a:lnSpc>
              <a:spcBef>
                <a:spcPts val="0"/>
              </a:spcBef>
              <a:spcAft>
                <a:spcPts val="0"/>
              </a:spcAft>
              <a:buClr>
                <a:schemeClr val="dk1"/>
              </a:buClr>
              <a:buSzPts val="1200"/>
              <a:buChar char="●"/>
            </a:pPr>
            <a:r>
              <a:rPr b="1" lang="en" sz="1200">
                <a:solidFill>
                  <a:srgbClr val="FF9900"/>
                </a:solidFill>
              </a:rPr>
              <a:t>Merge shard</a:t>
            </a:r>
            <a:r>
              <a:rPr lang="en" sz="1200"/>
              <a:t>: Take two shards and combine the data on them</a:t>
            </a:r>
            <a:endParaRPr sz="1200"/>
          </a:p>
          <a:p>
            <a:pPr indent="-304800" lvl="0" marL="457200" rtl="0" algn="l">
              <a:lnSpc>
                <a:spcPct val="115000"/>
              </a:lnSpc>
              <a:spcBef>
                <a:spcPts val="0"/>
              </a:spcBef>
              <a:spcAft>
                <a:spcPts val="0"/>
              </a:spcAft>
              <a:buClr>
                <a:schemeClr val="dk1"/>
              </a:buClr>
              <a:buSzPts val="1200"/>
              <a:buChar char="●"/>
            </a:pPr>
            <a:r>
              <a:rPr b="1" lang="en" sz="1200">
                <a:solidFill>
                  <a:srgbClr val="FF9900"/>
                </a:solidFill>
              </a:rPr>
              <a:t>Split shard</a:t>
            </a:r>
            <a:r>
              <a:rPr lang="en" sz="1200"/>
              <a:t>: Create a new shard and split the data from the existing shard between the two</a:t>
            </a:r>
            <a:endParaRPr sz="1200"/>
          </a:p>
          <a:p>
            <a:pPr indent="-304800" lvl="0" marL="457200" rtl="0" algn="l">
              <a:lnSpc>
                <a:spcPct val="115000"/>
              </a:lnSpc>
              <a:spcBef>
                <a:spcPts val="0"/>
              </a:spcBef>
              <a:spcAft>
                <a:spcPts val="0"/>
              </a:spcAft>
              <a:buClr>
                <a:schemeClr val="dk1"/>
              </a:buClr>
              <a:buSzPts val="1200"/>
              <a:buChar char="●"/>
            </a:pPr>
            <a:r>
              <a:rPr lang="en" sz="1200"/>
              <a:t>Use </a:t>
            </a:r>
            <a:r>
              <a:rPr b="1" lang="en" sz="1200">
                <a:solidFill>
                  <a:srgbClr val="FF9900"/>
                </a:solidFill>
              </a:rPr>
              <a:t>DescribeLimits API</a:t>
            </a:r>
            <a:r>
              <a:rPr lang="en" sz="1200"/>
              <a:t> for shard limit and usage</a:t>
            </a:r>
            <a:endParaRPr sz="1200"/>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48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Streams - </a:t>
            </a:r>
            <a:r>
              <a:rPr b="1" lang="en">
                <a:solidFill>
                  <a:schemeClr val="dk1"/>
                </a:solidFill>
              </a:rPr>
              <a:t>Getting </a:t>
            </a:r>
            <a:r>
              <a:rPr b="1" lang="en">
                <a:solidFill>
                  <a:srgbClr val="FF9900"/>
                </a:solidFill>
              </a:rPr>
              <a:t>Data out</a:t>
            </a:r>
            <a:r>
              <a:rPr b="1" lang="en">
                <a:solidFill>
                  <a:schemeClr val="dk1"/>
                </a:solidFill>
              </a:rPr>
              <a:t> of Kinesis</a:t>
            </a:r>
            <a:endParaRPr/>
          </a:p>
        </p:txBody>
      </p:sp>
      <p:pic>
        <p:nvPicPr>
          <p:cNvPr id="3574" name="Google Shape;3574;p489"/>
          <p:cNvPicPr preferRelativeResize="0"/>
          <p:nvPr/>
        </p:nvPicPr>
        <p:blipFill>
          <a:blip r:embed="rId3">
            <a:alphaModFix/>
          </a:blip>
          <a:stretch>
            <a:fillRect/>
          </a:stretch>
        </p:blipFill>
        <p:spPr>
          <a:xfrm>
            <a:off x="1107850" y="1204250"/>
            <a:ext cx="3733800" cy="2667000"/>
          </a:xfrm>
          <a:prstGeom prst="rect">
            <a:avLst/>
          </a:prstGeom>
          <a:noFill/>
          <a:ln>
            <a:noFill/>
          </a:ln>
        </p:spPr>
      </p:pic>
      <p:pic>
        <p:nvPicPr>
          <p:cNvPr id="3575" name="Google Shape;3575;p489"/>
          <p:cNvPicPr preferRelativeResize="0"/>
          <p:nvPr/>
        </p:nvPicPr>
        <p:blipFill>
          <a:blip r:embed="rId4">
            <a:alphaModFix/>
          </a:blip>
          <a:stretch>
            <a:fillRect/>
          </a:stretch>
        </p:blipFill>
        <p:spPr>
          <a:xfrm>
            <a:off x="6745725" y="1385225"/>
            <a:ext cx="1076325" cy="2305050"/>
          </a:xfrm>
          <a:prstGeom prst="rect">
            <a:avLst/>
          </a:prstGeom>
          <a:noFill/>
          <a:ln>
            <a:noFill/>
          </a:ln>
        </p:spPr>
      </p:pic>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9" name="Shape 3579"/>
        <p:cNvGrpSpPr/>
        <p:nvPr/>
      </p:nvGrpSpPr>
      <p:grpSpPr>
        <a:xfrm>
          <a:off x="0" y="0"/>
          <a:ext cx="0" cy="0"/>
          <a:chOff x="0" y="0"/>
          <a:chExt cx="0" cy="0"/>
        </a:xfrm>
      </p:grpSpPr>
      <p:sp>
        <p:nvSpPr>
          <p:cNvPr id="3580" name="Google Shape;3580;p490"/>
          <p:cNvSpPr txBox="1"/>
          <p:nvPr/>
        </p:nvSpPr>
        <p:spPr>
          <a:xfrm>
            <a:off x="528975" y="314525"/>
            <a:ext cx="66348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Streams - Getting </a:t>
            </a:r>
            <a:r>
              <a:rPr b="1" lang="en">
                <a:solidFill>
                  <a:srgbClr val="FF9900"/>
                </a:solidFill>
              </a:rPr>
              <a:t>Data out</a:t>
            </a:r>
            <a:r>
              <a:rPr b="1" lang="en"/>
              <a:t> of Kinesis Streams using KCL</a:t>
            </a:r>
            <a:endParaRPr/>
          </a:p>
        </p:txBody>
      </p:sp>
      <p:sp>
        <p:nvSpPr>
          <p:cNvPr id="3581" name="Google Shape;3581;p490"/>
          <p:cNvSpPr txBox="1"/>
          <p:nvPr/>
        </p:nvSpPr>
        <p:spPr>
          <a:xfrm>
            <a:off x="836800" y="903325"/>
            <a:ext cx="7341000" cy="2530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b="1" lang="en" sz="1200"/>
              <a:t>Kinesis Client Library (KCL)</a:t>
            </a:r>
            <a:endParaRPr b="1" sz="1200"/>
          </a:p>
          <a:p>
            <a:pPr indent="-304800" lvl="1" marL="914400" rtl="0" algn="l">
              <a:lnSpc>
                <a:spcPct val="115000"/>
              </a:lnSpc>
              <a:spcBef>
                <a:spcPts val="0"/>
              </a:spcBef>
              <a:spcAft>
                <a:spcPts val="0"/>
              </a:spcAft>
              <a:buClr>
                <a:schemeClr val="dk1"/>
              </a:buClr>
              <a:buSzPts val="1200"/>
              <a:buChar char="○"/>
            </a:pPr>
            <a:r>
              <a:rPr lang="en" sz="1200"/>
              <a:t>Consumes and processes data from an Amazon Kinesis stream</a:t>
            </a:r>
            <a:endParaRPr sz="1200"/>
          </a:p>
          <a:p>
            <a:pPr indent="-304800" lvl="1" marL="914400" rtl="0" algn="l">
              <a:lnSpc>
                <a:spcPct val="115000"/>
              </a:lnSpc>
              <a:spcBef>
                <a:spcPts val="0"/>
              </a:spcBef>
              <a:spcAft>
                <a:spcPts val="0"/>
              </a:spcAft>
              <a:buClr>
                <a:schemeClr val="dk1"/>
              </a:buClr>
              <a:buSzPts val="1200"/>
              <a:buChar char="○"/>
            </a:pPr>
            <a:r>
              <a:rPr lang="en" sz="1200"/>
              <a:t>KCL Libraries available for J</a:t>
            </a:r>
            <a:r>
              <a:rPr b="1" lang="en" sz="1200">
                <a:solidFill>
                  <a:srgbClr val="FF9900"/>
                </a:solidFill>
              </a:rPr>
              <a:t>ava, Ruby, Node, Go, and a MultiLang </a:t>
            </a:r>
            <a:r>
              <a:rPr lang="en" sz="1200"/>
              <a:t>Implementation with Native Python support</a:t>
            </a:r>
            <a:endParaRPr sz="1200"/>
          </a:p>
          <a:p>
            <a:pPr indent="-304800" lvl="1" marL="914400" rtl="0" algn="l">
              <a:lnSpc>
                <a:spcPct val="115000"/>
              </a:lnSpc>
              <a:spcBef>
                <a:spcPts val="0"/>
              </a:spcBef>
              <a:spcAft>
                <a:spcPts val="0"/>
              </a:spcAft>
              <a:buClr>
                <a:schemeClr val="dk1"/>
              </a:buClr>
              <a:buSzPts val="1200"/>
              <a:buChar char="○"/>
            </a:pPr>
            <a:r>
              <a:rPr lang="en" sz="1200"/>
              <a:t>Creates a </a:t>
            </a:r>
            <a:r>
              <a:rPr b="1" lang="en" sz="1200">
                <a:solidFill>
                  <a:srgbClr val="FF9900"/>
                </a:solidFill>
              </a:rPr>
              <a:t>DynamoDB </a:t>
            </a:r>
            <a:r>
              <a:rPr lang="en" sz="1200"/>
              <a:t>table (with the same name as your application) to manage state</a:t>
            </a:r>
            <a:endParaRPr sz="1200"/>
          </a:p>
          <a:p>
            <a:pPr indent="-304800" lvl="1" marL="914400" rtl="0" algn="l">
              <a:lnSpc>
                <a:spcPct val="115000"/>
              </a:lnSpc>
              <a:spcBef>
                <a:spcPts val="0"/>
              </a:spcBef>
              <a:spcAft>
                <a:spcPts val="0"/>
              </a:spcAft>
              <a:buClr>
                <a:schemeClr val="dk1"/>
              </a:buClr>
              <a:buSzPts val="1200"/>
              <a:buChar char="○"/>
            </a:pPr>
            <a:r>
              <a:rPr lang="en" sz="1200"/>
              <a:t>Make sure you don’t have name conflicts with any existing</a:t>
            </a:r>
            <a:endParaRPr sz="1200"/>
          </a:p>
          <a:p>
            <a:pPr indent="-304800" lvl="1" marL="914400" rtl="0" algn="l">
              <a:lnSpc>
                <a:spcPct val="115000"/>
              </a:lnSpc>
              <a:spcBef>
                <a:spcPts val="0"/>
              </a:spcBef>
              <a:spcAft>
                <a:spcPts val="0"/>
              </a:spcAft>
              <a:buClr>
                <a:schemeClr val="dk1"/>
              </a:buClr>
              <a:buSzPts val="1200"/>
              <a:buChar char="○"/>
            </a:pPr>
            <a:r>
              <a:rPr lang="en" sz="1200"/>
              <a:t>DynamoDB table and your app name (same region)</a:t>
            </a:r>
            <a:endParaRPr sz="1200"/>
          </a:p>
          <a:p>
            <a:pPr indent="-304800" lvl="1" marL="914400" rtl="0" algn="l">
              <a:lnSpc>
                <a:spcPct val="115000"/>
              </a:lnSpc>
              <a:spcBef>
                <a:spcPts val="0"/>
              </a:spcBef>
              <a:spcAft>
                <a:spcPts val="0"/>
              </a:spcAft>
              <a:buSzPts val="1200"/>
              <a:buChar char="○"/>
            </a:pPr>
            <a:r>
              <a:rPr lang="en" sz="1200"/>
              <a:t>Multiple KCLs can seamlessly works on the same or different streams</a:t>
            </a:r>
            <a:endParaRPr sz="1200"/>
          </a:p>
          <a:p>
            <a:pPr indent="-304800" lvl="1" marL="914400" rtl="0" algn="l">
              <a:lnSpc>
                <a:spcPct val="115000"/>
              </a:lnSpc>
              <a:spcBef>
                <a:spcPts val="0"/>
              </a:spcBef>
              <a:spcAft>
                <a:spcPts val="0"/>
              </a:spcAft>
              <a:buSzPts val="1200"/>
              <a:buChar char="○"/>
            </a:pPr>
            <a:r>
              <a:rPr lang="en" sz="1200"/>
              <a:t>Checkpoints processed records</a:t>
            </a:r>
            <a:endParaRPr sz="1200"/>
          </a:p>
          <a:p>
            <a:pPr indent="-304800" lvl="1" marL="914400" rtl="0" algn="l">
              <a:lnSpc>
                <a:spcPct val="115000"/>
              </a:lnSpc>
              <a:spcBef>
                <a:spcPts val="0"/>
              </a:spcBef>
              <a:spcAft>
                <a:spcPts val="0"/>
              </a:spcAft>
              <a:buSzPts val="1200"/>
              <a:buChar char="○"/>
            </a:pPr>
            <a:r>
              <a:rPr lang="en" sz="1200"/>
              <a:t>KCLs can load balance among each other</a:t>
            </a:r>
            <a:endParaRPr sz="1200"/>
          </a:p>
          <a:p>
            <a:pPr indent="-304800" lvl="1" marL="914400" rtl="0" algn="l">
              <a:lnSpc>
                <a:spcPct val="115000"/>
              </a:lnSpc>
              <a:spcBef>
                <a:spcPts val="0"/>
              </a:spcBef>
              <a:spcAft>
                <a:spcPts val="0"/>
              </a:spcAft>
              <a:buSzPts val="1200"/>
              <a:buChar char="○"/>
            </a:pPr>
            <a:r>
              <a:rPr lang="en" sz="1200"/>
              <a:t>Automatically deal with stream scaling like shard splits and merges</a:t>
            </a:r>
            <a:endParaRPr sz="1200"/>
          </a:p>
          <a:p>
            <a:pPr indent="0" lvl="0" marL="0" marR="0" rtl="0" algn="l">
              <a:lnSpc>
                <a:spcPct val="115000"/>
              </a:lnSpc>
              <a:spcBef>
                <a:spcPts val="0"/>
              </a:spcBef>
              <a:spcAft>
                <a:spcPts val="0"/>
              </a:spcAft>
              <a:buNone/>
            </a:pPr>
            <a:r>
              <a:t/>
            </a:r>
            <a:endParaRPr sz="1200"/>
          </a:p>
        </p:txBody>
      </p:sp>
      <p:pic>
        <p:nvPicPr>
          <p:cNvPr id="3582" name="Google Shape;3582;p490"/>
          <p:cNvPicPr preferRelativeResize="0"/>
          <p:nvPr/>
        </p:nvPicPr>
        <p:blipFill>
          <a:blip r:embed="rId3">
            <a:alphaModFix/>
          </a:blip>
          <a:stretch>
            <a:fillRect/>
          </a:stretch>
        </p:blipFill>
        <p:spPr>
          <a:xfrm>
            <a:off x="1662113" y="3574675"/>
            <a:ext cx="5819775" cy="1190625"/>
          </a:xfrm>
          <a:prstGeom prst="rect">
            <a:avLst/>
          </a:prstGeom>
          <a:noFill/>
          <a:ln>
            <a:noFill/>
          </a:ln>
        </p:spPr>
      </p:pic>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sp>
        <p:nvSpPr>
          <p:cNvPr id="3587" name="Google Shape;3587;p491"/>
          <p:cNvSpPr txBox="1"/>
          <p:nvPr/>
        </p:nvSpPr>
        <p:spPr>
          <a:xfrm>
            <a:off x="528975" y="314525"/>
            <a:ext cx="60159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Streams - </a:t>
            </a:r>
            <a:r>
              <a:rPr b="1" lang="en">
                <a:solidFill>
                  <a:schemeClr val="dk1"/>
                </a:solidFill>
              </a:rPr>
              <a:t>Getting </a:t>
            </a:r>
            <a:r>
              <a:rPr b="1" lang="en">
                <a:solidFill>
                  <a:srgbClr val="FF9900"/>
                </a:solidFill>
              </a:rPr>
              <a:t>Data out</a:t>
            </a:r>
            <a:r>
              <a:rPr b="1" lang="en">
                <a:solidFill>
                  <a:schemeClr val="dk1"/>
                </a:solidFill>
              </a:rPr>
              <a:t> of Kinesis Streams using SDK</a:t>
            </a:r>
            <a:endParaRPr b="1"/>
          </a:p>
        </p:txBody>
      </p:sp>
      <p:sp>
        <p:nvSpPr>
          <p:cNvPr id="3588" name="Google Shape;3588;p491"/>
          <p:cNvSpPr txBox="1"/>
          <p:nvPr/>
        </p:nvSpPr>
        <p:spPr>
          <a:xfrm>
            <a:off x="836800" y="903325"/>
            <a:ext cx="7341000" cy="1540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highlight>
                  <a:srgbClr val="FFFFFF"/>
                </a:highlight>
              </a:rPr>
              <a:t>You can develop consumers using the </a:t>
            </a:r>
            <a:r>
              <a:rPr b="1" lang="en" sz="1200">
                <a:solidFill>
                  <a:srgbClr val="FF9900"/>
                </a:solidFill>
                <a:highlight>
                  <a:srgbClr val="FFFFFF"/>
                </a:highlight>
              </a:rPr>
              <a:t>Amazon Kinesis Data Streams API</a:t>
            </a:r>
            <a:r>
              <a:rPr lang="en" sz="1200">
                <a:highlight>
                  <a:srgbClr val="FFFFFF"/>
                </a:highlight>
              </a:rPr>
              <a:t> with the </a:t>
            </a:r>
            <a:r>
              <a:rPr b="1" lang="en" sz="1200">
                <a:solidFill>
                  <a:srgbClr val="FF9900"/>
                </a:solidFill>
                <a:highlight>
                  <a:srgbClr val="FFFFFF"/>
                </a:highlight>
              </a:rPr>
              <a:t>AWS SDK for Java</a:t>
            </a:r>
            <a:r>
              <a:rPr lang="en" sz="1200">
                <a:highlight>
                  <a:srgbClr val="FFFFFF"/>
                </a:highlight>
              </a:rPr>
              <a:t> (However, for most use cases, you should prefer using the Kinesis Client Library (KCL))</a:t>
            </a:r>
            <a:endParaRPr sz="1200">
              <a:highlight>
                <a:srgbClr val="FFFFFF"/>
              </a:highlight>
            </a:endParaRPr>
          </a:p>
          <a:p>
            <a:pPr indent="-304800" lvl="0" marL="457200" rtl="0" algn="l">
              <a:lnSpc>
                <a:spcPct val="150000"/>
              </a:lnSpc>
              <a:spcBef>
                <a:spcPts val="0"/>
              </a:spcBef>
              <a:spcAft>
                <a:spcPts val="0"/>
              </a:spcAft>
              <a:buSzPts val="1200"/>
              <a:buChar char="●"/>
            </a:pPr>
            <a:r>
              <a:rPr lang="en" sz="1200">
                <a:highlight>
                  <a:srgbClr val="FFFFFF"/>
                </a:highlight>
              </a:rPr>
              <a:t>The Kinesis Data Streams API provides the </a:t>
            </a:r>
            <a:r>
              <a:rPr b="1" lang="en" sz="1200">
                <a:solidFill>
                  <a:srgbClr val="FF9900"/>
                </a:solidFill>
                <a:highlight>
                  <a:srgbClr val="FFFFFF"/>
                </a:highlight>
              </a:rPr>
              <a:t>getShardIterator </a:t>
            </a:r>
            <a:r>
              <a:rPr lang="en" sz="1200">
                <a:highlight>
                  <a:srgbClr val="FFFFFF"/>
                </a:highlight>
              </a:rPr>
              <a:t>and </a:t>
            </a:r>
            <a:r>
              <a:rPr b="1" lang="en" sz="1200">
                <a:solidFill>
                  <a:srgbClr val="FF9900"/>
                </a:solidFill>
                <a:highlight>
                  <a:srgbClr val="FFFFFF"/>
                </a:highlight>
              </a:rPr>
              <a:t>getRecords</a:t>
            </a:r>
            <a:r>
              <a:rPr lang="en" sz="1200">
                <a:highlight>
                  <a:srgbClr val="FFFFFF"/>
                </a:highlight>
              </a:rPr>
              <a:t> methods to retrieve data from a stream. This is a pull model, where your code draws data directly from the shards of the stream.</a:t>
            </a:r>
            <a:endParaRPr sz="1200">
              <a:highlight>
                <a:srgbClr val="FFFFFF"/>
              </a:highlight>
            </a:endParaRPr>
          </a:p>
        </p:txBody>
      </p:sp>
      <p:pic>
        <p:nvPicPr>
          <p:cNvPr id="3589" name="Google Shape;3589;p491"/>
          <p:cNvPicPr preferRelativeResize="0"/>
          <p:nvPr/>
        </p:nvPicPr>
        <p:blipFill>
          <a:blip r:embed="rId3">
            <a:alphaModFix/>
          </a:blip>
          <a:stretch>
            <a:fillRect/>
          </a:stretch>
        </p:blipFill>
        <p:spPr>
          <a:xfrm>
            <a:off x="1519225" y="3144675"/>
            <a:ext cx="6105525" cy="14192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ELB: Application, Network &amp; Classic</a:t>
            </a:r>
            <a:endParaRPr b="1">
              <a:solidFill>
                <a:schemeClr val="dk1"/>
              </a:solidFill>
            </a:endParaRPr>
          </a:p>
        </p:txBody>
      </p:sp>
      <p:sp>
        <p:nvSpPr>
          <p:cNvPr id="422" name="Google Shape;422;p60"/>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https://aws.amazon.com/elasticloadbalancing/details/</a:t>
            </a:r>
            <a:endParaRPr sz="1200">
              <a:solidFill>
                <a:schemeClr val="dk1"/>
              </a:solidFill>
            </a:endParaRPr>
          </a:p>
        </p:txBody>
      </p:sp>
      <p:pic>
        <p:nvPicPr>
          <p:cNvPr id="423" name="Google Shape;423;p60"/>
          <p:cNvPicPr preferRelativeResize="0"/>
          <p:nvPr/>
        </p:nvPicPr>
        <p:blipFill>
          <a:blip r:embed="rId4">
            <a:alphaModFix/>
          </a:blip>
          <a:stretch>
            <a:fillRect/>
          </a:stretch>
        </p:blipFill>
        <p:spPr>
          <a:xfrm>
            <a:off x="1458225" y="908525"/>
            <a:ext cx="6227549" cy="1199075"/>
          </a:xfrm>
          <a:prstGeom prst="rect">
            <a:avLst/>
          </a:prstGeom>
          <a:noFill/>
          <a:ln>
            <a:noFill/>
          </a:ln>
        </p:spPr>
      </p:pic>
      <p:sp>
        <p:nvSpPr>
          <p:cNvPr id="424" name="Google Shape;424;p60"/>
          <p:cNvSpPr txBox="1"/>
          <p:nvPr/>
        </p:nvSpPr>
        <p:spPr>
          <a:xfrm>
            <a:off x="836800" y="2356325"/>
            <a:ext cx="2900700" cy="186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High Availability</a:t>
            </a:r>
            <a:endParaRPr sz="1200"/>
          </a:p>
          <a:p>
            <a:pPr indent="0" lvl="0" marL="0" rtl="0" algn="l">
              <a:lnSpc>
                <a:spcPct val="150000"/>
              </a:lnSpc>
              <a:spcBef>
                <a:spcPts val="0"/>
              </a:spcBef>
              <a:spcAft>
                <a:spcPts val="0"/>
              </a:spcAft>
              <a:buNone/>
            </a:pPr>
            <a:r>
              <a:rPr lang="en" sz="1200">
                <a:solidFill>
                  <a:schemeClr val="dk1"/>
                </a:solidFill>
              </a:rPr>
              <a:t>● Health Checks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HTTP/ HTTPS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Layer 4/ Layer 7 Load Balancing</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Monitoring</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425" name="Google Shape;425;p60"/>
          <p:cNvPicPr preferRelativeResize="0"/>
          <p:nvPr/>
        </p:nvPicPr>
        <p:blipFill>
          <a:blip r:embed="rId5">
            <a:alphaModFix/>
          </a:blip>
          <a:stretch>
            <a:fillRect/>
          </a:stretch>
        </p:blipFill>
        <p:spPr>
          <a:xfrm>
            <a:off x="4444051" y="2375650"/>
            <a:ext cx="2384175" cy="1912450"/>
          </a:xfrm>
          <a:prstGeom prst="rect">
            <a:avLst/>
          </a:prstGeom>
          <a:noFill/>
          <a:ln>
            <a:noFill/>
          </a:ln>
        </p:spPr>
      </p:pic>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3" name="Shape 3593"/>
        <p:cNvGrpSpPr/>
        <p:nvPr/>
      </p:nvGrpSpPr>
      <p:grpSpPr>
        <a:xfrm>
          <a:off x="0" y="0"/>
          <a:ext cx="0" cy="0"/>
          <a:chOff x="0" y="0"/>
          <a:chExt cx="0" cy="0"/>
        </a:xfrm>
      </p:grpSpPr>
      <p:sp>
        <p:nvSpPr>
          <p:cNvPr id="3594" name="Google Shape;3594;p49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Kinesis Analytics</a:t>
            </a:r>
            <a:endParaRPr/>
          </a:p>
        </p:txBody>
      </p:sp>
      <p:sp>
        <p:nvSpPr>
          <p:cNvPr id="3595" name="Google Shape;3595;p492"/>
          <p:cNvSpPr txBox="1"/>
          <p:nvPr/>
        </p:nvSpPr>
        <p:spPr>
          <a:xfrm>
            <a:off x="836800" y="903325"/>
            <a:ext cx="7341000" cy="3372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t>Amazon </a:t>
            </a:r>
            <a:r>
              <a:rPr b="1" lang="en" sz="1200">
                <a:solidFill>
                  <a:srgbClr val="FF9900"/>
                </a:solidFill>
              </a:rPr>
              <a:t>Kinesis Analytics </a:t>
            </a:r>
            <a:r>
              <a:rPr lang="en" sz="1200"/>
              <a:t>enables users to</a:t>
            </a:r>
            <a:r>
              <a:rPr b="1" lang="en" sz="1200">
                <a:solidFill>
                  <a:srgbClr val="FF9900"/>
                </a:solidFill>
              </a:rPr>
              <a:t> run standard SQL queries</a:t>
            </a:r>
            <a:r>
              <a:rPr lang="en" sz="1200"/>
              <a:t> over live streaming data</a:t>
            </a:r>
            <a:endParaRPr sz="1200"/>
          </a:p>
          <a:p>
            <a:pPr indent="-304800" lvl="0" marL="457200" rtl="0" algn="l">
              <a:lnSpc>
                <a:spcPct val="115000"/>
              </a:lnSpc>
              <a:spcBef>
                <a:spcPts val="0"/>
              </a:spcBef>
              <a:spcAft>
                <a:spcPts val="0"/>
              </a:spcAft>
              <a:buClr>
                <a:schemeClr val="dk1"/>
              </a:buClr>
              <a:buSzPts val="1200"/>
              <a:buChar char="●"/>
            </a:pPr>
            <a:r>
              <a:rPr lang="en" sz="1200"/>
              <a:t>Readily query </a:t>
            </a:r>
            <a:r>
              <a:rPr b="1" lang="en" sz="1200">
                <a:solidFill>
                  <a:srgbClr val="FF9900"/>
                </a:solidFill>
              </a:rPr>
              <a:t>Kinesis Streams/Firehose</a:t>
            </a:r>
            <a:r>
              <a:rPr lang="en" sz="1200"/>
              <a:t> data and export the output to destinations like S3</a:t>
            </a:r>
            <a:endParaRPr sz="1200"/>
          </a:p>
          <a:p>
            <a:pPr indent="-304800" lvl="0" marL="457200" rtl="0" algn="l">
              <a:lnSpc>
                <a:spcPct val="115000"/>
              </a:lnSpc>
              <a:spcBef>
                <a:spcPts val="0"/>
              </a:spcBef>
              <a:spcAft>
                <a:spcPts val="0"/>
              </a:spcAft>
              <a:buSzPts val="1200"/>
              <a:buChar char="●"/>
            </a:pPr>
            <a:r>
              <a:rPr lang="en" sz="1200"/>
              <a:t>Concepts:</a:t>
            </a:r>
            <a:endParaRPr sz="1200"/>
          </a:p>
          <a:p>
            <a:pPr indent="-304800" lvl="1" marL="914400" rtl="0" algn="l">
              <a:lnSpc>
                <a:spcPct val="115000"/>
              </a:lnSpc>
              <a:spcBef>
                <a:spcPts val="0"/>
              </a:spcBef>
              <a:spcAft>
                <a:spcPts val="0"/>
              </a:spcAft>
              <a:buSzPts val="1200"/>
              <a:buChar char="○"/>
            </a:pPr>
            <a:r>
              <a:rPr lang="en" sz="1200"/>
              <a:t>In-flight analytics</a:t>
            </a:r>
            <a:endParaRPr sz="1200"/>
          </a:p>
          <a:p>
            <a:pPr indent="-304800" lvl="1" marL="914400" rtl="0" algn="l">
              <a:lnSpc>
                <a:spcPct val="115000"/>
              </a:lnSpc>
              <a:spcBef>
                <a:spcPts val="0"/>
              </a:spcBef>
              <a:spcAft>
                <a:spcPts val="0"/>
              </a:spcAft>
              <a:buSzPts val="1200"/>
              <a:buChar char="○"/>
            </a:pPr>
            <a:r>
              <a:rPr lang="en" sz="1200"/>
              <a:t>Intuitive standard SQL interface</a:t>
            </a:r>
            <a:endParaRPr sz="1200"/>
          </a:p>
          <a:p>
            <a:pPr indent="-304800" lvl="1" marL="914400" rtl="0" algn="l">
              <a:lnSpc>
                <a:spcPct val="115000"/>
              </a:lnSpc>
              <a:spcBef>
                <a:spcPts val="0"/>
              </a:spcBef>
              <a:spcAft>
                <a:spcPts val="0"/>
              </a:spcAft>
              <a:buSzPts val="1200"/>
              <a:buChar char="○"/>
            </a:pPr>
            <a:r>
              <a:rPr lang="en" sz="1200"/>
              <a:t>Elastic scaling up or down</a:t>
            </a:r>
            <a:endParaRPr sz="1200"/>
          </a:p>
          <a:p>
            <a:pPr indent="-304800" lvl="1" marL="914400" rtl="0" algn="l">
              <a:lnSpc>
                <a:spcPct val="115000"/>
              </a:lnSpc>
              <a:spcBef>
                <a:spcPts val="0"/>
              </a:spcBef>
              <a:spcAft>
                <a:spcPts val="0"/>
              </a:spcAft>
              <a:buSzPts val="1200"/>
              <a:buChar char="○"/>
            </a:pPr>
            <a:r>
              <a:rPr lang="en" sz="1200"/>
              <a:t>Optional data dump to S3, ES and Redshift</a:t>
            </a:r>
            <a:endParaRPr sz="1200"/>
          </a:p>
          <a:p>
            <a:pPr indent="-304800" lvl="1" marL="914400" rtl="0" algn="l">
              <a:lnSpc>
                <a:spcPct val="115000"/>
              </a:lnSpc>
              <a:spcBef>
                <a:spcPts val="0"/>
              </a:spcBef>
              <a:spcAft>
                <a:spcPts val="0"/>
              </a:spcAft>
              <a:buSzPts val="1200"/>
              <a:buChar char="○"/>
            </a:pPr>
            <a:r>
              <a:rPr lang="en" sz="1200"/>
              <a:t>Auto-schema detection</a:t>
            </a:r>
            <a:endParaRPr sz="1200"/>
          </a:p>
          <a:p>
            <a:pPr indent="-304800" lvl="1" marL="914400" rtl="0" algn="l">
              <a:lnSpc>
                <a:spcPct val="115000"/>
              </a:lnSpc>
              <a:spcBef>
                <a:spcPts val="0"/>
              </a:spcBef>
              <a:spcAft>
                <a:spcPts val="0"/>
              </a:spcAft>
              <a:buSzPts val="1200"/>
              <a:buChar char="○"/>
            </a:pPr>
            <a:r>
              <a:rPr lang="en" sz="1200"/>
              <a:t>Sub 1-Second</a:t>
            </a:r>
            <a:endParaRPr sz="1200"/>
          </a:p>
          <a:p>
            <a:pPr indent="-304800" lvl="0" marL="457200" rtl="0" algn="l">
              <a:lnSpc>
                <a:spcPct val="115000"/>
              </a:lnSpc>
              <a:spcBef>
                <a:spcPts val="0"/>
              </a:spcBef>
              <a:spcAft>
                <a:spcPts val="0"/>
              </a:spcAft>
              <a:buSzPts val="1200"/>
              <a:buChar char="●"/>
            </a:pPr>
            <a:r>
              <a:rPr lang="en" sz="1200"/>
              <a:t>Types of Analysis:</a:t>
            </a:r>
            <a:endParaRPr sz="1200"/>
          </a:p>
          <a:p>
            <a:pPr indent="-304800" lvl="1" marL="914400" rtl="0" algn="l">
              <a:lnSpc>
                <a:spcPct val="115000"/>
              </a:lnSpc>
              <a:spcBef>
                <a:spcPts val="0"/>
              </a:spcBef>
              <a:spcAft>
                <a:spcPts val="0"/>
              </a:spcAft>
              <a:buSzPts val="1200"/>
              <a:buChar char="○"/>
            </a:pPr>
            <a:r>
              <a:rPr lang="en" sz="1200"/>
              <a:t>Pre-processing: filtering, transformations</a:t>
            </a:r>
            <a:endParaRPr sz="1200"/>
          </a:p>
          <a:p>
            <a:pPr indent="-304800" lvl="1" marL="914400" rtl="0" algn="l">
              <a:lnSpc>
                <a:spcPct val="115000"/>
              </a:lnSpc>
              <a:spcBef>
                <a:spcPts val="0"/>
              </a:spcBef>
              <a:spcAft>
                <a:spcPts val="0"/>
              </a:spcAft>
              <a:buSzPts val="1200"/>
              <a:buChar char="○"/>
            </a:pPr>
            <a:r>
              <a:rPr lang="en" sz="1200"/>
              <a:t>Basic Analytics: Simple counts, aggregates over windows</a:t>
            </a:r>
            <a:endParaRPr sz="1200"/>
          </a:p>
          <a:p>
            <a:pPr indent="-304800" lvl="1" marL="914400" rtl="0" algn="l">
              <a:lnSpc>
                <a:spcPct val="115000"/>
              </a:lnSpc>
              <a:spcBef>
                <a:spcPts val="0"/>
              </a:spcBef>
              <a:spcAft>
                <a:spcPts val="0"/>
              </a:spcAft>
              <a:buSzPts val="1200"/>
              <a:buChar char="○"/>
            </a:pPr>
            <a:r>
              <a:rPr lang="en" sz="1200"/>
              <a:t>Advanced Analytics: Detecting anomalies, event correlation</a:t>
            </a:r>
            <a:endParaRPr sz="1200"/>
          </a:p>
          <a:p>
            <a:pPr indent="-304800" lvl="1" marL="914400" rtl="0" algn="l">
              <a:lnSpc>
                <a:spcPct val="115000"/>
              </a:lnSpc>
              <a:spcBef>
                <a:spcPts val="0"/>
              </a:spcBef>
              <a:spcAft>
                <a:spcPts val="0"/>
              </a:spcAft>
              <a:buSzPts val="1200"/>
              <a:buChar char="○"/>
            </a:pPr>
            <a:r>
              <a:rPr lang="en" sz="1200"/>
              <a:t>Post-processing: Alerting, triggering, final filters</a:t>
            </a:r>
            <a:endParaRPr sz="1200"/>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9" name="Shape 3599"/>
        <p:cNvGrpSpPr/>
        <p:nvPr/>
      </p:nvGrpSpPr>
      <p:grpSpPr>
        <a:xfrm>
          <a:off x="0" y="0"/>
          <a:ext cx="0" cy="0"/>
          <a:chOff x="0" y="0"/>
          <a:chExt cx="0" cy="0"/>
        </a:xfrm>
      </p:grpSpPr>
      <p:pic>
        <p:nvPicPr>
          <p:cNvPr id="3600" name="Google Shape;3600;p493"/>
          <p:cNvPicPr preferRelativeResize="0"/>
          <p:nvPr/>
        </p:nvPicPr>
        <p:blipFill>
          <a:blip r:embed="rId3">
            <a:alphaModFix/>
          </a:blip>
          <a:stretch>
            <a:fillRect/>
          </a:stretch>
        </p:blipFill>
        <p:spPr>
          <a:xfrm>
            <a:off x="152400" y="262763"/>
            <a:ext cx="8839200" cy="4617966"/>
          </a:xfrm>
          <a:prstGeom prst="rect">
            <a:avLst/>
          </a:prstGeom>
          <a:noFill/>
          <a:ln>
            <a:noFill/>
          </a:ln>
        </p:spPr>
      </p:pic>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sp>
        <p:nvSpPr>
          <p:cNvPr id="3605" name="Google Shape;3605;p49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EMR Architecture/ Application Stack</a:t>
            </a:r>
            <a:endParaRPr/>
          </a:p>
        </p:txBody>
      </p:sp>
      <p:pic>
        <p:nvPicPr>
          <p:cNvPr id="3606" name="Google Shape;3606;p494"/>
          <p:cNvPicPr preferRelativeResize="0"/>
          <p:nvPr/>
        </p:nvPicPr>
        <p:blipFill>
          <a:blip r:embed="rId3">
            <a:alphaModFix/>
          </a:blip>
          <a:stretch>
            <a:fillRect/>
          </a:stretch>
        </p:blipFill>
        <p:spPr>
          <a:xfrm>
            <a:off x="1057275" y="1710463"/>
            <a:ext cx="7029450" cy="2847975"/>
          </a:xfrm>
          <a:prstGeom prst="rect">
            <a:avLst/>
          </a:prstGeom>
          <a:noFill/>
          <a:ln>
            <a:noFill/>
          </a:ln>
        </p:spPr>
      </p:pic>
      <p:sp>
        <p:nvSpPr>
          <p:cNvPr id="3607" name="Google Shape;3607;p494"/>
          <p:cNvSpPr txBox="1"/>
          <p:nvPr/>
        </p:nvSpPr>
        <p:spPr>
          <a:xfrm>
            <a:off x="836800" y="908525"/>
            <a:ext cx="7545600" cy="70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a:solidFill>
                  <a:schemeClr val="dk1"/>
                </a:solidFill>
              </a:rPr>
              <a:t>Amazon EMR is a web service that utilizes a hosted Hadoop framework running on the web-scale infrastructure of EC2 and S3</a:t>
            </a:r>
            <a:endParaRPr sz="1200">
              <a:solidFill>
                <a:schemeClr val="dk1"/>
              </a:solidFill>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p49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EMR - Master, Core and Task</a:t>
            </a:r>
            <a:endParaRPr b="1"/>
          </a:p>
        </p:txBody>
      </p:sp>
      <p:pic>
        <p:nvPicPr>
          <p:cNvPr id="3613" name="Google Shape;3613;p495"/>
          <p:cNvPicPr preferRelativeResize="0"/>
          <p:nvPr/>
        </p:nvPicPr>
        <p:blipFill>
          <a:blip r:embed="rId3">
            <a:alphaModFix/>
          </a:blip>
          <a:stretch>
            <a:fillRect/>
          </a:stretch>
        </p:blipFill>
        <p:spPr>
          <a:xfrm>
            <a:off x="5779225" y="1010425"/>
            <a:ext cx="2867025" cy="2781300"/>
          </a:xfrm>
          <a:prstGeom prst="rect">
            <a:avLst/>
          </a:prstGeom>
          <a:noFill/>
          <a:ln>
            <a:noFill/>
          </a:ln>
        </p:spPr>
      </p:pic>
      <p:sp>
        <p:nvSpPr>
          <p:cNvPr id="3614" name="Google Shape;3614;p495"/>
          <p:cNvSpPr txBox="1"/>
          <p:nvPr/>
        </p:nvSpPr>
        <p:spPr>
          <a:xfrm>
            <a:off x="836800" y="908525"/>
            <a:ext cx="5090400" cy="300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a:solidFill>
                  <a:schemeClr val="dk1"/>
                </a:solidFill>
              </a:rPr>
              <a:t>Master node: A node that manages the cluster by running software components which coordinate the distribution of data and tasks among other nodes—collectively referred to as slave nodes—for processing. The master node tracks the status of tasks and monitors the health of the cluster.</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Core node: A slave node that has software components which run tasks and store data in the Hadoop Distributed File System (HDFS) on your cluster.</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Task node: A slave node that has software components which only run tasks. Task nodes are optional.</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p:txBody>
      </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8" name="Shape 3618"/>
        <p:cNvGrpSpPr/>
        <p:nvPr/>
      </p:nvGrpSpPr>
      <p:grpSpPr>
        <a:xfrm>
          <a:off x="0" y="0"/>
          <a:ext cx="0" cy="0"/>
          <a:chOff x="0" y="0"/>
          <a:chExt cx="0" cy="0"/>
        </a:xfrm>
      </p:grpSpPr>
      <p:sp>
        <p:nvSpPr>
          <p:cNvPr id="3619" name="Google Shape;3619;p49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a:t>
            </a:r>
            <a:r>
              <a:rPr b="1" lang="en">
                <a:solidFill>
                  <a:schemeClr val="dk1"/>
                </a:solidFill>
              </a:rPr>
              <a:t>EMR</a:t>
            </a:r>
            <a:r>
              <a:rPr b="1" lang="en"/>
              <a:t> - MapReduce Phases</a:t>
            </a:r>
            <a:endParaRPr/>
          </a:p>
        </p:txBody>
      </p:sp>
      <p:pic>
        <p:nvPicPr>
          <p:cNvPr id="3620" name="Google Shape;3620;p496"/>
          <p:cNvPicPr preferRelativeResize="0"/>
          <p:nvPr/>
        </p:nvPicPr>
        <p:blipFill>
          <a:blip r:embed="rId3">
            <a:alphaModFix/>
          </a:blip>
          <a:stretch>
            <a:fillRect/>
          </a:stretch>
        </p:blipFill>
        <p:spPr>
          <a:xfrm>
            <a:off x="224525" y="908525"/>
            <a:ext cx="4676775" cy="3762375"/>
          </a:xfrm>
          <a:prstGeom prst="rect">
            <a:avLst/>
          </a:prstGeom>
          <a:noFill/>
          <a:ln>
            <a:noFill/>
          </a:ln>
        </p:spPr>
      </p:pic>
      <p:pic>
        <p:nvPicPr>
          <p:cNvPr id="3621" name="Google Shape;3621;p496"/>
          <p:cNvPicPr preferRelativeResize="0"/>
          <p:nvPr/>
        </p:nvPicPr>
        <p:blipFill>
          <a:blip r:embed="rId4">
            <a:alphaModFix/>
          </a:blip>
          <a:stretch>
            <a:fillRect/>
          </a:stretch>
        </p:blipFill>
        <p:spPr>
          <a:xfrm>
            <a:off x="5032075" y="908525"/>
            <a:ext cx="3829050" cy="2657475"/>
          </a:xfrm>
          <a:prstGeom prst="rect">
            <a:avLst/>
          </a:prstGeom>
          <a:noFill/>
          <a:ln>
            <a:noFill/>
          </a:ln>
        </p:spPr>
      </p:pic>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5" name="Shape 3625"/>
        <p:cNvGrpSpPr/>
        <p:nvPr/>
      </p:nvGrpSpPr>
      <p:grpSpPr>
        <a:xfrm>
          <a:off x="0" y="0"/>
          <a:ext cx="0" cy="0"/>
          <a:chOff x="0" y="0"/>
          <a:chExt cx="0" cy="0"/>
        </a:xfrm>
      </p:grpSpPr>
      <p:sp>
        <p:nvSpPr>
          <p:cNvPr id="3626" name="Google Shape;3626;p49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a:t>
            </a:r>
            <a:r>
              <a:rPr b="1" lang="en">
                <a:solidFill>
                  <a:schemeClr val="dk1"/>
                </a:solidFill>
              </a:rPr>
              <a:t>EMR</a:t>
            </a:r>
            <a:r>
              <a:rPr b="1" lang="en"/>
              <a:t> - MapReduce Phases</a:t>
            </a:r>
            <a:endParaRPr/>
          </a:p>
        </p:txBody>
      </p:sp>
      <p:pic>
        <p:nvPicPr>
          <p:cNvPr id="3627" name="Google Shape;3627;p497"/>
          <p:cNvPicPr preferRelativeResize="0"/>
          <p:nvPr/>
        </p:nvPicPr>
        <p:blipFill>
          <a:blip r:embed="rId3">
            <a:alphaModFix/>
          </a:blip>
          <a:stretch>
            <a:fillRect/>
          </a:stretch>
        </p:blipFill>
        <p:spPr>
          <a:xfrm>
            <a:off x="152400" y="908525"/>
            <a:ext cx="4352925" cy="3248025"/>
          </a:xfrm>
          <a:prstGeom prst="rect">
            <a:avLst/>
          </a:prstGeom>
          <a:noFill/>
          <a:ln>
            <a:noFill/>
          </a:ln>
        </p:spPr>
      </p:pic>
      <p:pic>
        <p:nvPicPr>
          <p:cNvPr id="3628" name="Google Shape;3628;p497"/>
          <p:cNvPicPr preferRelativeResize="0"/>
          <p:nvPr/>
        </p:nvPicPr>
        <p:blipFill>
          <a:blip r:embed="rId4">
            <a:alphaModFix/>
          </a:blip>
          <a:stretch>
            <a:fillRect/>
          </a:stretch>
        </p:blipFill>
        <p:spPr>
          <a:xfrm>
            <a:off x="4686975" y="908525"/>
            <a:ext cx="3219825" cy="3796885"/>
          </a:xfrm>
          <a:prstGeom prst="rect">
            <a:avLst/>
          </a:prstGeom>
          <a:noFill/>
          <a:ln>
            <a:noFill/>
          </a:ln>
        </p:spPr>
      </p:pic>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2" name="Shape 3632"/>
        <p:cNvGrpSpPr/>
        <p:nvPr/>
      </p:nvGrpSpPr>
      <p:grpSpPr>
        <a:xfrm>
          <a:off x="0" y="0"/>
          <a:ext cx="0" cy="0"/>
          <a:chOff x="0" y="0"/>
          <a:chExt cx="0" cy="0"/>
        </a:xfrm>
      </p:grpSpPr>
      <p:sp>
        <p:nvSpPr>
          <p:cNvPr id="3633" name="Google Shape;3633;p49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a:t>
            </a:r>
            <a:r>
              <a:rPr b="1" lang="en">
                <a:solidFill>
                  <a:schemeClr val="dk1"/>
                </a:solidFill>
              </a:rPr>
              <a:t>EMR</a:t>
            </a:r>
            <a:r>
              <a:rPr b="1" lang="en"/>
              <a:t> - MapReduce Phases</a:t>
            </a:r>
            <a:endParaRPr/>
          </a:p>
        </p:txBody>
      </p:sp>
      <p:pic>
        <p:nvPicPr>
          <p:cNvPr id="3634" name="Google Shape;3634;p498"/>
          <p:cNvPicPr preferRelativeResize="0"/>
          <p:nvPr/>
        </p:nvPicPr>
        <p:blipFill>
          <a:blip r:embed="rId3">
            <a:alphaModFix/>
          </a:blip>
          <a:stretch>
            <a:fillRect/>
          </a:stretch>
        </p:blipFill>
        <p:spPr>
          <a:xfrm>
            <a:off x="181250" y="932400"/>
            <a:ext cx="3957788" cy="3930175"/>
          </a:xfrm>
          <a:prstGeom prst="rect">
            <a:avLst/>
          </a:prstGeom>
          <a:noFill/>
          <a:ln>
            <a:noFill/>
          </a:ln>
        </p:spPr>
      </p:pic>
      <p:pic>
        <p:nvPicPr>
          <p:cNvPr id="3635" name="Google Shape;3635;p498"/>
          <p:cNvPicPr preferRelativeResize="0"/>
          <p:nvPr/>
        </p:nvPicPr>
        <p:blipFill>
          <a:blip r:embed="rId4">
            <a:alphaModFix/>
          </a:blip>
          <a:stretch>
            <a:fillRect/>
          </a:stretch>
        </p:blipFill>
        <p:spPr>
          <a:xfrm>
            <a:off x="4277013" y="932388"/>
            <a:ext cx="4560945" cy="3278717"/>
          </a:xfrm>
          <a:prstGeom prst="rect">
            <a:avLst/>
          </a:prstGeom>
          <a:noFill/>
          <a:ln>
            <a:noFill/>
          </a:ln>
        </p:spPr>
      </p:pic>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9" name="Shape 3639"/>
        <p:cNvGrpSpPr/>
        <p:nvPr/>
      </p:nvGrpSpPr>
      <p:grpSpPr>
        <a:xfrm>
          <a:off x="0" y="0"/>
          <a:ext cx="0" cy="0"/>
          <a:chOff x="0" y="0"/>
          <a:chExt cx="0" cy="0"/>
        </a:xfrm>
      </p:grpSpPr>
      <p:sp>
        <p:nvSpPr>
          <p:cNvPr id="3640" name="Google Shape;3640;p49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a:t>
            </a:r>
            <a:r>
              <a:rPr b="1" lang="en">
                <a:solidFill>
                  <a:schemeClr val="dk1"/>
                </a:solidFill>
              </a:rPr>
              <a:t>EMR</a:t>
            </a:r>
            <a:r>
              <a:rPr b="1" lang="en"/>
              <a:t> Data Stores</a:t>
            </a:r>
            <a:endParaRPr/>
          </a:p>
        </p:txBody>
      </p:sp>
      <p:pic>
        <p:nvPicPr>
          <p:cNvPr id="3641" name="Google Shape;3641;p499"/>
          <p:cNvPicPr preferRelativeResize="0"/>
          <p:nvPr/>
        </p:nvPicPr>
        <p:blipFill>
          <a:blip r:embed="rId3">
            <a:alphaModFix/>
          </a:blip>
          <a:stretch>
            <a:fillRect/>
          </a:stretch>
        </p:blipFill>
        <p:spPr>
          <a:xfrm>
            <a:off x="954400" y="1463963"/>
            <a:ext cx="7235200" cy="2215575"/>
          </a:xfrm>
          <a:prstGeom prst="rect">
            <a:avLst/>
          </a:prstGeom>
          <a:noFill/>
          <a:ln>
            <a:noFill/>
          </a:ln>
        </p:spPr>
      </p:pic>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sp>
        <p:nvSpPr>
          <p:cNvPr id="3646" name="Google Shape;3646;p50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EMR - Security</a:t>
            </a:r>
            <a:endParaRPr/>
          </a:p>
        </p:txBody>
      </p:sp>
      <p:pic>
        <p:nvPicPr>
          <p:cNvPr id="3647" name="Google Shape;3647;p500"/>
          <p:cNvPicPr preferRelativeResize="0"/>
          <p:nvPr/>
        </p:nvPicPr>
        <p:blipFill>
          <a:blip r:embed="rId3">
            <a:alphaModFix/>
          </a:blip>
          <a:stretch>
            <a:fillRect/>
          </a:stretch>
        </p:blipFill>
        <p:spPr>
          <a:xfrm>
            <a:off x="1948913" y="1349250"/>
            <a:ext cx="5246175" cy="3366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ELB: Listeners &amp; Health Checks</a:t>
            </a:r>
            <a:endParaRPr b="1">
              <a:solidFill>
                <a:schemeClr val="dk1"/>
              </a:solidFill>
            </a:endParaRPr>
          </a:p>
        </p:txBody>
      </p:sp>
      <p:sp>
        <p:nvSpPr>
          <p:cNvPr id="431" name="Google Shape;431;p61"/>
          <p:cNvSpPr txBox="1"/>
          <p:nvPr/>
        </p:nvSpPr>
        <p:spPr>
          <a:xfrm>
            <a:off x="836800" y="908525"/>
            <a:ext cx="4063500" cy="326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Listener</a:t>
            </a:r>
            <a:endParaRPr sz="1200"/>
          </a:p>
          <a:p>
            <a:pPr indent="0" lvl="0" marL="0" rtl="0" algn="l">
              <a:lnSpc>
                <a:spcPct val="150000"/>
              </a:lnSpc>
              <a:spcBef>
                <a:spcPts val="0"/>
              </a:spcBef>
              <a:spcAft>
                <a:spcPts val="0"/>
              </a:spcAft>
              <a:buNone/>
            </a:pPr>
            <a:r>
              <a:rPr lang="en" sz="1200">
                <a:solidFill>
                  <a:schemeClr val="dk1"/>
                </a:solidFill>
              </a:rPr>
              <a:t>● Health Check</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Across-AZs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WebSocket Support</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Sticky Session</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Connection Draining (Default is 300s)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Idle Connection (Default is 60s)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432" name="Google Shape;432;p61"/>
          <p:cNvSpPr txBox="1"/>
          <p:nvPr/>
        </p:nvSpPr>
        <p:spPr>
          <a:xfrm>
            <a:off x="841675" y="4516700"/>
            <a:ext cx="77778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https://docs.aws.amazon.com/elasticloadbalancing/latest/userguide/migrate-to-application-load-balancer.html</a:t>
            </a:r>
            <a:endParaRPr sz="1200">
              <a:solidFill>
                <a:schemeClr val="dk1"/>
              </a:solidFill>
            </a:endParaRPr>
          </a:p>
        </p:txBody>
      </p:sp>
      <p:pic>
        <p:nvPicPr>
          <p:cNvPr id="433" name="Google Shape;433;p61"/>
          <p:cNvPicPr preferRelativeResize="0"/>
          <p:nvPr/>
        </p:nvPicPr>
        <p:blipFill>
          <a:blip r:embed="rId4">
            <a:alphaModFix/>
          </a:blip>
          <a:stretch>
            <a:fillRect/>
          </a:stretch>
        </p:blipFill>
        <p:spPr>
          <a:xfrm>
            <a:off x="4600200" y="659450"/>
            <a:ext cx="2315592" cy="3609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4683313" y="2414075"/>
            <a:ext cx="3548325" cy="2284652"/>
          </a:xfrm>
          <a:prstGeom prst="rect">
            <a:avLst/>
          </a:prstGeom>
          <a:noFill/>
          <a:ln>
            <a:noFill/>
          </a:ln>
        </p:spPr>
      </p:pic>
      <p:pic>
        <p:nvPicPr>
          <p:cNvPr id="87" name="Google Shape;87;p17"/>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88" name="Google Shape;88;p1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MAC Address</a:t>
            </a:r>
            <a:endParaRPr b="1"/>
          </a:p>
        </p:txBody>
      </p:sp>
      <p:pic>
        <p:nvPicPr>
          <p:cNvPr id="89" name="Google Shape;89;p17"/>
          <p:cNvPicPr preferRelativeResize="0"/>
          <p:nvPr/>
        </p:nvPicPr>
        <p:blipFill>
          <a:blip r:embed="rId5">
            <a:alphaModFix/>
          </a:blip>
          <a:stretch>
            <a:fillRect/>
          </a:stretch>
        </p:blipFill>
        <p:spPr>
          <a:xfrm>
            <a:off x="1209150" y="872989"/>
            <a:ext cx="3548325" cy="159878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ELB - Scalability</a:t>
            </a:r>
            <a:endParaRPr b="1"/>
          </a:p>
        </p:txBody>
      </p:sp>
      <p:sp>
        <p:nvSpPr>
          <p:cNvPr id="439" name="Google Shape;439;p62"/>
          <p:cNvSpPr txBox="1"/>
          <p:nvPr/>
        </p:nvSpPr>
        <p:spPr>
          <a:xfrm>
            <a:off x="836800" y="908525"/>
            <a:ext cx="7300200" cy="93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dk1"/>
                </a:solidFill>
              </a:rPr>
              <a:t>● </a:t>
            </a:r>
            <a:r>
              <a:rPr lang="en" sz="1200"/>
              <a:t>Stable DNS host name resolves via round robin to ELB IP addresses in each Availability Zone.</a:t>
            </a:r>
            <a:endParaRPr sz="1200"/>
          </a:p>
          <a:p>
            <a:pPr indent="0" lvl="0" marL="0" rtl="0" algn="l">
              <a:lnSpc>
                <a:spcPct val="150000"/>
              </a:lnSpc>
              <a:spcBef>
                <a:spcPts val="0"/>
              </a:spcBef>
              <a:spcAft>
                <a:spcPts val="0"/>
              </a:spcAft>
              <a:buNone/>
            </a:pPr>
            <a:r>
              <a:rPr b="1" lang="en" sz="1200">
                <a:solidFill>
                  <a:schemeClr val="dk1"/>
                </a:solidFill>
              </a:rPr>
              <a:t>● </a:t>
            </a:r>
            <a:r>
              <a:rPr lang="en" sz="1200"/>
              <a:t>As traffic increases, AWS adds IP addresses to ELB’s DNS entry</a:t>
            </a:r>
            <a:endParaRPr sz="1200"/>
          </a:p>
          <a:p>
            <a:pPr indent="0" lvl="0" marL="0" rtl="0" algn="l">
              <a:lnSpc>
                <a:spcPct val="150000"/>
              </a:lnSpc>
              <a:spcBef>
                <a:spcPts val="0"/>
              </a:spcBef>
              <a:spcAft>
                <a:spcPts val="0"/>
              </a:spcAft>
              <a:buNone/>
            </a:pPr>
            <a:r>
              <a:rPr b="1" lang="en" sz="1200">
                <a:solidFill>
                  <a:schemeClr val="dk1"/>
                </a:solidFill>
              </a:rPr>
              <a:t>● </a:t>
            </a:r>
            <a:r>
              <a:rPr lang="en" sz="1200"/>
              <a:t>As traffic decreases, AWS automatically removes IP addresses from the ELB’s DNS entry</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440" name="Google Shape;440;p62"/>
          <p:cNvPicPr preferRelativeResize="0"/>
          <p:nvPr/>
        </p:nvPicPr>
        <p:blipFill>
          <a:blip r:embed="rId3">
            <a:alphaModFix/>
          </a:blip>
          <a:stretch>
            <a:fillRect/>
          </a:stretch>
        </p:blipFill>
        <p:spPr>
          <a:xfrm>
            <a:off x="4892400" y="2398875"/>
            <a:ext cx="3402324" cy="2093175"/>
          </a:xfrm>
          <a:prstGeom prst="rect">
            <a:avLst/>
          </a:prstGeom>
          <a:noFill/>
          <a:ln>
            <a:noFill/>
          </a:ln>
        </p:spPr>
      </p:pic>
      <p:pic>
        <p:nvPicPr>
          <p:cNvPr id="441" name="Google Shape;441;p62"/>
          <p:cNvPicPr preferRelativeResize="0"/>
          <p:nvPr/>
        </p:nvPicPr>
        <p:blipFill>
          <a:blip r:embed="rId4">
            <a:alphaModFix/>
          </a:blip>
          <a:stretch>
            <a:fillRect/>
          </a:stretch>
        </p:blipFill>
        <p:spPr>
          <a:xfrm>
            <a:off x="757575" y="2398875"/>
            <a:ext cx="3147128" cy="2093175"/>
          </a:xfrm>
          <a:prstGeom prst="rect">
            <a:avLst/>
          </a:prstGeom>
          <a:noFill/>
          <a:ln>
            <a:noFill/>
          </a:ln>
        </p:spPr>
      </p:pic>
      <p:pic>
        <p:nvPicPr>
          <p:cNvPr id="442" name="Google Shape;442;p62"/>
          <p:cNvPicPr preferRelativeResize="0"/>
          <p:nvPr/>
        </p:nvPicPr>
        <p:blipFill>
          <a:blip r:embed="rId5">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txBox="1"/>
          <p:nvPr/>
        </p:nvSpPr>
        <p:spPr>
          <a:xfrm>
            <a:off x="1819650" y="2274750"/>
            <a:ext cx="55047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AWS </a:t>
            </a:r>
            <a:r>
              <a:rPr b="1" lang="en" sz="2400">
                <a:solidFill>
                  <a:srgbClr val="4A86E8"/>
                </a:solidFill>
              </a:rPr>
              <a:t>EFS</a:t>
            </a:r>
            <a:endParaRPr b="1" sz="2400"/>
          </a:p>
        </p:txBody>
      </p:sp>
      <p:pic>
        <p:nvPicPr>
          <p:cNvPr id="448" name="Google Shape;448;p63"/>
          <p:cNvPicPr preferRelativeResize="0"/>
          <p:nvPr/>
        </p:nvPicPr>
        <p:blipFill>
          <a:blip r:embed="rId3">
            <a:alphaModFix/>
          </a:blip>
          <a:stretch>
            <a:fillRect/>
          </a:stretch>
        </p:blipFill>
        <p:spPr>
          <a:xfrm>
            <a:off x="3714750" y="2848500"/>
            <a:ext cx="1714500" cy="1238250"/>
          </a:xfrm>
          <a:prstGeom prst="rect">
            <a:avLst/>
          </a:prstGeom>
          <a:noFill/>
          <a:ln>
            <a:noFill/>
          </a:ln>
        </p:spPr>
      </p:pic>
      <p:pic>
        <p:nvPicPr>
          <p:cNvPr id="449" name="Google Shape;449;p63"/>
          <p:cNvPicPr preferRelativeResize="0"/>
          <p:nvPr/>
        </p:nvPicPr>
        <p:blipFill>
          <a:blip r:embed="rId4">
            <a:alphaModFix/>
          </a:blip>
          <a:stretch>
            <a:fillRect/>
          </a:stretch>
        </p:blipFill>
        <p:spPr>
          <a:xfrm>
            <a:off x="8499775" y="4556600"/>
            <a:ext cx="374800" cy="3748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EFS</a:t>
            </a:r>
            <a:endParaRPr/>
          </a:p>
        </p:txBody>
      </p:sp>
      <p:sp>
        <p:nvSpPr>
          <p:cNvPr id="455" name="Google Shape;455;p64"/>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More at: </a:t>
            </a:r>
            <a:r>
              <a:rPr lang="en">
                <a:solidFill>
                  <a:schemeClr val="dk1"/>
                </a:solidFill>
              </a:rPr>
              <a:t>LinuxAcademy.Certified.Solutions.Architect_Associate.Level.2018</a:t>
            </a:r>
            <a:endParaRPr sz="1200">
              <a:solidFill>
                <a:schemeClr val="dk1"/>
              </a:solidFill>
            </a:endParaRPr>
          </a:p>
        </p:txBody>
      </p:sp>
      <p:pic>
        <p:nvPicPr>
          <p:cNvPr id="456" name="Google Shape;456;p64"/>
          <p:cNvPicPr preferRelativeResize="0"/>
          <p:nvPr/>
        </p:nvPicPr>
        <p:blipFill>
          <a:blip r:embed="rId3">
            <a:alphaModFix/>
          </a:blip>
          <a:stretch>
            <a:fillRect/>
          </a:stretch>
        </p:blipFill>
        <p:spPr>
          <a:xfrm>
            <a:off x="1931561" y="349665"/>
            <a:ext cx="5280875" cy="4090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EFS</a:t>
            </a:r>
            <a:endParaRPr/>
          </a:p>
        </p:txBody>
      </p:sp>
      <p:sp>
        <p:nvSpPr>
          <p:cNvPr id="462" name="Google Shape;462;p65"/>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rPr>
              <a:t>● More at:</a:t>
            </a:r>
            <a:r>
              <a:rPr lang="en">
                <a:solidFill>
                  <a:schemeClr val="dk1"/>
                </a:solidFill>
              </a:rPr>
              <a:t> LinuxAcademy.Certified.Solutions.Architect_Associate.Level.2018</a:t>
            </a:r>
            <a:endParaRPr sz="1200">
              <a:solidFill>
                <a:schemeClr val="dk1"/>
              </a:solidFill>
            </a:endParaRPr>
          </a:p>
        </p:txBody>
      </p:sp>
      <p:pic>
        <p:nvPicPr>
          <p:cNvPr id="463" name="Google Shape;463;p65"/>
          <p:cNvPicPr preferRelativeResize="0"/>
          <p:nvPr/>
        </p:nvPicPr>
        <p:blipFill>
          <a:blip r:embed="rId3">
            <a:alphaModFix/>
          </a:blip>
          <a:stretch>
            <a:fillRect/>
          </a:stretch>
        </p:blipFill>
        <p:spPr>
          <a:xfrm>
            <a:off x="474338" y="783925"/>
            <a:ext cx="8195326" cy="3534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6"/>
          <p:cNvSpPr txBox="1"/>
          <p:nvPr/>
        </p:nvSpPr>
        <p:spPr>
          <a:xfrm>
            <a:off x="1819650" y="2274750"/>
            <a:ext cx="5504700" cy="59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9900"/>
                </a:solidFill>
              </a:rPr>
              <a:t>AWS </a:t>
            </a:r>
            <a:r>
              <a:rPr b="1" lang="en" sz="2400">
                <a:solidFill>
                  <a:srgbClr val="4A86E8"/>
                </a:solidFill>
              </a:rPr>
              <a:t>VPC</a:t>
            </a:r>
            <a:endParaRPr b="1" sz="2400"/>
          </a:p>
        </p:txBody>
      </p:sp>
      <p:pic>
        <p:nvPicPr>
          <p:cNvPr id="469" name="Google Shape;469;p66"/>
          <p:cNvPicPr preferRelativeResize="0"/>
          <p:nvPr/>
        </p:nvPicPr>
        <p:blipFill>
          <a:blip r:embed="rId3">
            <a:alphaModFix/>
          </a:blip>
          <a:stretch>
            <a:fillRect/>
          </a:stretch>
        </p:blipFill>
        <p:spPr>
          <a:xfrm>
            <a:off x="8499775" y="4556600"/>
            <a:ext cx="374800" cy="374800"/>
          </a:xfrm>
          <a:prstGeom prst="rect">
            <a:avLst/>
          </a:prstGeom>
          <a:noFill/>
          <a:ln>
            <a:noFill/>
          </a:ln>
        </p:spPr>
      </p:pic>
      <p:pic>
        <p:nvPicPr>
          <p:cNvPr id="470" name="Google Shape;470;p66"/>
          <p:cNvPicPr preferRelativeResize="0"/>
          <p:nvPr/>
        </p:nvPicPr>
        <p:blipFill>
          <a:blip r:embed="rId4">
            <a:alphaModFix/>
          </a:blip>
          <a:stretch>
            <a:fillRect/>
          </a:stretch>
        </p:blipFill>
        <p:spPr>
          <a:xfrm>
            <a:off x="3587025" y="2734850"/>
            <a:ext cx="1969949" cy="19699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7"/>
          <p:cNvPicPr preferRelativeResize="0"/>
          <p:nvPr/>
        </p:nvPicPr>
        <p:blipFill>
          <a:blip r:embed="rId3">
            <a:alphaModFix/>
          </a:blip>
          <a:stretch>
            <a:fillRect/>
          </a:stretch>
        </p:blipFill>
        <p:spPr>
          <a:xfrm>
            <a:off x="362200" y="419700"/>
            <a:ext cx="8508951" cy="4495425"/>
          </a:xfrm>
          <a:prstGeom prst="rect">
            <a:avLst/>
          </a:prstGeom>
          <a:noFill/>
          <a:ln>
            <a:noFill/>
          </a:ln>
        </p:spPr>
      </p:pic>
      <p:sp>
        <p:nvSpPr>
          <p:cNvPr id="476" name="Google Shape;476;p6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VPC</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p6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VPC - Concept</a:t>
            </a:r>
            <a:endParaRPr b="1">
              <a:solidFill>
                <a:schemeClr val="dk1"/>
              </a:solidFill>
            </a:endParaRPr>
          </a:p>
        </p:txBody>
      </p:sp>
      <p:sp>
        <p:nvSpPr>
          <p:cNvPr id="488" name="Google Shape;488;p69"/>
          <p:cNvSpPr txBox="1"/>
          <p:nvPr/>
        </p:nvSpPr>
        <p:spPr>
          <a:xfrm>
            <a:off x="836800" y="908525"/>
            <a:ext cx="5927400" cy="3780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A VPC resembles:</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Private data centers</a:t>
            </a:r>
            <a:endParaRPr sz="1200"/>
          </a:p>
          <a:p>
            <a:pPr indent="-304800" lvl="1" marL="914400" rtl="0" algn="l">
              <a:lnSpc>
                <a:spcPct val="115000"/>
              </a:lnSpc>
              <a:spcBef>
                <a:spcPts val="0"/>
              </a:spcBef>
              <a:spcAft>
                <a:spcPts val="0"/>
              </a:spcAft>
              <a:buSzPts val="1200"/>
              <a:buChar char="○"/>
            </a:pPr>
            <a:r>
              <a:rPr lang="en" sz="1200"/>
              <a:t>Private corporate networks</a:t>
            </a:r>
            <a:endParaRPr sz="1200"/>
          </a:p>
          <a:p>
            <a:pPr indent="-304800" lvl="0" marL="457200" rtl="0" algn="l">
              <a:lnSpc>
                <a:spcPct val="115000"/>
              </a:lnSpc>
              <a:spcBef>
                <a:spcPts val="0"/>
              </a:spcBef>
              <a:spcAft>
                <a:spcPts val="0"/>
              </a:spcAft>
              <a:buSzPts val="1200"/>
              <a:buChar char="●"/>
            </a:pPr>
            <a:r>
              <a:rPr b="1" lang="en" sz="1200">
                <a:solidFill>
                  <a:srgbClr val="FF9900"/>
                </a:solidFill>
              </a:rPr>
              <a:t>Private Network</a:t>
            </a:r>
            <a:endParaRPr b="1" sz="1200"/>
          </a:p>
          <a:p>
            <a:pPr indent="-304800" lvl="1" marL="914400" rtl="0" algn="l">
              <a:lnSpc>
                <a:spcPct val="115000"/>
              </a:lnSpc>
              <a:spcBef>
                <a:spcPts val="0"/>
              </a:spcBef>
              <a:spcAft>
                <a:spcPts val="0"/>
              </a:spcAft>
              <a:buSzPts val="1200"/>
              <a:buChar char="○"/>
            </a:pPr>
            <a:r>
              <a:rPr lang="en" sz="1200"/>
              <a:t>Private and public subnets</a:t>
            </a:r>
            <a:endParaRPr sz="1200"/>
          </a:p>
          <a:p>
            <a:pPr indent="-304800" lvl="1" marL="914400" rtl="0" algn="l">
              <a:lnSpc>
                <a:spcPct val="115000"/>
              </a:lnSpc>
              <a:spcBef>
                <a:spcPts val="0"/>
              </a:spcBef>
              <a:spcAft>
                <a:spcPts val="0"/>
              </a:spcAft>
              <a:buSzPts val="1200"/>
              <a:buChar char="○"/>
            </a:pPr>
            <a:r>
              <a:rPr lang="en" sz="1200"/>
              <a:t>Scalable infrastructure</a:t>
            </a:r>
            <a:endParaRPr sz="1200"/>
          </a:p>
          <a:p>
            <a:pPr indent="-304800" lvl="1" marL="914400" rtl="0" algn="l">
              <a:lnSpc>
                <a:spcPct val="115000"/>
              </a:lnSpc>
              <a:spcBef>
                <a:spcPts val="0"/>
              </a:spcBef>
              <a:spcAft>
                <a:spcPts val="0"/>
              </a:spcAft>
              <a:buSzPts val="1200"/>
              <a:buChar char="○"/>
            </a:pPr>
            <a:r>
              <a:rPr lang="en" sz="1200"/>
              <a:t>Ability to extend corporate/home network to the cloud as if it were part of your network</a:t>
            </a:r>
            <a:endParaRPr sz="1200"/>
          </a:p>
          <a:p>
            <a:pPr indent="0" lvl="0" marL="0" rtl="0" algn="l">
              <a:lnSpc>
                <a:spcPct val="115000"/>
              </a:lnSpc>
              <a:spcBef>
                <a:spcPts val="0"/>
              </a:spcBef>
              <a:spcAft>
                <a:spcPts val="0"/>
              </a:spcAft>
              <a:buNone/>
            </a:pPr>
            <a:r>
              <a:t/>
            </a:r>
            <a:endParaRPr sz="1200"/>
          </a:p>
          <a:p>
            <a:pPr indent="-304800" lvl="0" marL="457200" rtl="0" algn="l">
              <a:lnSpc>
                <a:spcPct val="115000"/>
              </a:lnSpc>
              <a:spcBef>
                <a:spcPts val="0"/>
              </a:spcBef>
              <a:spcAft>
                <a:spcPts val="0"/>
              </a:spcAft>
              <a:buClr>
                <a:srgbClr val="FF9900"/>
              </a:buClr>
              <a:buSzPts val="1200"/>
              <a:buChar char="●"/>
            </a:pPr>
            <a:r>
              <a:rPr b="1" lang="en" sz="1200">
                <a:solidFill>
                  <a:srgbClr val="FF9900"/>
                </a:solidFill>
              </a:rPr>
              <a:t>VPC Scenarios </a:t>
            </a:r>
            <a:endParaRPr b="1" sz="1200">
              <a:solidFill>
                <a:srgbClr val="FF9900"/>
              </a:solidFill>
            </a:endParaRPr>
          </a:p>
          <a:p>
            <a:pPr indent="-304800" lvl="1" marL="914400" rtl="0" algn="l">
              <a:lnSpc>
                <a:spcPct val="115000"/>
              </a:lnSpc>
              <a:spcBef>
                <a:spcPts val="0"/>
              </a:spcBef>
              <a:spcAft>
                <a:spcPts val="0"/>
              </a:spcAft>
              <a:buSzPts val="1200"/>
              <a:buChar char="○"/>
            </a:pPr>
            <a:r>
              <a:rPr lang="en" sz="1200"/>
              <a:t>VPC with public subnet only – Single tier apps</a:t>
            </a:r>
            <a:endParaRPr sz="1200"/>
          </a:p>
          <a:p>
            <a:pPr indent="-304800" lvl="1" marL="914400" rtl="0" algn="l">
              <a:lnSpc>
                <a:spcPct val="115000"/>
              </a:lnSpc>
              <a:spcBef>
                <a:spcPts val="0"/>
              </a:spcBef>
              <a:spcAft>
                <a:spcPts val="0"/>
              </a:spcAft>
              <a:buSzPts val="1200"/>
              <a:buChar char="○"/>
            </a:pPr>
            <a:r>
              <a:rPr lang="en" sz="1200"/>
              <a:t>VPC with public and private subnets – Resources that don’t need public internet access/layered apps</a:t>
            </a:r>
            <a:endParaRPr sz="1200"/>
          </a:p>
          <a:p>
            <a:pPr indent="-304800" lvl="1" marL="914400" rtl="0" algn="l">
              <a:lnSpc>
                <a:spcPct val="115000"/>
              </a:lnSpc>
              <a:spcBef>
                <a:spcPts val="0"/>
              </a:spcBef>
              <a:spcAft>
                <a:spcPts val="0"/>
              </a:spcAft>
              <a:buSzPts val="1200"/>
              <a:buChar char="○"/>
            </a:pPr>
            <a:r>
              <a:rPr lang="en" sz="1200"/>
              <a:t>VPC with public and private subnets and hardware connected VPN – Extending to on-premises</a:t>
            </a:r>
            <a:endParaRPr sz="1200"/>
          </a:p>
          <a:p>
            <a:pPr indent="-304800" lvl="1" marL="914400" rtl="0" algn="l">
              <a:lnSpc>
                <a:spcPct val="115000"/>
              </a:lnSpc>
              <a:spcBef>
                <a:spcPts val="0"/>
              </a:spcBef>
              <a:spcAft>
                <a:spcPts val="0"/>
              </a:spcAft>
              <a:buSzPts val="1200"/>
              <a:buChar char="○"/>
            </a:pPr>
            <a:r>
              <a:rPr lang="en" sz="1200"/>
              <a:t>VPC with a private subnet only and hardware VPN access</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70"/>
          <p:cNvPicPr preferRelativeResize="0"/>
          <p:nvPr/>
        </p:nvPicPr>
        <p:blipFill>
          <a:blip r:embed="rId3">
            <a:alphaModFix/>
          </a:blip>
          <a:stretch>
            <a:fillRect/>
          </a:stretch>
        </p:blipFill>
        <p:spPr>
          <a:xfrm>
            <a:off x="2026799" y="626350"/>
            <a:ext cx="5090401" cy="4222625"/>
          </a:xfrm>
          <a:prstGeom prst="rect">
            <a:avLst/>
          </a:prstGeom>
          <a:noFill/>
          <a:ln>
            <a:noFill/>
          </a:ln>
        </p:spPr>
      </p:pic>
      <p:sp>
        <p:nvSpPr>
          <p:cNvPr id="494" name="Google Shape;494;p7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VPC - </a:t>
            </a:r>
            <a:r>
              <a:rPr b="1" lang="en"/>
              <a:t>Scenario 1: VPC with a Single Public Subnet</a:t>
            </a:r>
            <a:endParaRPr b="1"/>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1"/>
          <p:cNvSpPr txBox="1"/>
          <p:nvPr/>
        </p:nvSpPr>
        <p:spPr>
          <a:xfrm>
            <a:off x="528975" y="314525"/>
            <a:ext cx="6836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VPC</a:t>
            </a:r>
            <a:r>
              <a:rPr b="1" lang="en"/>
              <a:t> - Scenario 2: VPC with Public and Private Subnets (NAT)</a:t>
            </a:r>
            <a:endParaRPr b="1"/>
          </a:p>
        </p:txBody>
      </p:sp>
      <p:pic>
        <p:nvPicPr>
          <p:cNvPr id="500" name="Google Shape;500;p71"/>
          <p:cNvPicPr preferRelativeResize="0"/>
          <p:nvPr/>
        </p:nvPicPr>
        <p:blipFill>
          <a:blip r:embed="rId3">
            <a:alphaModFix/>
          </a:blip>
          <a:stretch>
            <a:fillRect/>
          </a:stretch>
        </p:blipFill>
        <p:spPr>
          <a:xfrm>
            <a:off x="1851901" y="769450"/>
            <a:ext cx="5440200" cy="412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95" name="Google Shape;95;p1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IP Address</a:t>
            </a:r>
            <a:endParaRPr b="1"/>
          </a:p>
        </p:txBody>
      </p:sp>
      <p:pic>
        <p:nvPicPr>
          <p:cNvPr id="96" name="Google Shape;96;p18"/>
          <p:cNvPicPr preferRelativeResize="0"/>
          <p:nvPr/>
        </p:nvPicPr>
        <p:blipFill>
          <a:blip r:embed="rId4">
            <a:alphaModFix/>
          </a:blip>
          <a:stretch>
            <a:fillRect/>
          </a:stretch>
        </p:blipFill>
        <p:spPr>
          <a:xfrm>
            <a:off x="2667000" y="2461088"/>
            <a:ext cx="3810000" cy="2095500"/>
          </a:xfrm>
          <a:prstGeom prst="rect">
            <a:avLst/>
          </a:prstGeom>
          <a:noFill/>
          <a:ln>
            <a:noFill/>
          </a:ln>
        </p:spPr>
      </p:pic>
      <p:pic>
        <p:nvPicPr>
          <p:cNvPr id="97" name="Google Shape;97;p18"/>
          <p:cNvPicPr preferRelativeResize="0"/>
          <p:nvPr/>
        </p:nvPicPr>
        <p:blipFill>
          <a:blip r:embed="rId5">
            <a:alphaModFix/>
          </a:blip>
          <a:stretch>
            <a:fillRect/>
          </a:stretch>
        </p:blipFill>
        <p:spPr>
          <a:xfrm>
            <a:off x="4588075" y="786350"/>
            <a:ext cx="2842250" cy="1311825"/>
          </a:xfrm>
          <a:prstGeom prst="rect">
            <a:avLst/>
          </a:prstGeom>
          <a:noFill/>
          <a:ln>
            <a:noFill/>
          </a:ln>
        </p:spPr>
      </p:pic>
      <p:sp>
        <p:nvSpPr>
          <p:cNvPr id="98" name="Google Shape;98;p18"/>
          <p:cNvSpPr txBox="1"/>
          <p:nvPr/>
        </p:nvSpPr>
        <p:spPr>
          <a:xfrm>
            <a:off x="836800" y="908525"/>
            <a:ext cx="2727000" cy="54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IP_ADDRESS/SUBNET</a:t>
            </a:r>
            <a:endParaRPr b="1"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From </a:t>
            </a:r>
            <a:r>
              <a:rPr lang="en" sz="1200">
                <a:solidFill>
                  <a:srgbClr val="9900FF"/>
                </a:solidFill>
              </a:rPr>
              <a:t>0.0.0.0</a:t>
            </a:r>
            <a:r>
              <a:rPr lang="en" sz="1200">
                <a:solidFill>
                  <a:schemeClr val="dk1"/>
                </a:solidFill>
              </a:rPr>
              <a:t> To </a:t>
            </a:r>
            <a:r>
              <a:rPr lang="en" sz="1200">
                <a:solidFill>
                  <a:srgbClr val="FF00FF"/>
                </a:solidFill>
              </a:rPr>
              <a:t>255.255.255.255</a:t>
            </a:r>
            <a:endParaRPr sz="1200">
              <a:solidFill>
                <a:srgbClr val="FF00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72"/>
          <p:cNvPicPr preferRelativeResize="0"/>
          <p:nvPr/>
        </p:nvPicPr>
        <p:blipFill>
          <a:blip r:embed="rId3">
            <a:alphaModFix/>
          </a:blip>
          <a:stretch>
            <a:fillRect/>
          </a:stretch>
        </p:blipFill>
        <p:spPr>
          <a:xfrm>
            <a:off x="2049325" y="464525"/>
            <a:ext cx="5020000" cy="4571400"/>
          </a:xfrm>
          <a:prstGeom prst="rect">
            <a:avLst/>
          </a:prstGeom>
          <a:noFill/>
          <a:ln>
            <a:noFill/>
          </a:ln>
        </p:spPr>
      </p:pic>
      <p:sp>
        <p:nvSpPr>
          <p:cNvPr id="506" name="Google Shape;506;p72"/>
          <p:cNvSpPr txBox="1"/>
          <p:nvPr/>
        </p:nvSpPr>
        <p:spPr>
          <a:xfrm>
            <a:off x="528975" y="314525"/>
            <a:ext cx="80607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VPC</a:t>
            </a:r>
            <a:r>
              <a:rPr b="1" lang="en"/>
              <a:t> - Scenario 3: VPC with Public and Private Subnets and AWS Managed VPN Access</a:t>
            </a:r>
            <a:endParaRPr b="1"/>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73"/>
          <p:cNvPicPr preferRelativeResize="0"/>
          <p:nvPr/>
        </p:nvPicPr>
        <p:blipFill rotWithShape="1">
          <a:blip r:embed="rId3">
            <a:alphaModFix/>
          </a:blip>
          <a:srcRect b="1830" l="0" r="0" t="-1830"/>
          <a:stretch/>
        </p:blipFill>
        <p:spPr>
          <a:xfrm>
            <a:off x="1998999" y="626700"/>
            <a:ext cx="5146000" cy="4168925"/>
          </a:xfrm>
          <a:prstGeom prst="rect">
            <a:avLst/>
          </a:prstGeom>
          <a:noFill/>
          <a:ln>
            <a:noFill/>
          </a:ln>
        </p:spPr>
      </p:pic>
      <p:sp>
        <p:nvSpPr>
          <p:cNvPr id="512" name="Google Shape;512;p73"/>
          <p:cNvSpPr txBox="1"/>
          <p:nvPr/>
        </p:nvSpPr>
        <p:spPr>
          <a:xfrm>
            <a:off x="528975" y="314525"/>
            <a:ext cx="80607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VPC</a:t>
            </a:r>
            <a:r>
              <a:rPr b="1" lang="en"/>
              <a:t> - Scenario 4: VPC with a Private Subnet Only and AWS Managed VPN Access</a:t>
            </a:r>
            <a:endParaRPr b="1"/>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7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SG &amp; ACL</a:t>
            </a:r>
            <a:endParaRPr/>
          </a:p>
        </p:txBody>
      </p:sp>
      <p:pic>
        <p:nvPicPr>
          <p:cNvPr id="518" name="Google Shape;518;p74"/>
          <p:cNvPicPr preferRelativeResize="0"/>
          <p:nvPr/>
        </p:nvPicPr>
        <p:blipFill>
          <a:blip r:embed="rId3">
            <a:alphaModFix/>
          </a:blip>
          <a:stretch>
            <a:fillRect/>
          </a:stretch>
        </p:blipFill>
        <p:spPr>
          <a:xfrm>
            <a:off x="2371450" y="233462"/>
            <a:ext cx="5031496" cy="46765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Peering</a:t>
            </a:r>
            <a:endParaRPr/>
          </a:p>
        </p:txBody>
      </p:sp>
      <p:sp>
        <p:nvSpPr>
          <p:cNvPr id="524" name="Google Shape;524;p75"/>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u="sng">
                <a:solidFill>
                  <a:schemeClr val="hlink"/>
                </a:solidFill>
                <a:hlinkClick r:id="rId3"/>
              </a:rPr>
              <a:t>https://docs.aws.amazon.com/vpc/latest/userguide/vpc-peering.html</a:t>
            </a:r>
            <a:r>
              <a:rPr lang="en">
                <a:solidFill>
                  <a:schemeClr val="dk1"/>
                </a:solidFill>
              </a:rPr>
              <a:t> </a:t>
            </a:r>
            <a:endParaRPr sz="1200">
              <a:solidFill>
                <a:schemeClr val="dk1"/>
              </a:solidFill>
            </a:endParaRPr>
          </a:p>
        </p:txBody>
      </p:sp>
      <p:pic>
        <p:nvPicPr>
          <p:cNvPr id="525" name="Google Shape;525;p75"/>
          <p:cNvPicPr preferRelativeResize="0"/>
          <p:nvPr/>
        </p:nvPicPr>
        <p:blipFill>
          <a:blip r:embed="rId4">
            <a:alphaModFix/>
          </a:blip>
          <a:stretch>
            <a:fillRect/>
          </a:stretch>
        </p:blipFill>
        <p:spPr>
          <a:xfrm>
            <a:off x="492063" y="2189425"/>
            <a:ext cx="4295775" cy="2124075"/>
          </a:xfrm>
          <a:prstGeom prst="rect">
            <a:avLst/>
          </a:prstGeom>
          <a:noFill/>
          <a:ln>
            <a:noFill/>
          </a:ln>
        </p:spPr>
      </p:pic>
      <p:pic>
        <p:nvPicPr>
          <p:cNvPr id="526" name="Google Shape;526;p75"/>
          <p:cNvPicPr preferRelativeResize="0"/>
          <p:nvPr/>
        </p:nvPicPr>
        <p:blipFill>
          <a:blip r:embed="rId5">
            <a:alphaModFix/>
          </a:blip>
          <a:stretch>
            <a:fillRect/>
          </a:stretch>
        </p:blipFill>
        <p:spPr>
          <a:xfrm>
            <a:off x="5579750" y="2379913"/>
            <a:ext cx="2971800" cy="1743075"/>
          </a:xfrm>
          <a:prstGeom prst="rect">
            <a:avLst/>
          </a:prstGeom>
          <a:noFill/>
          <a:ln>
            <a:noFill/>
          </a:ln>
        </p:spPr>
      </p:pic>
      <p:sp>
        <p:nvSpPr>
          <p:cNvPr id="527" name="Google Shape;527;p75"/>
          <p:cNvSpPr txBox="1"/>
          <p:nvPr/>
        </p:nvSpPr>
        <p:spPr>
          <a:xfrm>
            <a:off x="836800" y="908525"/>
            <a:ext cx="7300200" cy="1212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VPC Peering allows you to setup direct network routing between different VPCs using private IP addresses</a:t>
            </a:r>
            <a:endParaRPr sz="1200"/>
          </a:p>
          <a:p>
            <a:pPr indent="-304800" lvl="0" marL="457200" rtl="0" algn="l">
              <a:lnSpc>
                <a:spcPct val="115000"/>
              </a:lnSpc>
              <a:spcBef>
                <a:spcPts val="0"/>
              </a:spcBef>
              <a:spcAft>
                <a:spcPts val="0"/>
              </a:spcAft>
              <a:buSzPts val="1200"/>
              <a:buChar char="●"/>
            </a:pPr>
            <a:r>
              <a:rPr lang="en" sz="1200"/>
              <a:t>Instances will communicate with each other as if they were on the same private network</a:t>
            </a:r>
            <a:endParaRPr sz="1200"/>
          </a:p>
          <a:p>
            <a:pPr indent="-304800" lvl="0" marL="457200" rtl="0" algn="l">
              <a:lnSpc>
                <a:spcPct val="115000"/>
              </a:lnSpc>
              <a:spcBef>
                <a:spcPts val="0"/>
              </a:spcBef>
              <a:spcAft>
                <a:spcPts val="0"/>
              </a:spcAft>
              <a:buSzPts val="1200"/>
              <a:buChar char="●"/>
            </a:pPr>
            <a:r>
              <a:rPr lang="en" sz="1200"/>
              <a:t>VPC Peering can occur between other AWS accounts and other VPCs within the same region</a:t>
            </a:r>
            <a:endParaRPr b="1" sz="12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6"/>
          <p:cNvSpPr txBox="1"/>
          <p:nvPr/>
        </p:nvSpPr>
        <p:spPr>
          <a:xfrm>
            <a:off x="1197300" y="2075925"/>
            <a:ext cx="6749400" cy="7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4A86E8"/>
                </a:solidFill>
              </a:rPr>
              <a:t>Session 2:</a:t>
            </a:r>
            <a:r>
              <a:rPr b="1" lang="en" sz="2400"/>
              <a:t> </a:t>
            </a:r>
            <a:r>
              <a:rPr b="1" lang="en" sz="2400"/>
              <a:t>Highly Available and Fault Tolerant VPC Networking</a:t>
            </a:r>
            <a:endParaRPr b="1" sz="2400"/>
          </a:p>
        </p:txBody>
      </p:sp>
      <p:sp>
        <p:nvSpPr>
          <p:cNvPr id="533" name="Google Shape;533;p76"/>
          <p:cNvSpPr txBox="1"/>
          <p:nvPr/>
        </p:nvSpPr>
        <p:spPr>
          <a:xfrm>
            <a:off x="836800" y="2965925"/>
            <a:ext cx="5090400" cy="1331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DNS</a:t>
            </a:r>
            <a:endParaRPr sz="1200"/>
          </a:p>
          <a:p>
            <a:pPr indent="0" lvl="0" marL="0" rtl="0" algn="l">
              <a:lnSpc>
                <a:spcPct val="150000"/>
              </a:lnSpc>
              <a:spcBef>
                <a:spcPts val="0"/>
              </a:spcBef>
              <a:spcAft>
                <a:spcPts val="0"/>
              </a:spcAft>
              <a:buNone/>
            </a:pPr>
            <a:r>
              <a:rPr lang="en" sz="1200">
                <a:solidFill>
                  <a:schemeClr val="dk1"/>
                </a:solidFill>
              </a:rPr>
              <a:t>● CDN</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Failover Networking</a:t>
            </a:r>
            <a:endParaRPr sz="12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Region &amp; AZ</a:t>
            </a:r>
            <a:endParaRPr/>
          </a:p>
        </p:txBody>
      </p:sp>
      <p:pic>
        <p:nvPicPr>
          <p:cNvPr id="539" name="Google Shape;539;p77"/>
          <p:cNvPicPr preferRelativeResize="0"/>
          <p:nvPr/>
        </p:nvPicPr>
        <p:blipFill>
          <a:blip r:embed="rId3">
            <a:alphaModFix/>
          </a:blip>
          <a:stretch>
            <a:fillRect/>
          </a:stretch>
        </p:blipFill>
        <p:spPr>
          <a:xfrm>
            <a:off x="2209800" y="1989425"/>
            <a:ext cx="4724400" cy="2209800"/>
          </a:xfrm>
          <a:prstGeom prst="rect">
            <a:avLst/>
          </a:prstGeom>
          <a:noFill/>
          <a:ln>
            <a:noFill/>
          </a:ln>
        </p:spPr>
      </p:pic>
      <p:sp>
        <p:nvSpPr>
          <p:cNvPr id="540" name="Google Shape;540;p77"/>
          <p:cNvSpPr txBox="1"/>
          <p:nvPr/>
        </p:nvSpPr>
        <p:spPr>
          <a:xfrm>
            <a:off x="836800" y="908525"/>
            <a:ext cx="7300200" cy="93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dk1"/>
                </a:solidFill>
              </a:rPr>
              <a:t>● </a:t>
            </a:r>
            <a:r>
              <a:rPr lang="en" sz="1200"/>
              <a:t>Regions are completely separate clouds</a:t>
            </a:r>
            <a:endParaRPr sz="1200"/>
          </a:p>
          <a:p>
            <a:pPr indent="0" lvl="0" marL="0" rtl="0" algn="l">
              <a:lnSpc>
                <a:spcPct val="150000"/>
              </a:lnSpc>
              <a:spcBef>
                <a:spcPts val="0"/>
              </a:spcBef>
              <a:spcAft>
                <a:spcPts val="0"/>
              </a:spcAft>
              <a:buNone/>
            </a:pPr>
            <a:r>
              <a:rPr b="1" lang="en" sz="1200">
                <a:solidFill>
                  <a:schemeClr val="dk1"/>
                </a:solidFill>
              </a:rPr>
              <a:t>● </a:t>
            </a:r>
            <a:r>
              <a:rPr lang="en" sz="1200"/>
              <a:t>Multi network-connected Availability Zones in each Region</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541" name="Google Shape;541;p77"/>
          <p:cNvSpPr txBox="1"/>
          <p:nvPr/>
        </p:nvSpPr>
        <p:spPr>
          <a:xfrm>
            <a:off x="584900" y="4499050"/>
            <a:ext cx="25041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sz="1000"/>
              <a:t>Skype: doanda86</a:t>
            </a:r>
            <a:endParaRPr b="1" sz="1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Route53</a:t>
            </a:r>
            <a:endParaRPr/>
          </a:p>
        </p:txBody>
      </p:sp>
      <p:pic>
        <p:nvPicPr>
          <p:cNvPr id="547" name="Google Shape;547;p78"/>
          <p:cNvPicPr preferRelativeResize="0"/>
          <p:nvPr/>
        </p:nvPicPr>
        <p:blipFill>
          <a:blip r:embed="rId3">
            <a:alphaModFix/>
          </a:blip>
          <a:stretch>
            <a:fillRect/>
          </a:stretch>
        </p:blipFill>
        <p:spPr>
          <a:xfrm>
            <a:off x="1052513" y="968350"/>
            <a:ext cx="7038975" cy="35909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Route53 - Alias Record</a:t>
            </a:r>
            <a:endParaRPr/>
          </a:p>
        </p:txBody>
      </p:sp>
      <p:pic>
        <p:nvPicPr>
          <p:cNvPr id="553" name="Google Shape;553;p79"/>
          <p:cNvPicPr preferRelativeResize="0"/>
          <p:nvPr/>
        </p:nvPicPr>
        <p:blipFill>
          <a:blip r:embed="rId3">
            <a:alphaModFix/>
          </a:blip>
          <a:stretch>
            <a:fillRect/>
          </a:stretch>
        </p:blipFill>
        <p:spPr>
          <a:xfrm>
            <a:off x="770900" y="1060300"/>
            <a:ext cx="7602202" cy="34317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Route53 - Weighted Round Robin </a:t>
            </a:r>
            <a:endParaRPr/>
          </a:p>
        </p:txBody>
      </p:sp>
      <p:pic>
        <p:nvPicPr>
          <p:cNvPr id="559" name="Google Shape;559;p80"/>
          <p:cNvPicPr preferRelativeResize="0"/>
          <p:nvPr/>
        </p:nvPicPr>
        <p:blipFill>
          <a:blip r:embed="rId3">
            <a:alphaModFix/>
          </a:blip>
          <a:stretch>
            <a:fillRect/>
          </a:stretch>
        </p:blipFill>
        <p:spPr>
          <a:xfrm>
            <a:off x="962025" y="1005900"/>
            <a:ext cx="7219950" cy="3486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Route53 - Latency Based Routing</a:t>
            </a:r>
            <a:endParaRPr/>
          </a:p>
        </p:txBody>
      </p:sp>
      <p:pic>
        <p:nvPicPr>
          <p:cNvPr id="565" name="Google Shape;565;p81"/>
          <p:cNvPicPr preferRelativeResize="0"/>
          <p:nvPr/>
        </p:nvPicPr>
        <p:blipFill>
          <a:blip r:embed="rId3">
            <a:alphaModFix/>
          </a:blip>
          <a:stretch>
            <a:fillRect/>
          </a:stretch>
        </p:blipFill>
        <p:spPr>
          <a:xfrm>
            <a:off x="1052513" y="1060925"/>
            <a:ext cx="7038975" cy="3571875"/>
          </a:xfrm>
          <a:prstGeom prst="rect">
            <a:avLst/>
          </a:prstGeom>
          <a:noFill/>
          <a:ln>
            <a:noFill/>
          </a:ln>
        </p:spPr>
      </p:pic>
      <p:sp>
        <p:nvSpPr>
          <p:cNvPr id="566" name="Google Shape;566;p81"/>
          <p:cNvSpPr txBox="1"/>
          <p:nvPr/>
        </p:nvSpPr>
        <p:spPr>
          <a:xfrm>
            <a:off x="584900" y="4499050"/>
            <a:ext cx="25041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sz="1000"/>
              <a:t>Skype: doanda86</a:t>
            </a:r>
            <a:endParaRPr b="1"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04" name="Google Shape;104;p1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IP Address: Private &amp; Public</a:t>
            </a:r>
            <a:endParaRPr b="1"/>
          </a:p>
        </p:txBody>
      </p:sp>
      <p:pic>
        <p:nvPicPr>
          <p:cNvPr id="105" name="Google Shape;105;p19"/>
          <p:cNvPicPr preferRelativeResize="0"/>
          <p:nvPr/>
        </p:nvPicPr>
        <p:blipFill>
          <a:blip r:embed="rId4">
            <a:alphaModFix/>
          </a:blip>
          <a:stretch>
            <a:fillRect/>
          </a:stretch>
        </p:blipFill>
        <p:spPr>
          <a:xfrm>
            <a:off x="984481" y="838113"/>
            <a:ext cx="4050942" cy="1546862"/>
          </a:xfrm>
          <a:prstGeom prst="rect">
            <a:avLst/>
          </a:prstGeom>
          <a:noFill/>
          <a:ln>
            <a:noFill/>
          </a:ln>
        </p:spPr>
      </p:pic>
      <p:sp>
        <p:nvSpPr>
          <p:cNvPr id="106" name="Google Shape;106;p19"/>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n" sz="1200">
                <a:solidFill>
                  <a:srgbClr val="FF00FF"/>
                </a:solidFill>
              </a:rPr>
              <a:t>● </a:t>
            </a:r>
            <a:r>
              <a:rPr b="1" lang="en" sz="1200" u="sng">
                <a:solidFill>
                  <a:schemeClr val="hlink"/>
                </a:solidFill>
                <a:hlinkClick r:id="rId5"/>
              </a:rPr>
              <a:t>How to Find Your Private and Public IP Addresses</a:t>
            </a:r>
            <a:endParaRPr b="1" sz="1200">
              <a:solidFill>
                <a:srgbClr val="FF00FF"/>
              </a:solidFill>
            </a:endParaRPr>
          </a:p>
        </p:txBody>
      </p:sp>
      <p:pic>
        <p:nvPicPr>
          <p:cNvPr id="107" name="Google Shape;107;p19"/>
          <p:cNvPicPr preferRelativeResize="0"/>
          <p:nvPr/>
        </p:nvPicPr>
        <p:blipFill>
          <a:blip r:embed="rId6">
            <a:alphaModFix/>
          </a:blip>
          <a:stretch>
            <a:fillRect/>
          </a:stretch>
        </p:blipFill>
        <p:spPr>
          <a:xfrm>
            <a:off x="4576925" y="1985916"/>
            <a:ext cx="3922850" cy="230755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ELB - Distribute load across Availability Zones</a:t>
            </a:r>
            <a:endParaRPr b="1"/>
          </a:p>
        </p:txBody>
      </p:sp>
      <p:pic>
        <p:nvPicPr>
          <p:cNvPr id="572" name="Google Shape;572;p82"/>
          <p:cNvPicPr preferRelativeResize="0"/>
          <p:nvPr/>
        </p:nvPicPr>
        <p:blipFill>
          <a:blip r:embed="rId3">
            <a:alphaModFix/>
          </a:blip>
          <a:stretch>
            <a:fillRect/>
          </a:stretch>
        </p:blipFill>
        <p:spPr>
          <a:xfrm>
            <a:off x="2924175" y="1276950"/>
            <a:ext cx="3295650" cy="2924175"/>
          </a:xfrm>
          <a:prstGeom prst="rect">
            <a:avLst/>
          </a:prstGeom>
          <a:noFill/>
          <a:ln>
            <a:noFill/>
          </a:ln>
        </p:spPr>
      </p:pic>
      <p:sp>
        <p:nvSpPr>
          <p:cNvPr id="573" name="Google Shape;573;p82"/>
          <p:cNvSpPr txBox="1"/>
          <p:nvPr/>
        </p:nvSpPr>
        <p:spPr>
          <a:xfrm>
            <a:off x="584900" y="4499050"/>
            <a:ext cx="25041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sz="1000"/>
              <a:t>Skype: doanda86</a:t>
            </a:r>
            <a:endParaRPr b="1" sz="1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ELB - Scalability</a:t>
            </a:r>
            <a:endParaRPr b="1"/>
          </a:p>
        </p:txBody>
      </p:sp>
      <p:sp>
        <p:nvSpPr>
          <p:cNvPr id="579" name="Google Shape;579;p83"/>
          <p:cNvSpPr txBox="1"/>
          <p:nvPr/>
        </p:nvSpPr>
        <p:spPr>
          <a:xfrm>
            <a:off x="836800" y="908525"/>
            <a:ext cx="7300200" cy="93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chemeClr val="dk1"/>
                </a:solidFill>
              </a:rPr>
              <a:t>● </a:t>
            </a:r>
            <a:r>
              <a:rPr lang="en" sz="1200"/>
              <a:t>Stable DNS host name resolves via round robin to ELB IP addresses in each Availability Zone.</a:t>
            </a:r>
            <a:endParaRPr sz="1200"/>
          </a:p>
          <a:p>
            <a:pPr indent="0" lvl="0" marL="0" rtl="0" algn="l">
              <a:lnSpc>
                <a:spcPct val="150000"/>
              </a:lnSpc>
              <a:spcBef>
                <a:spcPts val="0"/>
              </a:spcBef>
              <a:spcAft>
                <a:spcPts val="0"/>
              </a:spcAft>
              <a:buNone/>
            </a:pPr>
            <a:r>
              <a:rPr b="1" lang="en" sz="1200">
                <a:solidFill>
                  <a:schemeClr val="dk1"/>
                </a:solidFill>
              </a:rPr>
              <a:t>● </a:t>
            </a:r>
            <a:r>
              <a:rPr lang="en" sz="1200"/>
              <a:t>As traffic increases, AWS adds IP addresses to ELB’s DNS entry</a:t>
            </a:r>
            <a:endParaRPr sz="1200"/>
          </a:p>
          <a:p>
            <a:pPr indent="0" lvl="0" marL="0" rtl="0" algn="l">
              <a:lnSpc>
                <a:spcPct val="150000"/>
              </a:lnSpc>
              <a:spcBef>
                <a:spcPts val="0"/>
              </a:spcBef>
              <a:spcAft>
                <a:spcPts val="0"/>
              </a:spcAft>
              <a:buNone/>
            </a:pPr>
            <a:r>
              <a:rPr b="1" lang="en" sz="1200">
                <a:solidFill>
                  <a:schemeClr val="dk1"/>
                </a:solidFill>
              </a:rPr>
              <a:t>● </a:t>
            </a:r>
            <a:r>
              <a:rPr lang="en" sz="1200"/>
              <a:t>As traffic decreases, AWS automatically removes IP addresses from the ELB’s DNS entry</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580" name="Google Shape;580;p83"/>
          <p:cNvPicPr preferRelativeResize="0"/>
          <p:nvPr/>
        </p:nvPicPr>
        <p:blipFill>
          <a:blip r:embed="rId3">
            <a:alphaModFix/>
          </a:blip>
          <a:stretch>
            <a:fillRect/>
          </a:stretch>
        </p:blipFill>
        <p:spPr>
          <a:xfrm>
            <a:off x="4892400" y="2398875"/>
            <a:ext cx="3402324" cy="2093175"/>
          </a:xfrm>
          <a:prstGeom prst="rect">
            <a:avLst/>
          </a:prstGeom>
          <a:noFill/>
          <a:ln>
            <a:noFill/>
          </a:ln>
        </p:spPr>
      </p:pic>
      <p:pic>
        <p:nvPicPr>
          <p:cNvPr id="581" name="Google Shape;581;p83"/>
          <p:cNvPicPr preferRelativeResize="0"/>
          <p:nvPr/>
        </p:nvPicPr>
        <p:blipFill>
          <a:blip r:embed="rId4">
            <a:alphaModFix/>
          </a:blip>
          <a:stretch>
            <a:fillRect/>
          </a:stretch>
        </p:blipFill>
        <p:spPr>
          <a:xfrm>
            <a:off x="757575" y="2398875"/>
            <a:ext cx="3147128" cy="2093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ELB: Application, Network &amp; Classic</a:t>
            </a:r>
            <a:endParaRPr b="1">
              <a:solidFill>
                <a:schemeClr val="dk1"/>
              </a:solidFill>
            </a:endParaRPr>
          </a:p>
        </p:txBody>
      </p:sp>
      <p:sp>
        <p:nvSpPr>
          <p:cNvPr id="587" name="Google Shape;587;p84"/>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a:t>
            </a:r>
            <a:r>
              <a:rPr lang="en" sz="1200" u="sng">
                <a:solidFill>
                  <a:schemeClr val="hlink"/>
                </a:solidFill>
                <a:hlinkClick r:id="rId3"/>
              </a:rPr>
              <a:t>https://aws.amazon.com/elasticloadbalancing/details/</a:t>
            </a:r>
            <a:endParaRPr sz="1200">
              <a:solidFill>
                <a:schemeClr val="dk1"/>
              </a:solidFill>
            </a:endParaRPr>
          </a:p>
        </p:txBody>
      </p:sp>
      <p:pic>
        <p:nvPicPr>
          <p:cNvPr id="588" name="Google Shape;588;p84"/>
          <p:cNvPicPr preferRelativeResize="0"/>
          <p:nvPr/>
        </p:nvPicPr>
        <p:blipFill>
          <a:blip r:embed="rId4">
            <a:alphaModFix/>
          </a:blip>
          <a:stretch>
            <a:fillRect/>
          </a:stretch>
        </p:blipFill>
        <p:spPr>
          <a:xfrm>
            <a:off x="841675" y="908525"/>
            <a:ext cx="4209675" cy="810550"/>
          </a:xfrm>
          <a:prstGeom prst="rect">
            <a:avLst/>
          </a:prstGeom>
          <a:noFill/>
          <a:ln>
            <a:noFill/>
          </a:ln>
        </p:spPr>
      </p:pic>
      <p:sp>
        <p:nvSpPr>
          <p:cNvPr id="589" name="Google Shape;589;p84"/>
          <p:cNvSpPr txBox="1"/>
          <p:nvPr/>
        </p:nvSpPr>
        <p:spPr>
          <a:xfrm>
            <a:off x="808550" y="1847625"/>
            <a:ext cx="2900700" cy="244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Listener</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Health Checks</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Layer 4/ Layer 7 Load Balancing</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Across-AZs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WebSocket Support</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Sticky Session</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Connection Draining (Default is 300s)</a:t>
            </a:r>
            <a:endParaRPr sz="12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rPr>
              <a:t>● Idle Connection (Default is 60s)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pic>
        <p:nvPicPr>
          <p:cNvPr id="590" name="Google Shape;590;p84"/>
          <p:cNvPicPr preferRelativeResize="0"/>
          <p:nvPr/>
        </p:nvPicPr>
        <p:blipFill>
          <a:blip r:embed="rId5">
            <a:alphaModFix/>
          </a:blip>
          <a:stretch>
            <a:fillRect/>
          </a:stretch>
        </p:blipFill>
        <p:spPr>
          <a:xfrm>
            <a:off x="5871950" y="818275"/>
            <a:ext cx="2315592" cy="3609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AWS CloudFront - CDN</a:t>
            </a:r>
            <a:endParaRPr/>
          </a:p>
        </p:txBody>
      </p:sp>
      <p:pic>
        <p:nvPicPr>
          <p:cNvPr id="596" name="Google Shape;596;p85"/>
          <p:cNvPicPr preferRelativeResize="0"/>
          <p:nvPr/>
        </p:nvPicPr>
        <p:blipFill>
          <a:blip r:embed="rId3">
            <a:alphaModFix/>
          </a:blip>
          <a:stretch>
            <a:fillRect/>
          </a:stretch>
        </p:blipFill>
        <p:spPr>
          <a:xfrm>
            <a:off x="1105963" y="911463"/>
            <a:ext cx="6932072" cy="3930175"/>
          </a:xfrm>
          <a:prstGeom prst="rect">
            <a:avLst/>
          </a:prstGeom>
          <a:noFill/>
          <a:ln>
            <a:noFill/>
          </a:ln>
        </p:spPr>
      </p:pic>
      <p:sp>
        <p:nvSpPr>
          <p:cNvPr id="597" name="Google Shape;597;p85"/>
          <p:cNvSpPr txBox="1"/>
          <p:nvPr/>
        </p:nvSpPr>
        <p:spPr>
          <a:xfrm>
            <a:off x="836800" y="3575525"/>
            <a:ext cx="4063500" cy="72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 </a:t>
            </a:r>
            <a:r>
              <a:rPr lang="en" sz="1200">
                <a:solidFill>
                  <a:schemeClr val="dk1"/>
                </a:solidFill>
              </a:rPr>
              <a:t>Edge Locations</a:t>
            </a:r>
            <a:endParaRPr sz="1200">
              <a:highlight>
                <a:srgbClr val="FFFFFF"/>
              </a:highlight>
            </a:endParaRPr>
          </a:p>
          <a:p>
            <a:pPr indent="0" lvl="0" marL="0" rtl="0" algn="l">
              <a:lnSpc>
                <a:spcPct val="150000"/>
              </a:lnSpc>
              <a:spcBef>
                <a:spcPts val="0"/>
              </a:spcBef>
              <a:spcAft>
                <a:spcPts val="0"/>
              </a:spcAft>
              <a:buNone/>
            </a:pPr>
            <a:r>
              <a:rPr lang="en" sz="1200">
                <a:solidFill>
                  <a:schemeClr val="dk1"/>
                </a:solidFill>
              </a:rPr>
              <a:t>● Regional Edge Cache</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solidFill>
                  <a:schemeClr val="dk1"/>
                </a:solidFill>
              </a:rPr>
              <a:t>CloudFront: Static &amp; Dynamic Content</a:t>
            </a:r>
            <a:endParaRPr/>
          </a:p>
        </p:txBody>
      </p:sp>
      <p:pic>
        <p:nvPicPr>
          <p:cNvPr id="603" name="Google Shape;603;p86"/>
          <p:cNvPicPr preferRelativeResize="0"/>
          <p:nvPr/>
        </p:nvPicPr>
        <p:blipFill>
          <a:blip r:embed="rId3">
            <a:alphaModFix/>
          </a:blip>
          <a:stretch>
            <a:fillRect/>
          </a:stretch>
        </p:blipFill>
        <p:spPr>
          <a:xfrm>
            <a:off x="1975325" y="1224300"/>
            <a:ext cx="6154650" cy="3462000"/>
          </a:xfrm>
          <a:prstGeom prst="rect">
            <a:avLst/>
          </a:prstGeom>
          <a:noFill/>
          <a:ln>
            <a:noFill/>
          </a:ln>
        </p:spPr>
      </p:pic>
      <p:sp>
        <p:nvSpPr>
          <p:cNvPr id="604" name="Google Shape;604;p86"/>
          <p:cNvSpPr txBox="1"/>
          <p:nvPr/>
        </p:nvSpPr>
        <p:spPr>
          <a:xfrm>
            <a:off x="836800" y="908525"/>
            <a:ext cx="4383000" cy="1101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rPr>
              <a:t>● Distribution of frequently-accessed static content</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Deliver dynamic web app over HTTP</a:t>
            </a:r>
            <a:endParaRPr sz="1200">
              <a:solidFill>
                <a:schemeClr val="dk1"/>
              </a:solidFill>
            </a:endParaRPr>
          </a:p>
          <a:p>
            <a:pPr indent="0" lvl="0" marL="0" rtl="0" algn="l">
              <a:lnSpc>
                <a:spcPct val="150000"/>
              </a:lnSpc>
              <a:spcBef>
                <a:spcPts val="0"/>
              </a:spcBef>
              <a:spcAft>
                <a:spcPts val="0"/>
              </a:spcAft>
              <a:buNone/>
            </a:pPr>
            <a:r>
              <a:rPr lang="en" sz="1200">
                <a:solidFill>
                  <a:schemeClr val="dk1"/>
                </a:solidFill>
              </a:rPr>
              <a:t>● Stream audio &amp; video file to web browsers</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endParaRPr>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605" name="Google Shape;605;p86"/>
          <p:cNvSpPr txBox="1"/>
          <p:nvPr/>
        </p:nvSpPr>
        <p:spPr>
          <a:xfrm>
            <a:off x="584900" y="4499050"/>
            <a:ext cx="2504100" cy="4452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sz="1000"/>
              <a:t>Skype: doanda86</a:t>
            </a:r>
            <a:endParaRPr b="1" sz="1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7"/>
          <p:cNvSpPr txBox="1"/>
          <p:nvPr/>
        </p:nvSpPr>
        <p:spPr>
          <a:xfrm>
            <a:off x="2026800" y="1864525"/>
            <a:ext cx="5090400" cy="13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FF9900"/>
                </a:solidFill>
              </a:rPr>
              <a:t>Building </a:t>
            </a:r>
            <a:r>
              <a:rPr b="1" lang="en" sz="2400">
                <a:solidFill>
                  <a:srgbClr val="0000FF"/>
                </a:solidFill>
              </a:rPr>
              <a:t>Fault-Tolerant</a:t>
            </a:r>
            <a:r>
              <a:rPr b="1" lang="en" sz="2400">
                <a:solidFill>
                  <a:srgbClr val="FF9900"/>
                </a:solidFill>
              </a:rPr>
              <a:t> Applications on AWS</a:t>
            </a:r>
            <a:endParaRPr b="1" sz="2400">
              <a:solidFill>
                <a:srgbClr val="FF9900"/>
              </a:solidFill>
            </a:endParaRPr>
          </a:p>
        </p:txBody>
      </p:sp>
      <p:sp>
        <p:nvSpPr>
          <p:cNvPr id="611" name="Google Shape;611;p87"/>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chemeClr val="hlink"/>
                </a:solidFill>
              </a:rPr>
              <a:t>● </a:t>
            </a:r>
            <a:r>
              <a:rPr lang="en" u="sng">
                <a:solidFill>
                  <a:schemeClr val="hlink"/>
                </a:solidFill>
                <a:hlinkClick r:id="rId3"/>
              </a:rPr>
              <a:t>Building Fault-Tolerant Applications on AWS</a:t>
            </a:r>
            <a:r>
              <a:rPr lang="en" u="sng">
                <a:solidFill>
                  <a:schemeClr val="hlink"/>
                </a:solidFill>
              </a:rPr>
              <a:t> </a:t>
            </a:r>
            <a:endParaRPr u="sng">
              <a:solidFill>
                <a:schemeClr val="hlink"/>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8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17" name="Google Shape;617;p8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18" name="Google Shape;618;p88"/>
          <p:cNvSpPr txBox="1"/>
          <p:nvPr/>
        </p:nvSpPr>
        <p:spPr>
          <a:xfrm>
            <a:off x="836800" y="908525"/>
            <a:ext cx="4965300" cy="3213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The template that you use to define your service instances is called an Amazon Machine Image (AMI). This template basically contains a software configuration (i.e., operating system, application server, and applications) and is applied to an instance type.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This is really just the first step towards fault-tolerance. At this point, you are able to quickly recover from failures; if an instance fails, or is not behaving the way you want it to, you can simply launch another one based on the same template.</a:t>
            </a:r>
            <a:endParaRPr sz="1200">
              <a:solidFill>
                <a:schemeClr val="dk1"/>
              </a:solidFill>
            </a:endParaRPr>
          </a:p>
          <a:p>
            <a:pPr indent="-304800" lvl="0" marL="457200" rtl="0" algn="l">
              <a:lnSpc>
                <a:spcPct val="150000"/>
              </a:lnSpc>
              <a:spcBef>
                <a:spcPts val="0"/>
              </a:spcBef>
              <a:spcAft>
                <a:spcPts val="0"/>
              </a:spcAft>
              <a:buClr>
                <a:schemeClr val="dk1"/>
              </a:buClr>
              <a:buSzPts val="1200"/>
              <a:buChar char="●"/>
            </a:pPr>
            <a:r>
              <a:rPr lang="en" sz="1200">
                <a:solidFill>
                  <a:schemeClr val="dk1"/>
                </a:solidFill>
              </a:rPr>
              <a:t>To minimize downtime, you might even always keep a spare instance running – ready to take over in the event of a failure.</a:t>
            </a:r>
            <a:endParaRPr b="1" sz="1200"/>
          </a:p>
        </p:txBody>
      </p:sp>
      <p:sp>
        <p:nvSpPr>
          <p:cNvPr id="619" name="Google Shape;619;p8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Amazon Machine Images</a:t>
            </a:r>
            <a:endParaRPr b="1">
              <a:solidFill>
                <a:schemeClr val="dk1"/>
              </a:solidFill>
            </a:endParaRPr>
          </a:p>
        </p:txBody>
      </p:sp>
      <p:pic>
        <p:nvPicPr>
          <p:cNvPr id="620" name="Google Shape;620;p88"/>
          <p:cNvPicPr preferRelativeResize="0"/>
          <p:nvPr/>
        </p:nvPicPr>
        <p:blipFill>
          <a:blip r:embed="rId4">
            <a:alphaModFix/>
          </a:blip>
          <a:stretch>
            <a:fillRect/>
          </a:stretch>
        </p:blipFill>
        <p:spPr>
          <a:xfrm>
            <a:off x="6220250" y="1091071"/>
            <a:ext cx="2229550" cy="29613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89"/>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26" name="Google Shape;626;p8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27" name="Google Shape;627;p89"/>
          <p:cNvSpPr txBox="1"/>
          <p:nvPr/>
        </p:nvSpPr>
        <p:spPr>
          <a:xfrm>
            <a:off x="836800" y="908525"/>
            <a:ext cx="7662900" cy="3480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Amazon Elastic Block Store (Amazon EBS) provides block level storage volumes for use with Amazon EC2 instances. Amazon EBS volumes are off-instance storage that persists independently from the life of an instance</a:t>
            </a:r>
            <a:endParaRPr sz="1200"/>
          </a:p>
          <a:p>
            <a:pPr indent="-304800" lvl="0" marL="457200" rtl="0" algn="l">
              <a:lnSpc>
                <a:spcPct val="150000"/>
              </a:lnSpc>
              <a:spcBef>
                <a:spcPts val="0"/>
              </a:spcBef>
              <a:spcAft>
                <a:spcPts val="0"/>
              </a:spcAft>
              <a:buSzPts val="1200"/>
              <a:buChar char="●"/>
            </a:pPr>
            <a:r>
              <a:rPr lang="en" sz="1200"/>
              <a:t>Amazon EBS and Amazon EC2 are often used in conjunction with one another when building a fault-tolerant application on the AWS platform. Any data that needs to persist should be stored on Amazon EBS volumes, not on the so-called “ephemeral storage” associated with each Amazon EC2 instance.</a:t>
            </a:r>
            <a:endParaRPr sz="1200"/>
          </a:p>
          <a:p>
            <a:pPr indent="-304800" lvl="0" marL="457200" rtl="0" algn="l">
              <a:lnSpc>
                <a:spcPct val="150000"/>
              </a:lnSpc>
              <a:spcBef>
                <a:spcPts val="0"/>
              </a:spcBef>
              <a:spcAft>
                <a:spcPts val="0"/>
              </a:spcAft>
              <a:buSzPts val="1200"/>
              <a:buChar char="●"/>
            </a:pPr>
            <a:r>
              <a:rPr lang="en" sz="1200"/>
              <a:t>If the Amazon EC2 instance fails and needs to be replaced, the Amazon EBS volume can simply be attached to the new Amazon EC2 instance. Since this new instance is essentially a duplicate of the original, there should be no loss of data or functionality</a:t>
            </a:r>
            <a:endParaRPr sz="1200"/>
          </a:p>
          <a:p>
            <a:pPr indent="-304800" lvl="0" marL="457200" rtl="0" algn="l">
              <a:lnSpc>
                <a:spcPct val="150000"/>
              </a:lnSpc>
              <a:spcBef>
                <a:spcPts val="0"/>
              </a:spcBef>
              <a:spcAft>
                <a:spcPts val="0"/>
              </a:spcAft>
              <a:buSzPts val="1200"/>
              <a:buChar char="●"/>
            </a:pPr>
            <a:r>
              <a:rPr lang="en" sz="1200"/>
              <a:t>Amazon EBS volumes are highly reliable, but to further mitigate the possibility of a failure, backups of these volumes can be created using a feature called snapshots.</a:t>
            </a:r>
            <a:endParaRPr sz="1200"/>
          </a:p>
        </p:txBody>
      </p:sp>
      <p:sp>
        <p:nvSpPr>
          <p:cNvPr id="628" name="Google Shape;628;p8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Elastic Block Store</a:t>
            </a:r>
            <a:endParaRPr b="1">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9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34" name="Google Shape;634;p9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35" name="Google Shape;635;p9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Elastic Block Store</a:t>
            </a:r>
            <a:endParaRPr b="1">
              <a:solidFill>
                <a:schemeClr val="dk1"/>
              </a:solidFill>
            </a:endParaRPr>
          </a:p>
        </p:txBody>
      </p:sp>
      <p:pic>
        <p:nvPicPr>
          <p:cNvPr id="636" name="Google Shape;636;p90"/>
          <p:cNvPicPr preferRelativeResize="0"/>
          <p:nvPr/>
        </p:nvPicPr>
        <p:blipFill>
          <a:blip r:embed="rId4">
            <a:alphaModFix/>
          </a:blip>
          <a:stretch>
            <a:fillRect/>
          </a:stretch>
        </p:blipFill>
        <p:spPr>
          <a:xfrm>
            <a:off x="1277175" y="908525"/>
            <a:ext cx="6589625" cy="37124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9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42" name="Google Shape;642;p9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43" name="Google Shape;643;p91"/>
          <p:cNvSpPr txBox="1"/>
          <p:nvPr/>
        </p:nvSpPr>
        <p:spPr>
          <a:xfrm>
            <a:off x="836800" y="908525"/>
            <a:ext cx="7662900" cy="1792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Elastic IP Addresses are public IP addresses that can be mapped (routed) to any EC2 instance within a particular EC2 Region.</a:t>
            </a:r>
            <a:endParaRPr sz="1200"/>
          </a:p>
          <a:p>
            <a:pPr indent="-304800" lvl="0" marL="457200" rtl="0" algn="l">
              <a:lnSpc>
                <a:spcPct val="150000"/>
              </a:lnSpc>
              <a:spcBef>
                <a:spcPts val="0"/>
              </a:spcBef>
              <a:spcAft>
                <a:spcPts val="0"/>
              </a:spcAft>
              <a:buSzPts val="1200"/>
              <a:buChar char="●"/>
            </a:pPr>
            <a:r>
              <a:rPr lang="en" sz="1200"/>
              <a:t>The addresses are associated with an AWS account, not to a specific instance or the lifetime of an instance, and are designed to aid in the construction of fault-tolerant applications.</a:t>
            </a:r>
            <a:endParaRPr sz="1200"/>
          </a:p>
          <a:p>
            <a:pPr indent="-304800" lvl="0" marL="457200" rtl="0" algn="l">
              <a:lnSpc>
                <a:spcPct val="150000"/>
              </a:lnSpc>
              <a:spcBef>
                <a:spcPts val="0"/>
              </a:spcBef>
              <a:spcAft>
                <a:spcPts val="0"/>
              </a:spcAft>
              <a:buSzPts val="1200"/>
              <a:buChar char="●"/>
            </a:pPr>
            <a:r>
              <a:rPr lang="en" sz="1200"/>
              <a:t>An elastic IP address can be detached from a failed instance and then mapped to a replacement instance within a very short time frame.</a:t>
            </a:r>
            <a:endParaRPr sz="1200"/>
          </a:p>
        </p:txBody>
      </p:sp>
      <p:sp>
        <p:nvSpPr>
          <p:cNvPr id="644" name="Google Shape;644;p9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Elastic IP Addresses</a:t>
            </a:r>
            <a:endParaRPr b="1">
              <a:solidFill>
                <a:schemeClr val="dk1"/>
              </a:solidFill>
            </a:endParaRPr>
          </a:p>
        </p:txBody>
      </p:sp>
      <p:pic>
        <p:nvPicPr>
          <p:cNvPr id="645" name="Google Shape;645;p91"/>
          <p:cNvPicPr preferRelativeResize="0"/>
          <p:nvPr/>
        </p:nvPicPr>
        <p:blipFill>
          <a:blip r:embed="rId4">
            <a:alphaModFix/>
          </a:blip>
          <a:stretch>
            <a:fillRect/>
          </a:stretch>
        </p:blipFill>
        <p:spPr>
          <a:xfrm>
            <a:off x="2202263" y="2681925"/>
            <a:ext cx="4739476" cy="217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2055375" y="606663"/>
            <a:ext cx="5033254" cy="3930175"/>
          </a:xfrm>
          <a:prstGeom prst="rect">
            <a:avLst/>
          </a:prstGeom>
          <a:noFill/>
          <a:ln>
            <a:noFill/>
          </a:ln>
        </p:spPr>
      </p:pic>
      <p:pic>
        <p:nvPicPr>
          <p:cNvPr id="113" name="Google Shape;113;p20"/>
          <p:cNvPicPr preferRelativeResize="0"/>
          <p:nvPr/>
        </p:nvPicPr>
        <p:blipFill>
          <a:blip r:embed="rId4">
            <a:alphaModFix/>
          </a:blip>
          <a:stretch>
            <a:fillRect/>
          </a:stretch>
        </p:blipFill>
        <p:spPr>
          <a:xfrm>
            <a:off x="8499775" y="4556600"/>
            <a:ext cx="374800" cy="374800"/>
          </a:xfrm>
          <a:prstGeom prst="rect">
            <a:avLst/>
          </a:prstGeom>
          <a:noFill/>
          <a:ln>
            <a:noFill/>
          </a:ln>
        </p:spPr>
      </p:pic>
      <p:sp>
        <p:nvSpPr>
          <p:cNvPr id="114" name="Google Shape;114;p2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Source &amp; Destination:</a:t>
            </a:r>
            <a:endParaRPr b="1"/>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92"/>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51" name="Google Shape;651;p9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52" name="Google Shape;652;p92"/>
          <p:cNvSpPr txBox="1"/>
          <p:nvPr/>
        </p:nvSpPr>
        <p:spPr>
          <a:xfrm>
            <a:off x="836800" y="908525"/>
            <a:ext cx="7662900" cy="34950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Auto Scaling enables you to automatically scale your Amazon EC2 capacity up or down. You can define rules that determine when more (or fewer) server instances are needed, such as:</a:t>
            </a:r>
            <a:endParaRPr sz="1200"/>
          </a:p>
          <a:p>
            <a:pPr indent="-304800" lvl="0" marL="914400" rtl="0" algn="l">
              <a:lnSpc>
                <a:spcPct val="150000"/>
              </a:lnSpc>
              <a:spcBef>
                <a:spcPts val="0"/>
              </a:spcBef>
              <a:spcAft>
                <a:spcPts val="0"/>
              </a:spcAft>
              <a:buSzPts val="1200"/>
              <a:buAutoNum type="arabicPeriod"/>
            </a:pPr>
            <a:r>
              <a:rPr lang="en" sz="1200"/>
              <a:t>When the number of functioning server instances is above (or below) a certain number, launch (or terminate) server instances.</a:t>
            </a:r>
            <a:endParaRPr sz="1200"/>
          </a:p>
          <a:p>
            <a:pPr indent="-304800" lvl="0" marL="914400" rtl="0" algn="l">
              <a:lnSpc>
                <a:spcPct val="150000"/>
              </a:lnSpc>
              <a:spcBef>
                <a:spcPts val="0"/>
              </a:spcBef>
              <a:spcAft>
                <a:spcPts val="0"/>
              </a:spcAft>
              <a:buSzPts val="1200"/>
              <a:buAutoNum type="arabicPeriod"/>
            </a:pPr>
            <a:r>
              <a:rPr lang="en" sz="1200"/>
              <a:t>When the resource utilization (i.e. CPU, network or disk) of the server instance fleet is above (or below) a certain threshold, launch (or terminate) server instances. Such metrics will be collected from the Amazon CloudWatch service, which monitors Amazon EC2 instances.  </a:t>
            </a:r>
            <a:endParaRPr sz="1200"/>
          </a:p>
          <a:p>
            <a:pPr indent="-304800" lvl="0" marL="457200" rtl="0" algn="l">
              <a:lnSpc>
                <a:spcPct val="150000"/>
              </a:lnSpc>
              <a:spcBef>
                <a:spcPts val="0"/>
              </a:spcBef>
              <a:spcAft>
                <a:spcPts val="0"/>
              </a:spcAft>
              <a:buSzPts val="1200"/>
              <a:buChar char="●"/>
            </a:pPr>
            <a:r>
              <a:rPr lang="en" sz="1200"/>
              <a:t>This approach is ideal for Auto Scaling. To </a:t>
            </a:r>
            <a:r>
              <a:rPr b="1" lang="en" sz="1200">
                <a:solidFill>
                  <a:srgbClr val="FF9900"/>
                </a:solidFill>
              </a:rPr>
              <a:t>implement N + 1 with Auto Scaling</a:t>
            </a:r>
            <a:r>
              <a:rPr lang="en" sz="1200"/>
              <a:t>, you simply define a rule that there should always be at least 2 instances of a given AMI available. If one instance fails, Auto Scaling will immediately launch a replacement &amp; always ensure that you have 2 healthy server instances available.</a:t>
            </a:r>
            <a:endParaRPr sz="1200"/>
          </a:p>
        </p:txBody>
      </p:sp>
      <p:sp>
        <p:nvSpPr>
          <p:cNvPr id="653" name="Google Shape;653;p9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Failures Can Be Useful - Auto Scaling</a:t>
            </a:r>
            <a:endParaRPr b="1">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93"/>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59" name="Google Shape;659;p9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60" name="Google Shape;660;p93"/>
          <p:cNvSpPr txBox="1"/>
          <p:nvPr/>
        </p:nvSpPr>
        <p:spPr>
          <a:xfrm>
            <a:off x="836800" y="908525"/>
            <a:ext cx="4551000" cy="2270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Elastic Load Balancing is an AWS product that distributes incoming traffic to your application across several Amazon EC2 instances. </a:t>
            </a:r>
            <a:endParaRPr sz="1200"/>
          </a:p>
          <a:p>
            <a:pPr indent="-304800" lvl="0" marL="457200" rtl="0" algn="l">
              <a:lnSpc>
                <a:spcPct val="150000"/>
              </a:lnSpc>
              <a:spcBef>
                <a:spcPts val="0"/>
              </a:spcBef>
              <a:spcAft>
                <a:spcPts val="0"/>
              </a:spcAft>
              <a:buSzPts val="1200"/>
              <a:buChar char="●"/>
            </a:pPr>
            <a:r>
              <a:rPr lang="en" sz="1200"/>
              <a:t>Elastic Load Balancing detects unhealthy instances within its pool of Amazon EC2 instances and automatically reroutes traffic to healthy instances, until the unhealthy instances have been restored </a:t>
            </a:r>
            <a:endParaRPr sz="1200"/>
          </a:p>
        </p:txBody>
      </p:sp>
      <p:sp>
        <p:nvSpPr>
          <p:cNvPr id="661" name="Google Shape;661;p9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Failures Can Be Useful - Elastic Load Balancing  </a:t>
            </a:r>
            <a:endParaRPr b="1">
              <a:solidFill>
                <a:schemeClr val="dk1"/>
              </a:solidFill>
            </a:endParaRPr>
          </a:p>
        </p:txBody>
      </p:sp>
      <p:pic>
        <p:nvPicPr>
          <p:cNvPr id="662" name="Google Shape;662;p93"/>
          <p:cNvPicPr preferRelativeResize="0"/>
          <p:nvPr/>
        </p:nvPicPr>
        <p:blipFill>
          <a:blip r:embed="rId4">
            <a:alphaModFix/>
          </a:blip>
          <a:stretch>
            <a:fillRect/>
          </a:stretch>
        </p:blipFill>
        <p:spPr>
          <a:xfrm>
            <a:off x="5619375" y="1065450"/>
            <a:ext cx="3122150" cy="3012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94"/>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68" name="Google Shape;668;p9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69" name="Google Shape;669;p94"/>
          <p:cNvSpPr txBox="1"/>
          <p:nvPr/>
        </p:nvSpPr>
        <p:spPr>
          <a:xfrm>
            <a:off x="528975" y="314525"/>
            <a:ext cx="66276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Building Multi-AZ Architectures to Achieve High Availability</a:t>
            </a:r>
            <a:endParaRPr b="1">
              <a:solidFill>
                <a:schemeClr val="dk1"/>
              </a:solidFill>
            </a:endParaRPr>
          </a:p>
        </p:txBody>
      </p:sp>
      <p:pic>
        <p:nvPicPr>
          <p:cNvPr id="670" name="Google Shape;670;p94"/>
          <p:cNvPicPr preferRelativeResize="0"/>
          <p:nvPr/>
        </p:nvPicPr>
        <p:blipFill>
          <a:blip r:embed="rId4">
            <a:alphaModFix/>
          </a:blip>
          <a:stretch>
            <a:fillRect/>
          </a:stretch>
        </p:blipFill>
        <p:spPr>
          <a:xfrm>
            <a:off x="1868513" y="817525"/>
            <a:ext cx="5406967" cy="39301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95"/>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76" name="Google Shape;676;p9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77" name="Google Shape;677;p95"/>
          <p:cNvSpPr txBox="1"/>
          <p:nvPr/>
        </p:nvSpPr>
        <p:spPr>
          <a:xfrm>
            <a:off x="528975" y="314525"/>
            <a:ext cx="61095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b="1" lang="en">
                <a:solidFill>
                  <a:schemeClr val="dk1"/>
                </a:solidFill>
              </a:rPr>
              <a:t>Building Multi-AZ Architectures to Achieve High Availability</a:t>
            </a:r>
            <a:endParaRPr b="1">
              <a:solidFill>
                <a:schemeClr val="dk1"/>
              </a:solidFill>
            </a:endParaRPr>
          </a:p>
        </p:txBody>
      </p:sp>
      <p:pic>
        <p:nvPicPr>
          <p:cNvPr id="678" name="Google Shape;678;p95"/>
          <p:cNvPicPr preferRelativeResize="0"/>
          <p:nvPr/>
        </p:nvPicPr>
        <p:blipFill>
          <a:blip r:embed="rId4">
            <a:alphaModFix/>
          </a:blip>
          <a:stretch>
            <a:fillRect/>
          </a:stretch>
        </p:blipFill>
        <p:spPr>
          <a:xfrm>
            <a:off x="2895550" y="1782650"/>
            <a:ext cx="3352900" cy="3306850"/>
          </a:xfrm>
          <a:prstGeom prst="rect">
            <a:avLst/>
          </a:prstGeom>
          <a:noFill/>
          <a:ln>
            <a:noFill/>
          </a:ln>
        </p:spPr>
      </p:pic>
      <p:sp>
        <p:nvSpPr>
          <p:cNvPr id="679" name="Google Shape;679;p95"/>
          <p:cNvSpPr txBox="1"/>
          <p:nvPr/>
        </p:nvSpPr>
        <p:spPr>
          <a:xfrm>
            <a:off x="836800" y="908525"/>
            <a:ext cx="7762800" cy="997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b="1" lang="en" sz="1200">
                <a:solidFill>
                  <a:srgbClr val="FF9900"/>
                </a:solidFill>
              </a:rPr>
              <a:t>Elastic IP Addresses </a:t>
            </a:r>
            <a:r>
              <a:rPr lang="en" sz="1200"/>
              <a:t>play a critical role in the design of a fault-tolerant application spanning multiple Availability Zones. The failover mechanism can easily re-route the IP address (and hence the incoming traffic) away from a failed instance or zone to a replacement instance.</a:t>
            </a:r>
            <a:endParaRPr sz="12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96"/>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85" name="Google Shape;685;p9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86" name="Google Shape;686;p96"/>
          <p:cNvSpPr txBox="1"/>
          <p:nvPr/>
        </p:nvSpPr>
        <p:spPr>
          <a:xfrm>
            <a:off x="836800" y="908525"/>
            <a:ext cx="4254900" cy="3006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Messages are stored in queues that you create – each queue is defined as a URL, so it can be accessed by any server that has access to the Internet</a:t>
            </a:r>
            <a:endParaRPr sz="1200"/>
          </a:p>
          <a:p>
            <a:pPr indent="-304800" lvl="0" marL="457200" rtl="0" algn="l">
              <a:lnSpc>
                <a:spcPct val="150000"/>
              </a:lnSpc>
              <a:spcBef>
                <a:spcPts val="0"/>
              </a:spcBef>
              <a:spcAft>
                <a:spcPts val="0"/>
              </a:spcAft>
              <a:buSzPts val="1200"/>
              <a:buChar char="●"/>
            </a:pPr>
            <a:r>
              <a:rPr lang="en" sz="1200"/>
              <a:t>You can use </a:t>
            </a:r>
            <a:r>
              <a:rPr b="1" lang="en" sz="1200">
                <a:solidFill>
                  <a:srgbClr val="FF9900"/>
                </a:solidFill>
              </a:rPr>
              <a:t>Amazon SQS</a:t>
            </a:r>
            <a:r>
              <a:rPr lang="en" sz="1200"/>
              <a:t> to help you ensure that your queue is always available; any messages that you send to a queue are retained for up to four days (or until they are read and deleted by your application)</a:t>
            </a:r>
            <a:endParaRPr sz="1200"/>
          </a:p>
        </p:txBody>
      </p:sp>
      <p:sp>
        <p:nvSpPr>
          <p:cNvPr id="687" name="Google Shape;687;p9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Fault-Tolerant Building Blocks - SQS</a:t>
            </a:r>
            <a:endParaRPr b="1">
              <a:solidFill>
                <a:schemeClr val="dk1"/>
              </a:solidFill>
            </a:endParaRPr>
          </a:p>
        </p:txBody>
      </p:sp>
      <p:pic>
        <p:nvPicPr>
          <p:cNvPr id="688" name="Google Shape;688;p96"/>
          <p:cNvPicPr preferRelativeResize="0"/>
          <p:nvPr/>
        </p:nvPicPr>
        <p:blipFill>
          <a:blip r:embed="rId4">
            <a:alphaModFix/>
          </a:blip>
          <a:stretch>
            <a:fillRect/>
          </a:stretch>
        </p:blipFill>
        <p:spPr>
          <a:xfrm>
            <a:off x="5291500" y="910488"/>
            <a:ext cx="3189900" cy="33225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97"/>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694" name="Google Shape;694;p9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695" name="Google Shape;695;p97"/>
          <p:cNvSpPr txBox="1"/>
          <p:nvPr/>
        </p:nvSpPr>
        <p:spPr>
          <a:xfrm>
            <a:off x="836800" y="908525"/>
            <a:ext cx="7252200" cy="3006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Amazon Simple Storage Service (Amazon S3) is a deceptively simple web service that provides highly durable, fault-tolerant data storage.  Amazon Web Services is responsible for maintaining availability and fault-tolerance; you simply pay for the storage that you use. </a:t>
            </a:r>
            <a:endParaRPr sz="1200"/>
          </a:p>
          <a:p>
            <a:pPr indent="-304800" lvl="0" marL="457200" rtl="0" algn="l">
              <a:lnSpc>
                <a:spcPct val="150000"/>
              </a:lnSpc>
              <a:spcBef>
                <a:spcPts val="0"/>
              </a:spcBef>
              <a:spcAft>
                <a:spcPts val="0"/>
              </a:spcAft>
              <a:buSzPts val="1200"/>
              <a:buChar char="●"/>
            </a:pPr>
            <a:r>
              <a:rPr lang="en" sz="1200"/>
              <a:t>Behind the scenes, Amazon S3 stores objects redundantly on multiple devices across multiple facilities in an Amazon S3 Region</a:t>
            </a:r>
            <a:endParaRPr sz="1200"/>
          </a:p>
          <a:p>
            <a:pPr indent="-304800" lvl="0" marL="457200" rtl="0" algn="l">
              <a:lnSpc>
                <a:spcPct val="150000"/>
              </a:lnSpc>
              <a:spcBef>
                <a:spcPts val="0"/>
              </a:spcBef>
              <a:spcAft>
                <a:spcPts val="0"/>
              </a:spcAft>
              <a:buSzPts val="1200"/>
              <a:buChar char="●"/>
            </a:pPr>
            <a:r>
              <a:rPr lang="en" sz="1200"/>
              <a:t>Amazon S3's Versioning feature allows you to retain prior versions of objects stored in S3 and also protects against accidental deletions initiated by a misbehaving application. Versioning can be enabled for any of your S3 buckets.</a:t>
            </a:r>
            <a:endParaRPr sz="1200"/>
          </a:p>
        </p:txBody>
      </p:sp>
      <p:sp>
        <p:nvSpPr>
          <p:cNvPr id="696" name="Google Shape;696;p9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Fault-Tolerant Building Blocks - S3</a:t>
            </a:r>
            <a:endParaRPr b="1">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98"/>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702" name="Google Shape;702;p9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703" name="Google Shape;703;p98"/>
          <p:cNvSpPr txBox="1"/>
          <p:nvPr/>
        </p:nvSpPr>
        <p:spPr>
          <a:xfrm>
            <a:off x="836800" y="908525"/>
            <a:ext cx="7252200" cy="32211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Amazon Relational Database Service (Amazon RDS) is a web service that makes it easy to run relational databases in the cloud. In the context of building fault-tolerant and highly available applications, Amazon RDS offers several features to enhance the reliability of critical databases.  </a:t>
            </a:r>
            <a:endParaRPr sz="1200"/>
          </a:p>
          <a:p>
            <a:pPr indent="-304800" lvl="0" marL="457200" rtl="0" algn="l">
              <a:lnSpc>
                <a:spcPct val="150000"/>
              </a:lnSpc>
              <a:spcBef>
                <a:spcPts val="0"/>
              </a:spcBef>
              <a:spcAft>
                <a:spcPts val="0"/>
              </a:spcAft>
              <a:buSzPts val="1200"/>
              <a:buChar char="●"/>
            </a:pPr>
            <a:r>
              <a:rPr lang="en" sz="1200"/>
              <a:t>Automated backups of your database enable </a:t>
            </a:r>
            <a:r>
              <a:rPr b="1" lang="en" sz="1200">
                <a:solidFill>
                  <a:srgbClr val="FF9900"/>
                </a:solidFill>
              </a:rPr>
              <a:t>point-in-time recovery</a:t>
            </a:r>
            <a:r>
              <a:rPr lang="en" sz="1200"/>
              <a:t> for your database instance. Amazon RDS will backup your database and transaction logs and store both for a user-specified retention period. This feature is enabled by default.</a:t>
            </a:r>
            <a:endParaRPr sz="1200"/>
          </a:p>
          <a:p>
            <a:pPr indent="-304800" lvl="0" marL="457200" rtl="0" algn="l">
              <a:lnSpc>
                <a:spcPct val="150000"/>
              </a:lnSpc>
              <a:spcBef>
                <a:spcPts val="0"/>
              </a:spcBef>
              <a:spcAft>
                <a:spcPts val="0"/>
              </a:spcAft>
              <a:buSzPts val="1200"/>
              <a:buChar char="●"/>
            </a:pPr>
            <a:r>
              <a:rPr lang="en" sz="1200"/>
              <a:t>Amazon RDS also supports a </a:t>
            </a:r>
            <a:r>
              <a:rPr b="1" lang="en" sz="1200">
                <a:solidFill>
                  <a:srgbClr val="FF9900"/>
                </a:solidFill>
              </a:rPr>
              <a:t>Multi-AZ deployment feature</a:t>
            </a:r>
            <a:r>
              <a:rPr lang="en" sz="1200"/>
              <a:t>. If this is enabled, a synchronous standby replica of your database is provisioned in a different Availability Zone. Updates to your DB Instance are synchronously replicated across Availability Zones to the standby in order to keep both databases in sync.</a:t>
            </a:r>
            <a:endParaRPr sz="1200"/>
          </a:p>
        </p:txBody>
      </p:sp>
      <p:sp>
        <p:nvSpPr>
          <p:cNvPr id="704" name="Google Shape;704;p9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Fault-Tolerant Building Blocks - RDS</a:t>
            </a:r>
            <a:endParaRPr b="1">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9"/>
          <p:cNvSpPr txBox="1"/>
          <p:nvPr/>
        </p:nvSpPr>
        <p:spPr>
          <a:xfrm>
            <a:off x="2026800" y="1864525"/>
            <a:ext cx="5090400" cy="13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rgbClr val="FF9900"/>
                </a:solidFill>
              </a:rPr>
              <a:t>Using Amazon Web Services for </a:t>
            </a:r>
            <a:r>
              <a:rPr b="1" lang="en" sz="2400">
                <a:solidFill>
                  <a:srgbClr val="0000FF"/>
                </a:solidFill>
              </a:rPr>
              <a:t>Disaster Recovery</a:t>
            </a:r>
            <a:r>
              <a:rPr b="1" lang="en" sz="2400">
                <a:solidFill>
                  <a:srgbClr val="FF9900"/>
                </a:solidFill>
              </a:rPr>
              <a:t> </a:t>
            </a:r>
            <a:endParaRPr b="1" sz="2400">
              <a:solidFill>
                <a:srgbClr val="FF9900"/>
              </a:solidFill>
            </a:endParaRPr>
          </a:p>
        </p:txBody>
      </p:sp>
      <p:sp>
        <p:nvSpPr>
          <p:cNvPr id="710" name="Google Shape;710;p99"/>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chemeClr val="hlink"/>
                </a:solidFill>
              </a:rPr>
              <a:t>● </a:t>
            </a:r>
            <a:r>
              <a:rPr lang="en" u="sng">
                <a:solidFill>
                  <a:schemeClr val="hlink"/>
                </a:solidFill>
                <a:hlinkClick r:id="rId3"/>
              </a:rPr>
              <a:t>https://d1.awsstatic.com/whitepapers/aws-disaster-recovery.pdf</a:t>
            </a:r>
            <a:r>
              <a:rPr lang="en" u="sng">
                <a:solidFill>
                  <a:schemeClr val="hlink"/>
                </a:solidFill>
              </a:rPr>
              <a:t> </a:t>
            </a:r>
            <a:endParaRPr u="sng">
              <a:solidFill>
                <a:schemeClr val="hlink"/>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10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716" name="Google Shape;716;p10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717" name="Google Shape;717;p100"/>
          <p:cNvSpPr txBox="1"/>
          <p:nvPr/>
        </p:nvSpPr>
        <p:spPr>
          <a:xfrm>
            <a:off x="836800" y="908525"/>
            <a:ext cx="7662900" cy="368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t>A traditional approach to DR involves </a:t>
            </a:r>
            <a:r>
              <a:rPr b="1" lang="en" sz="1200">
                <a:solidFill>
                  <a:srgbClr val="FF9900"/>
                </a:solidFill>
              </a:rPr>
              <a:t>different levels of off-site duplication</a:t>
            </a:r>
            <a:r>
              <a:rPr lang="en" sz="1200"/>
              <a:t> of data and infrastructure.  At a minimum, the infrastructure that is required to support the duplicate environment should include the following:</a:t>
            </a:r>
            <a:endParaRPr sz="1200"/>
          </a:p>
          <a:p>
            <a:pPr indent="-304800" lvl="0" marL="457200" rtl="0" algn="l">
              <a:lnSpc>
                <a:spcPct val="150000"/>
              </a:lnSpc>
              <a:spcBef>
                <a:spcPts val="0"/>
              </a:spcBef>
              <a:spcAft>
                <a:spcPts val="0"/>
              </a:spcAft>
              <a:buSzPts val="1200"/>
              <a:buChar char="●"/>
            </a:pPr>
            <a:r>
              <a:rPr lang="en" sz="1200"/>
              <a:t>Facilities to house the infrastructure, including power and cooling.</a:t>
            </a:r>
            <a:endParaRPr sz="1200"/>
          </a:p>
          <a:p>
            <a:pPr indent="-304800" lvl="0" marL="457200" rtl="0" algn="l">
              <a:lnSpc>
                <a:spcPct val="150000"/>
              </a:lnSpc>
              <a:spcBef>
                <a:spcPts val="0"/>
              </a:spcBef>
              <a:spcAft>
                <a:spcPts val="0"/>
              </a:spcAft>
              <a:buSzPts val="1200"/>
              <a:buChar char="●"/>
            </a:pPr>
            <a:r>
              <a:rPr lang="en" sz="1200"/>
              <a:t>Security to ensure the physical protection of assets.</a:t>
            </a:r>
            <a:endParaRPr sz="1200"/>
          </a:p>
          <a:p>
            <a:pPr indent="-304800" lvl="0" marL="457200" rtl="0" algn="l">
              <a:lnSpc>
                <a:spcPct val="150000"/>
              </a:lnSpc>
              <a:spcBef>
                <a:spcPts val="0"/>
              </a:spcBef>
              <a:spcAft>
                <a:spcPts val="0"/>
              </a:spcAft>
              <a:buSzPts val="1200"/>
              <a:buChar char="●"/>
            </a:pPr>
            <a:r>
              <a:rPr lang="en" sz="1200"/>
              <a:t>Suitable capacity to scale the environment.</a:t>
            </a:r>
            <a:endParaRPr sz="1200"/>
          </a:p>
          <a:p>
            <a:pPr indent="-304800" lvl="0" marL="457200" rtl="0" algn="l">
              <a:lnSpc>
                <a:spcPct val="150000"/>
              </a:lnSpc>
              <a:spcBef>
                <a:spcPts val="0"/>
              </a:spcBef>
              <a:spcAft>
                <a:spcPts val="0"/>
              </a:spcAft>
              <a:buSzPts val="1200"/>
              <a:buChar char="●"/>
            </a:pPr>
            <a:r>
              <a:rPr lang="en" sz="1200"/>
              <a:t>Support for repairing, replacing, and refreshing the infrastructure.</a:t>
            </a:r>
            <a:endParaRPr sz="1200"/>
          </a:p>
          <a:p>
            <a:pPr indent="-304800" lvl="0" marL="457200" rtl="0" algn="l">
              <a:lnSpc>
                <a:spcPct val="150000"/>
              </a:lnSpc>
              <a:spcBef>
                <a:spcPts val="0"/>
              </a:spcBef>
              <a:spcAft>
                <a:spcPts val="0"/>
              </a:spcAft>
              <a:buSzPts val="1200"/>
              <a:buChar char="●"/>
            </a:pPr>
            <a:r>
              <a:rPr lang="en" sz="1200"/>
              <a:t>Contractual agreements with an Internet service provider (ISP) to provide Internet connectivity that can sustain bandwidth utilization for the environment under a full load.</a:t>
            </a:r>
            <a:endParaRPr sz="1200"/>
          </a:p>
          <a:p>
            <a:pPr indent="-304800" lvl="0" marL="457200" rtl="0" algn="l">
              <a:lnSpc>
                <a:spcPct val="150000"/>
              </a:lnSpc>
              <a:spcBef>
                <a:spcPts val="0"/>
              </a:spcBef>
              <a:spcAft>
                <a:spcPts val="0"/>
              </a:spcAft>
              <a:buSzPts val="1200"/>
              <a:buChar char="●"/>
            </a:pPr>
            <a:r>
              <a:rPr lang="en" sz="1200"/>
              <a:t>Network infrastructure such as firewalls, routers, switches, and load balancers.</a:t>
            </a:r>
            <a:endParaRPr sz="1200"/>
          </a:p>
          <a:p>
            <a:pPr indent="-304800" lvl="0" marL="457200" rtl="0" algn="l">
              <a:lnSpc>
                <a:spcPct val="150000"/>
              </a:lnSpc>
              <a:spcBef>
                <a:spcPts val="0"/>
              </a:spcBef>
              <a:spcAft>
                <a:spcPts val="0"/>
              </a:spcAft>
              <a:buSzPts val="1200"/>
              <a:buChar char="●"/>
            </a:pPr>
            <a:r>
              <a:rPr lang="en" sz="1200"/>
              <a:t>Enough server capacity to run all mission-critical services, including storage appliances for the supporting data, and servers to run applications and backend services such as user authentication, Domain Name System (DNS), Dynamic Host Configuration Protocol (DHCP), monitoring, and alerting.</a:t>
            </a:r>
            <a:endParaRPr sz="1200"/>
          </a:p>
        </p:txBody>
      </p:sp>
      <p:sp>
        <p:nvSpPr>
          <p:cNvPr id="718" name="Google Shape;718;p10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Traditional DR Investment Practices  </a:t>
            </a:r>
            <a:endParaRPr b="1">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RTO/ RPO</a:t>
            </a:r>
            <a:endParaRPr/>
          </a:p>
        </p:txBody>
      </p:sp>
      <p:sp>
        <p:nvSpPr>
          <p:cNvPr id="724" name="Google Shape;724;p101"/>
          <p:cNvSpPr txBox="1"/>
          <p:nvPr/>
        </p:nvSpPr>
        <p:spPr>
          <a:xfrm>
            <a:off x="836800" y="908525"/>
            <a:ext cx="7300200" cy="326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t>● Recover Time Object (RTO) </a:t>
            </a:r>
            <a:r>
              <a:rPr lang="en" sz="1200"/>
              <a:t>– Acceptable time period within which normal operation (or degraded operation) needs to be restored after event</a:t>
            </a:r>
            <a:endParaRPr sz="1200"/>
          </a:p>
          <a:p>
            <a:pPr indent="0" lvl="0" marL="0" rtl="0" algn="l">
              <a:lnSpc>
                <a:spcPct val="150000"/>
              </a:lnSpc>
              <a:spcBef>
                <a:spcPts val="0"/>
              </a:spcBef>
              <a:spcAft>
                <a:spcPts val="0"/>
              </a:spcAft>
              <a:buClr>
                <a:schemeClr val="dk1"/>
              </a:buClr>
              <a:buSzPts val="1100"/>
              <a:buFont typeface="Arial"/>
              <a:buNone/>
            </a:pPr>
            <a:r>
              <a:rPr b="1" lang="en" sz="1200">
                <a:solidFill>
                  <a:schemeClr val="dk1"/>
                </a:solidFill>
              </a:rPr>
              <a:t>● </a:t>
            </a:r>
            <a:r>
              <a:rPr b="1" lang="en" sz="1200"/>
              <a:t>Recovery Point Object (RPO): </a:t>
            </a:r>
            <a:r>
              <a:rPr lang="en" sz="1200"/>
              <a:t>– Acceptable data loss measured in time</a:t>
            </a:r>
            <a:endParaRPr sz="1200"/>
          </a:p>
          <a:p>
            <a:pPr indent="0" lvl="0" marL="0" rtl="0" algn="l">
              <a:lnSpc>
                <a:spcPct val="150000"/>
              </a:lnSpc>
              <a:spcBef>
                <a:spcPts val="0"/>
              </a:spcBef>
              <a:spcAft>
                <a:spcPts val="0"/>
              </a:spcAft>
              <a:buNone/>
            </a:pPr>
            <a:r>
              <a:t/>
            </a:r>
            <a:endParaRPr sz="1200"/>
          </a:p>
          <a:p>
            <a:pPr indent="0" lvl="0" marL="0" rtl="0" algn="l">
              <a:lnSpc>
                <a:spcPct val="150000"/>
              </a:lnSpc>
              <a:spcBef>
                <a:spcPts val="0"/>
              </a:spcBef>
              <a:spcAft>
                <a:spcPts val="0"/>
              </a:spcAft>
              <a:buNone/>
            </a:pPr>
            <a:r>
              <a:t/>
            </a:r>
            <a:endParaRPr sz="1200">
              <a:solidFill>
                <a:schemeClr val="dk1"/>
              </a:solidFill>
              <a:highlight>
                <a:srgbClr val="FFFFFF"/>
              </a:highlight>
            </a:endParaRPr>
          </a:p>
          <a:p>
            <a:pPr indent="0" lvl="0" marL="0" rtl="0" algn="l">
              <a:lnSpc>
                <a:spcPct val="150000"/>
              </a:lnSpc>
              <a:spcBef>
                <a:spcPts val="0"/>
              </a:spcBef>
              <a:spcAft>
                <a:spcPts val="0"/>
              </a:spcAft>
              <a:buNone/>
            </a:pPr>
            <a:r>
              <a:t/>
            </a:r>
            <a:endParaRPr b="1" sz="1200"/>
          </a:p>
        </p:txBody>
      </p:sp>
      <p:sp>
        <p:nvSpPr>
          <p:cNvPr id="725" name="Google Shape;725;p101"/>
          <p:cNvSpPr txBox="1"/>
          <p:nvPr/>
        </p:nvSpPr>
        <p:spPr>
          <a:xfrm>
            <a:off x="841675" y="4516700"/>
            <a:ext cx="7156200" cy="444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u="sng">
                <a:solidFill>
                  <a:schemeClr val="hlink"/>
                </a:solidFill>
              </a:rPr>
              <a:t>● </a:t>
            </a:r>
            <a:r>
              <a:rPr lang="en" u="sng">
                <a:solidFill>
                  <a:schemeClr val="hlink"/>
                </a:solidFill>
                <a:hlinkClick r:id="rId3"/>
              </a:rPr>
              <a:t>Using Amazon Web Services for Disaster Recovery</a:t>
            </a:r>
            <a:r>
              <a:rPr lang="en" u="sng">
                <a:solidFill>
                  <a:schemeClr val="hlink"/>
                </a:solidFill>
              </a:rPr>
              <a:t> </a:t>
            </a:r>
            <a:endParaRPr u="sng">
              <a:solidFill>
                <a:schemeClr val="hlink"/>
              </a:solidFill>
            </a:endParaRPr>
          </a:p>
        </p:txBody>
      </p:sp>
      <p:pic>
        <p:nvPicPr>
          <p:cNvPr id="726" name="Google Shape;726;p101"/>
          <p:cNvPicPr preferRelativeResize="0"/>
          <p:nvPr/>
        </p:nvPicPr>
        <p:blipFill>
          <a:blip r:embed="rId4">
            <a:alphaModFix/>
          </a:blip>
          <a:stretch>
            <a:fillRect/>
          </a:stretch>
        </p:blipFill>
        <p:spPr>
          <a:xfrm>
            <a:off x="1509700" y="2178325"/>
            <a:ext cx="6124575" cy="175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120" name="Google Shape;120;p2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a:t>ICMP (Ping) &amp; Traceroute</a:t>
            </a:r>
            <a:endParaRPr b="1"/>
          </a:p>
        </p:txBody>
      </p:sp>
      <p:pic>
        <p:nvPicPr>
          <p:cNvPr id="121" name="Google Shape;121;p21"/>
          <p:cNvPicPr preferRelativeResize="0"/>
          <p:nvPr/>
        </p:nvPicPr>
        <p:blipFill>
          <a:blip r:embed="rId4">
            <a:alphaModFix/>
          </a:blip>
          <a:stretch>
            <a:fillRect/>
          </a:stretch>
        </p:blipFill>
        <p:spPr>
          <a:xfrm>
            <a:off x="995525" y="985513"/>
            <a:ext cx="2948875" cy="1027125"/>
          </a:xfrm>
          <a:prstGeom prst="rect">
            <a:avLst/>
          </a:prstGeom>
          <a:noFill/>
          <a:ln>
            <a:noFill/>
          </a:ln>
        </p:spPr>
      </p:pic>
      <p:pic>
        <p:nvPicPr>
          <p:cNvPr id="122" name="Google Shape;122;p21"/>
          <p:cNvPicPr preferRelativeResize="0"/>
          <p:nvPr/>
        </p:nvPicPr>
        <p:blipFill>
          <a:blip r:embed="rId5">
            <a:alphaModFix/>
          </a:blip>
          <a:stretch>
            <a:fillRect/>
          </a:stretch>
        </p:blipFill>
        <p:spPr>
          <a:xfrm>
            <a:off x="995525" y="2900222"/>
            <a:ext cx="4367951" cy="1582500"/>
          </a:xfrm>
          <a:prstGeom prst="rect">
            <a:avLst/>
          </a:prstGeom>
          <a:noFill/>
          <a:ln>
            <a:noFill/>
          </a:ln>
        </p:spPr>
      </p:pic>
      <p:pic>
        <p:nvPicPr>
          <p:cNvPr id="123" name="Google Shape;123;p21"/>
          <p:cNvPicPr preferRelativeResize="0"/>
          <p:nvPr/>
        </p:nvPicPr>
        <p:blipFill>
          <a:blip r:embed="rId6">
            <a:alphaModFix/>
          </a:blip>
          <a:stretch>
            <a:fillRect/>
          </a:stretch>
        </p:blipFill>
        <p:spPr>
          <a:xfrm>
            <a:off x="5159507" y="908525"/>
            <a:ext cx="3301368" cy="11811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2"/>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Backup &amp; Restore</a:t>
            </a:r>
            <a:endParaRPr/>
          </a:p>
        </p:txBody>
      </p:sp>
      <p:pic>
        <p:nvPicPr>
          <p:cNvPr id="732" name="Google Shape;732;p102"/>
          <p:cNvPicPr preferRelativeResize="0"/>
          <p:nvPr/>
        </p:nvPicPr>
        <p:blipFill>
          <a:blip r:embed="rId3">
            <a:alphaModFix/>
          </a:blip>
          <a:stretch>
            <a:fillRect/>
          </a:stretch>
        </p:blipFill>
        <p:spPr>
          <a:xfrm>
            <a:off x="1647825" y="968350"/>
            <a:ext cx="5848350" cy="37242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3"/>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Backup &amp; Restore</a:t>
            </a:r>
            <a:endParaRPr/>
          </a:p>
        </p:txBody>
      </p:sp>
      <p:pic>
        <p:nvPicPr>
          <p:cNvPr id="738" name="Google Shape;738;p103"/>
          <p:cNvPicPr preferRelativeResize="0"/>
          <p:nvPr/>
        </p:nvPicPr>
        <p:blipFill>
          <a:blip r:embed="rId3">
            <a:alphaModFix/>
          </a:blip>
          <a:stretch>
            <a:fillRect/>
          </a:stretch>
        </p:blipFill>
        <p:spPr>
          <a:xfrm>
            <a:off x="2575424" y="2112175"/>
            <a:ext cx="4060375" cy="2971175"/>
          </a:xfrm>
          <a:prstGeom prst="rect">
            <a:avLst/>
          </a:prstGeom>
          <a:noFill/>
          <a:ln>
            <a:noFill/>
          </a:ln>
        </p:spPr>
      </p:pic>
      <p:sp>
        <p:nvSpPr>
          <p:cNvPr id="739" name="Google Shape;739;p103"/>
          <p:cNvSpPr txBox="1"/>
          <p:nvPr/>
        </p:nvSpPr>
        <p:spPr>
          <a:xfrm>
            <a:off x="836800" y="908525"/>
            <a:ext cx="8147700" cy="16002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AutoNum type="arabicPeriod"/>
            </a:pPr>
            <a:r>
              <a:rPr lang="en" sz="1200"/>
              <a:t>Select an </a:t>
            </a:r>
            <a:r>
              <a:rPr b="1" lang="en" sz="1200">
                <a:solidFill>
                  <a:srgbClr val="FF9900"/>
                </a:solidFill>
              </a:rPr>
              <a:t>appropriate tool or method</a:t>
            </a:r>
            <a:r>
              <a:rPr lang="en" sz="1200"/>
              <a:t> to back up your data into AWS.</a:t>
            </a:r>
            <a:endParaRPr sz="1200"/>
          </a:p>
          <a:p>
            <a:pPr indent="-304800" lvl="0" marL="457200" rtl="0" algn="l">
              <a:lnSpc>
                <a:spcPct val="150000"/>
              </a:lnSpc>
              <a:spcBef>
                <a:spcPts val="0"/>
              </a:spcBef>
              <a:spcAft>
                <a:spcPts val="0"/>
              </a:spcAft>
              <a:buSzPts val="1200"/>
              <a:buAutoNum type="arabicPeriod"/>
            </a:pPr>
            <a:r>
              <a:rPr lang="en" sz="1200"/>
              <a:t>Ensure that you have an appropriate retention policy for this data.</a:t>
            </a:r>
            <a:endParaRPr sz="1200"/>
          </a:p>
          <a:p>
            <a:pPr indent="-304800" lvl="0" marL="457200" rtl="0" algn="l">
              <a:lnSpc>
                <a:spcPct val="150000"/>
              </a:lnSpc>
              <a:spcBef>
                <a:spcPts val="0"/>
              </a:spcBef>
              <a:spcAft>
                <a:spcPts val="0"/>
              </a:spcAft>
              <a:buSzPts val="1200"/>
              <a:buAutoNum type="arabicPeriod"/>
            </a:pPr>
            <a:r>
              <a:rPr lang="en" sz="1200"/>
              <a:t>Ensure that appropriate security measures are in place for this data, including encryption and access policies.</a:t>
            </a:r>
            <a:endParaRPr sz="1200"/>
          </a:p>
          <a:p>
            <a:pPr indent="-304800" lvl="0" marL="457200" rtl="0" algn="l">
              <a:lnSpc>
                <a:spcPct val="150000"/>
              </a:lnSpc>
              <a:spcBef>
                <a:spcPts val="0"/>
              </a:spcBef>
              <a:spcAft>
                <a:spcPts val="0"/>
              </a:spcAft>
              <a:buSzPts val="1200"/>
              <a:buAutoNum type="arabicPeriod"/>
            </a:pPr>
            <a:r>
              <a:rPr lang="en" sz="1200"/>
              <a:t>Regularly test the recovery of this data and the restoration of your system.  </a:t>
            </a:r>
            <a:endParaRPr sz="12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4"/>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Pilot Light</a:t>
            </a:r>
            <a:endParaRPr/>
          </a:p>
        </p:txBody>
      </p:sp>
      <p:pic>
        <p:nvPicPr>
          <p:cNvPr id="745" name="Google Shape;745;p104"/>
          <p:cNvPicPr preferRelativeResize="0"/>
          <p:nvPr/>
        </p:nvPicPr>
        <p:blipFill>
          <a:blip r:embed="rId3">
            <a:alphaModFix/>
          </a:blip>
          <a:stretch>
            <a:fillRect/>
          </a:stretch>
        </p:blipFill>
        <p:spPr>
          <a:xfrm>
            <a:off x="2271075" y="1583823"/>
            <a:ext cx="4601875" cy="3451425"/>
          </a:xfrm>
          <a:prstGeom prst="rect">
            <a:avLst/>
          </a:prstGeom>
          <a:noFill/>
          <a:ln>
            <a:noFill/>
          </a:ln>
        </p:spPr>
      </p:pic>
      <p:sp>
        <p:nvSpPr>
          <p:cNvPr id="746" name="Google Shape;746;p104"/>
          <p:cNvSpPr txBox="1"/>
          <p:nvPr/>
        </p:nvSpPr>
        <p:spPr>
          <a:xfrm>
            <a:off x="836800" y="908525"/>
            <a:ext cx="7662900" cy="675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You need to have your regularly changing data replicated to the </a:t>
            </a:r>
            <a:r>
              <a:rPr b="1" lang="en" sz="1200">
                <a:solidFill>
                  <a:srgbClr val="FF9900"/>
                </a:solidFill>
              </a:rPr>
              <a:t>pilot light</a:t>
            </a:r>
            <a:r>
              <a:rPr lang="en" sz="1200"/>
              <a:t>, the small core around which the full environment will be started in the recovery phase </a:t>
            </a:r>
            <a:endParaRPr sz="12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05"/>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Pilot Light</a:t>
            </a:r>
            <a:endParaRPr/>
          </a:p>
        </p:txBody>
      </p:sp>
      <p:pic>
        <p:nvPicPr>
          <p:cNvPr id="752" name="Google Shape;752;p105"/>
          <p:cNvPicPr preferRelativeResize="0"/>
          <p:nvPr/>
        </p:nvPicPr>
        <p:blipFill>
          <a:blip r:embed="rId3">
            <a:alphaModFix/>
          </a:blip>
          <a:stretch>
            <a:fillRect/>
          </a:stretch>
        </p:blipFill>
        <p:spPr>
          <a:xfrm>
            <a:off x="2436369" y="1583825"/>
            <a:ext cx="4271268" cy="3468000"/>
          </a:xfrm>
          <a:prstGeom prst="rect">
            <a:avLst/>
          </a:prstGeom>
          <a:noFill/>
          <a:ln>
            <a:noFill/>
          </a:ln>
        </p:spPr>
      </p:pic>
      <p:sp>
        <p:nvSpPr>
          <p:cNvPr id="753" name="Google Shape;753;p105"/>
          <p:cNvSpPr txBox="1"/>
          <p:nvPr/>
        </p:nvSpPr>
        <p:spPr>
          <a:xfrm>
            <a:off x="836800" y="908525"/>
            <a:ext cx="7662900" cy="675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To recover the remainder of the environment around the pilot light, you can start your systems from the AMIs within minutes on the appropriate instance types</a:t>
            </a:r>
            <a:endParaRPr sz="12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106"/>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Warm Standby</a:t>
            </a:r>
            <a:endParaRPr/>
          </a:p>
        </p:txBody>
      </p:sp>
      <p:pic>
        <p:nvPicPr>
          <p:cNvPr id="759" name="Google Shape;759;p106"/>
          <p:cNvPicPr preferRelativeResize="0"/>
          <p:nvPr/>
        </p:nvPicPr>
        <p:blipFill>
          <a:blip r:embed="rId3">
            <a:alphaModFix/>
          </a:blip>
          <a:stretch>
            <a:fillRect/>
          </a:stretch>
        </p:blipFill>
        <p:spPr>
          <a:xfrm>
            <a:off x="2524250" y="1509525"/>
            <a:ext cx="4095500" cy="3489775"/>
          </a:xfrm>
          <a:prstGeom prst="rect">
            <a:avLst/>
          </a:prstGeom>
          <a:noFill/>
          <a:ln>
            <a:noFill/>
          </a:ln>
        </p:spPr>
      </p:pic>
      <p:sp>
        <p:nvSpPr>
          <p:cNvPr id="760" name="Google Shape;760;p106"/>
          <p:cNvSpPr txBox="1"/>
          <p:nvPr/>
        </p:nvSpPr>
        <p:spPr>
          <a:xfrm>
            <a:off x="836800" y="908525"/>
            <a:ext cx="7662900" cy="675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 </a:t>
            </a:r>
            <a:r>
              <a:rPr b="1" lang="en" sz="1200">
                <a:solidFill>
                  <a:srgbClr val="FF9900"/>
                </a:solidFill>
              </a:rPr>
              <a:t>warm standby solution</a:t>
            </a:r>
            <a:r>
              <a:rPr lang="en" sz="1200"/>
              <a:t> extends the pilot light elements and preparation. It further decreases the recovery time because some services are always running </a:t>
            </a:r>
            <a:endParaRPr sz="12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7"/>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a:t>
            </a:r>
            <a:r>
              <a:rPr b="1" lang="en">
                <a:solidFill>
                  <a:schemeClr val="dk1"/>
                </a:solidFill>
              </a:rPr>
              <a:t>Warm </a:t>
            </a:r>
            <a:r>
              <a:rPr b="1" lang="en"/>
              <a:t>Standby</a:t>
            </a:r>
            <a:endParaRPr/>
          </a:p>
        </p:txBody>
      </p:sp>
      <p:pic>
        <p:nvPicPr>
          <p:cNvPr id="766" name="Google Shape;766;p107"/>
          <p:cNvPicPr preferRelativeResize="0"/>
          <p:nvPr/>
        </p:nvPicPr>
        <p:blipFill>
          <a:blip r:embed="rId3">
            <a:alphaModFix/>
          </a:blip>
          <a:stretch>
            <a:fillRect/>
          </a:stretch>
        </p:blipFill>
        <p:spPr>
          <a:xfrm>
            <a:off x="2342887" y="1487525"/>
            <a:ext cx="4458225" cy="3554725"/>
          </a:xfrm>
          <a:prstGeom prst="rect">
            <a:avLst/>
          </a:prstGeom>
          <a:noFill/>
          <a:ln>
            <a:noFill/>
          </a:ln>
        </p:spPr>
      </p:pic>
      <p:sp>
        <p:nvSpPr>
          <p:cNvPr id="767" name="Google Shape;767;p107"/>
          <p:cNvSpPr txBox="1"/>
          <p:nvPr/>
        </p:nvSpPr>
        <p:spPr>
          <a:xfrm>
            <a:off x="836800" y="908525"/>
            <a:ext cx="7662900" cy="675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In the case of failure of the production system, the standby environment will be scaled up for production load , and DNS records will be changed to route all traffic to AWS.  </a:t>
            </a:r>
            <a:endParaRPr sz="12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08"/>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Multi-Site</a:t>
            </a:r>
            <a:endParaRPr/>
          </a:p>
        </p:txBody>
      </p:sp>
      <p:pic>
        <p:nvPicPr>
          <p:cNvPr id="773" name="Google Shape;773;p108"/>
          <p:cNvPicPr preferRelativeResize="0"/>
          <p:nvPr/>
        </p:nvPicPr>
        <p:blipFill>
          <a:blip r:embed="rId3">
            <a:alphaModFix/>
          </a:blip>
          <a:stretch>
            <a:fillRect/>
          </a:stretch>
        </p:blipFill>
        <p:spPr>
          <a:xfrm>
            <a:off x="2413227" y="1272551"/>
            <a:ext cx="4317535" cy="3628300"/>
          </a:xfrm>
          <a:prstGeom prst="rect">
            <a:avLst/>
          </a:prstGeom>
          <a:noFill/>
          <a:ln>
            <a:noFill/>
          </a:ln>
        </p:spPr>
      </p:pic>
      <p:sp>
        <p:nvSpPr>
          <p:cNvPr id="774" name="Google Shape;774;p108"/>
          <p:cNvSpPr txBox="1"/>
          <p:nvPr/>
        </p:nvSpPr>
        <p:spPr>
          <a:xfrm>
            <a:off x="836800" y="908525"/>
            <a:ext cx="7662900" cy="675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A </a:t>
            </a:r>
            <a:r>
              <a:rPr b="1" lang="en" sz="1200">
                <a:solidFill>
                  <a:srgbClr val="FF9900"/>
                </a:solidFill>
              </a:rPr>
              <a:t>multi-site solution</a:t>
            </a:r>
            <a:r>
              <a:rPr lang="en" sz="1200"/>
              <a:t> runs in AWS as well as on your existing on-site infrastructure, in an </a:t>
            </a:r>
            <a:r>
              <a:rPr b="1" lang="en" sz="1200">
                <a:solidFill>
                  <a:srgbClr val="FF9900"/>
                </a:solidFill>
              </a:rPr>
              <a:t>active-active</a:t>
            </a:r>
            <a:r>
              <a:rPr lang="en" sz="1200"/>
              <a:t> configuration.</a:t>
            </a:r>
            <a:endParaRPr sz="12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09"/>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None/>
            </a:pPr>
            <a:r>
              <a:rPr b="1" lang="en"/>
              <a:t>AWS Multi-Site</a:t>
            </a:r>
            <a:endParaRPr/>
          </a:p>
        </p:txBody>
      </p:sp>
      <p:pic>
        <p:nvPicPr>
          <p:cNvPr id="780" name="Google Shape;780;p109"/>
          <p:cNvPicPr preferRelativeResize="0"/>
          <p:nvPr/>
        </p:nvPicPr>
        <p:blipFill>
          <a:blip r:embed="rId3">
            <a:alphaModFix/>
          </a:blip>
          <a:stretch>
            <a:fillRect/>
          </a:stretch>
        </p:blipFill>
        <p:spPr>
          <a:xfrm>
            <a:off x="2365465" y="1539425"/>
            <a:ext cx="4413072" cy="3439900"/>
          </a:xfrm>
          <a:prstGeom prst="rect">
            <a:avLst/>
          </a:prstGeom>
          <a:noFill/>
          <a:ln>
            <a:noFill/>
          </a:ln>
        </p:spPr>
      </p:pic>
      <p:sp>
        <p:nvSpPr>
          <p:cNvPr id="781" name="Google Shape;781;p109"/>
          <p:cNvSpPr txBox="1"/>
          <p:nvPr/>
        </p:nvSpPr>
        <p:spPr>
          <a:xfrm>
            <a:off x="836800" y="908525"/>
            <a:ext cx="7662900" cy="675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t>Traffic is cut over to the AWS infrastructure by updating DNS, and all traffic and supporting data queries are supported by the AWS infrastructure.</a:t>
            </a:r>
            <a:endParaRPr sz="12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110"/>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787" name="Google Shape;787;p11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788" name="Google Shape;788;p110"/>
          <p:cNvSpPr txBox="1"/>
          <p:nvPr/>
        </p:nvSpPr>
        <p:spPr>
          <a:xfrm>
            <a:off x="836800" y="908525"/>
            <a:ext cx="7662900" cy="377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t>When you replicate data to a remote location, you should consider these factors:</a:t>
            </a:r>
            <a:endParaRPr sz="1200"/>
          </a:p>
          <a:p>
            <a:pPr indent="-304800" lvl="0" marL="457200" rtl="0" algn="l">
              <a:lnSpc>
                <a:spcPct val="150000"/>
              </a:lnSpc>
              <a:spcBef>
                <a:spcPts val="0"/>
              </a:spcBef>
              <a:spcAft>
                <a:spcPts val="0"/>
              </a:spcAft>
              <a:buSzPts val="1200"/>
              <a:buChar char="●"/>
            </a:pPr>
            <a:r>
              <a:rPr lang="en" sz="1200"/>
              <a:t>Distance between the sites — Larger distances typically are subject to more latency or jitter.</a:t>
            </a:r>
            <a:endParaRPr sz="1200"/>
          </a:p>
          <a:p>
            <a:pPr indent="-304800" lvl="0" marL="457200" rtl="0" algn="l">
              <a:lnSpc>
                <a:spcPct val="150000"/>
              </a:lnSpc>
              <a:spcBef>
                <a:spcPts val="0"/>
              </a:spcBef>
              <a:spcAft>
                <a:spcPts val="0"/>
              </a:spcAft>
              <a:buSzPts val="1200"/>
              <a:buChar char="●"/>
            </a:pPr>
            <a:r>
              <a:rPr lang="en" sz="1200"/>
              <a:t>Available bandwidth — The breadth and variability of the interconnections.</a:t>
            </a:r>
            <a:endParaRPr sz="1200"/>
          </a:p>
          <a:p>
            <a:pPr indent="-304800" lvl="0" marL="457200" rtl="0" algn="l">
              <a:lnSpc>
                <a:spcPct val="150000"/>
              </a:lnSpc>
              <a:spcBef>
                <a:spcPts val="0"/>
              </a:spcBef>
              <a:spcAft>
                <a:spcPts val="0"/>
              </a:spcAft>
              <a:buSzPts val="1200"/>
              <a:buChar char="●"/>
            </a:pPr>
            <a:r>
              <a:rPr lang="en" sz="1200"/>
              <a:t>Data rate required by your application — The data rate should be lower than the available bandwidth.</a:t>
            </a:r>
            <a:endParaRPr sz="1200"/>
          </a:p>
          <a:p>
            <a:pPr indent="-304800" lvl="0" marL="457200" rtl="0" algn="l">
              <a:lnSpc>
                <a:spcPct val="150000"/>
              </a:lnSpc>
              <a:spcBef>
                <a:spcPts val="0"/>
              </a:spcBef>
              <a:spcAft>
                <a:spcPts val="0"/>
              </a:spcAft>
              <a:buSzPts val="1200"/>
              <a:buChar char="●"/>
            </a:pPr>
            <a:r>
              <a:rPr lang="en" sz="1200"/>
              <a:t>Replication technology — The replication technology should be parallel (so that it can use the network</a:t>
            </a:r>
            <a:endParaRPr sz="1200"/>
          </a:p>
          <a:p>
            <a:pPr indent="-304800" lvl="0" marL="457200" rtl="0" algn="l">
              <a:lnSpc>
                <a:spcPct val="150000"/>
              </a:lnSpc>
              <a:spcBef>
                <a:spcPts val="0"/>
              </a:spcBef>
              <a:spcAft>
                <a:spcPts val="0"/>
              </a:spcAft>
              <a:buSzPts val="1200"/>
              <a:buChar char="●"/>
            </a:pPr>
            <a:r>
              <a:rPr lang="en" sz="1200"/>
              <a:t>effectively).</a:t>
            </a:r>
            <a:endParaRPr sz="1200"/>
          </a:p>
          <a:p>
            <a:pPr indent="0" lvl="0" marL="0" rtl="0" algn="l">
              <a:lnSpc>
                <a:spcPct val="150000"/>
              </a:lnSpc>
              <a:spcBef>
                <a:spcPts val="0"/>
              </a:spcBef>
              <a:spcAft>
                <a:spcPts val="0"/>
              </a:spcAft>
              <a:buClr>
                <a:schemeClr val="dk1"/>
              </a:buClr>
              <a:buSzPts val="1100"/>
              <a:buFont typeface="Arial"/>
              <a:buNone/>
            </a:pPr>
            <a:r>
              <a:rPr lang="en" sz="1200"/>
              <a:t>There are two main approaches for replicating data: synchronous and asynchronous</a:t>
            </a:r>
            <a:endParaRPr sz="1200"/>
          </a:p>
          <a:p>
            <a:pPr indent="-304800" lvl="0" marL="457200" rtl="0" algn="l">
              <a:lnSpc>
                <a:spcPct val="150000"/>
              </a:lnSpc>
              <a:spcBef>
                <a:spcPts val="0"/>
              </a:spcBef>
              <a:spcAft>
                <a:spcPts val="0"/>
              </a:spcAft>
              <a:buSzPts val="1200"/>
              <a:buChar char="●"/>
            </a:pPr>
            <a:r>
              <a:rPr b="1" lang="en" sz="1200">
                <a:solidFill>
                  <a:srgbClr val="FF9900"/>
                </a:solidFill>
              </a:rPr>
              <a:t>Synchronous replication</a:t>
            </a:r>
            <a:r>
              <a:rPr lang="en" sz="1200"/>
              <a:t>: Data is atomically updated in multiple locations. This puts a dependency on network performance and availability. In AWS, Availability Zones within a region are well connected, but physically separated.  </a:t>
            </a:r>
            <a:endParaRPr sz="1200"/>
          </a:p>
          <a:p>
            <a:pPr indent="-304800" lvl="0" marL="457200" rtl="0" algn="l">
              <a:lnSpc>
                <a:spcPct val="150000"/>
              </a:lnSpc>
              <a:spcBef>
                <a:spcPts val="0"/>
              </a:spcBef>
              <a:spcAft>
                <a:spcPts val="0"/>
              </a:spcAft>
              <a:buSzPts val="1200"/>
              <a:buChar char="●"/>
            </a:pPr>
            <a:r>
              <a:rPr b="1" lang="en" sz="1200">
                <a:solidFill>
                  <a:srgbClr val="FF9900"/>
                </a:solidFill>
              </a:rPr>
              <a:t>Asynchronous replication</a:t>
            </a:r>
            <a:r>
              <a:rPr lang="en" sz="1200"/>
              <a:t>: Data is not atomically updated in multiple locations. It is transferred as network performance and availability allows, and the application continues to write data that might not be fully replicated yet.</a:t>
            </a:r>
            <a:endParaRPr sz="1200"/>
          </a:p>
        </p:txBody>
      </p:sp>
      <p:sp>
        <p:nvSpPr>
          <p:cNvPr id="789" name="Google Shape;789;p110"/>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Replication of Data</a:t>
            </a:r>
            <a:endParaRPr b="1">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111"/>
          <p:cNvPicPr preferRelativeResize="0"/>
          <p:nvPr/>
        </p:nvPicPr>
        <p:blipFill>
          <a:blip r:embed="rId3">
            <a:alphaModFix/>
          </a:blip>
          <a:stretch>
            <a:fillRect/>
          </a:stretch>
        </p:blipFill>
        <p:spPr>
          <a:xfrm>
            <a:off x="8499775" y="4556600"/>
            <a:ext cx="374800" cy="374800"/>
          </a:xfrm>
          <a:prstGeom prst="rect">
            <a:avLst/>
          </a:prstGeom>
          <a:noFill/>
          <a:ln>
            <a:noFill/>
          </a:ln>
        </p:spPr>
      </p:pic>
      <p:sp>
        <p:nvSpPr>
          <p:cNvPr id="795" name="Google Shape;795;p11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rgbClr val="000000"/>
              </a:buClr>
              <a:buSzPts val="1100"/>
              <a:buFont typeface="Arial"/>
              <a:buNone/>
            </a:pPr>
            <a:r>
              <a:t/>
            </a:r>
            <a:endParaRPr b="1">
              <a:solidFill>
                <a:schemeClr val="dk1"/>
              </a:solidFill>
            </a:endParaRPr>
          </a:p>
        </p:txBody>
      </p:sp>
      <p:sp>
        <p:nvSpPr>
          <p:cNvPr id="796" name="Google Shape;796;p111"/>
          <p:cNvSpPr txBox="1"/>
          <p:nvPr/>
        </p:nvSpPr>
        <p:spPr>
          <a:xfrm>
            <a:off x="836800" y="908525"/>
            <a:ext cx="7662900" cy="387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200">
                <a:solidFill>
                  <a:srgbClr val="FF9900"/>
                </a:solidFill>
              </a:rPr>
              <a:t>Backup and restore</a:t>
            </a:r>
            <a:endParaRPr b="1" sz="1200">
              <a:solidFill>
                <a:srgbClr val="FF9900"/>
              </a:solidFill>
            </a:endParaRPr>
          </a:p>
          <a:p>
            <a:pPr indent="-304800" lvl="0" marL="457200" rtl="0" algn="l">
              <a:lnSpc>
                <a:spcPct val="150000"/>
              </a:lnSpc>
              <a:spcBef>
                <a:spcPts val="0"/>
              </a:spcBef>
              <a:spcAft>
                <a:spcPts val="0"/>
              </a:spcAft>
              <a:buSzPts val="1200"/>
              <a:buAutoNum type="arabicPeriod"/>
            </a:pPr>
            <a:r>
              <a:rPr lang="en" sz="1200"/>
              <a:t>Freeze data changes to the DR site.</a:t>
            </a:r>
            <a:endParaRPr sz="1200"/>
          </a:p>
          <a:p>
            <a:pPr indent="-304800" lvl="0" marL="457200" rtl="0" algn="l">
              <a:lnSpc>
                <a:spcPct val="150000"/>
              </a:lnSpc>
              <a:spcBef>
                <a:spcPts val="0"/>
              </a:spcBef>
              <a:spcAft>
                <a:spcPts val="0"/>
              </a:spcAft>
              <a:buSzPts val="1200"/>
              <a:buAutoNum type="arabicPeriod"/>
            </a:pPr>
            <a:r>
              <a:rPr lang="en" sz="1200"/>
              <a:t>Take a backup.</a:t>
            </a:r>
            <a:endParaRPr sz="1200"/>
          </a:p>
          <a:p>
            <a:pPr indent="-304800" lvl="0" marL="457200" rtl="0" algn="l">
              <a:lnSpc>
                <a:spcPct val="150000"/>
              </a:lnSpc>
              <a:spcBef>
                <a:spcPts val="0"/>
              </a:spcBef>
              <a:spcAft>
                <a:spcPts val="0"/>
              </a:spcAft>
              <a:buSzPts val="1200"/>
              <a:buAutoNum type="arabicPeriod"/>
            </a:pPr>
            <a:r>
              <a:rPr lang="en" sz="1200"/>
              <a:t>Restore the backup to the primary site.</a:t>
            </a:r>
            <a:endParaRPr sz="1200"/>
          </a:p>
          <a:p>
            <a:pPr indent="-304800" lvl="0" marL="457200" rtl="0" algn="l">
              <a:lnSpc>
                <a:spcPct val="150000"/>
              </a:lnSpc>
              <a:spcBef>
                <a:spcPts val="0"/>
              </a:spcBef>
              <a:spcAft>
                <a:spcPts val="0"/>
              </a:spcAft>
              <a:buSzPts val="1200"/>
              <a:buAutoNum type="arabicPeriod"/>
            </a:pPr>
            <a:r>
              <a:rPr lang="en" sz="1200"/>
              <a:t>Re-point users to the primary site.</a:t>
            </a:r>
            <a:endParaRPr sz="1200"/>
          </a:p>
          <a:p>
            <a:pPr indent="-304800" lvl="0" marL="457200" rtl="0" algn="l">
              <a:lnSpc>
                <a:spcPct val="150000"/>
              </a:lnSpc>
              <a:spcBef>
                <a:spcPts val="0"/>
              </a:spcBef>
              <a:spcAft>
                <a:spcPts val="0"/>
              </a:spcAft>
              <a:buSzPts val="1200"/>
              <a:buAutoNum type="arabicPeriod"/>
            </a:pPr>
            <a:r>
              <a:rPr lang="en" sz="1200"/>
              <a:t>Unfreeze the changes.</a:t>
            </a:r>
            <a:endParaRPr sz="1200"/>
          </a:p>
          <a:p>
            <a:pPr indent="0" lvl="0" marL="0" rtl="0" algn="l">
              <a:lnSpc>
                <a:spcPct val="150000"/>
              </a:lnSpc>
              <a:spcBef>
                <a:spcPts val="0"/>
              </a:spcBef>
              <a:spcAft>
                <a:spcPts val="0"/>
              </a:spcAft>
              <a:buClr>
                <a:schemeClr val="dk1"/>
              </a:buClr>
              <a:buSzPts val="1100"/>
              <a:buFont typeface="Arial"/>
              <a:buNone/>
            </a:pPr>
            <a:r>
              <a:rPr b="1" lang="en" sz="1200">
                <a:solidFill>
                  <a:srgbClr val="FF9900"/>
                </a:solidFill>
              </a:rPr>
              <a:t>Pilot light, warm standby, and multi-site</a:t>
            </a:r>
            <a:endParaRPr b="1" sz="1200">
              <a:solidFill>
                <a:srgbClr val="FF9900"/>
              </a:solidFill>
            </a:endParaRPr>
          </a:p>
          <a:p>
            <a:pPr indent="-304800" lvl="0" marL="457200" rtl="0" algn="l">
              <a:lnSpc>
                <a:spcPct val="150000"/>
              </a:lnSpc>
              <a:spcBef>
                <a:spcPts val="0"/>
              </a:spcBef>
              <a:spcAft>
                <a:spcPts val="0"/>
              </a:spcAft>
              <a:buSzPts val="1200"/>
              <a:buAutoNum type="arabicPeriod"/>
            </a:pPr>
            <a:r>
              <a:rPr lang="en" sz="1200"/>
              <a:t>Establish reverse mirroring/replication from the DR site back to the primary site, once the primary site has caught up with the changes.</a:t>
            </a:r>
            <a:endParaRPr sz="1200"/>
          </a:p>
          <a:p>
            <a:pPr indent="-304800" lvl="0" marL="457200" rtl="0" algn="l">
              <a:lnSpc>
                <a:spcPct val="150000"/>
              </a:lnSpc>
              <a:spcBef>
                <a:spcPts val="0"/>
              </a:spcBef>
              <a:spcAft>
                <a:spcPts val="0"/>
              </a:spcAft>
              <a:buSzPts val="1200"/>
              <a:buAutoNum type="arabicPeriod"/>
            </a:pPr>
            <a:r>
              <a:rPr lang="en" sz="1200"/>
              <a:t>Freeze data changes to the DR site.</a:t>
            </a:r>
            <a:endParaRPr sz="1200"/>
          </a:p>
          <a:p>
            <a:pPr indent="-304800" lvl="0" marL="457200" rtl="0" algn="l">
              <a:lnSpc>
                <a:spcPct val="150000"/>
              </a:lnSpc>
              <a:spcBef>
                <a:spcPts val="0"/>
              </a:spcBef>
              <a:spcAft>
                <a:spcPts val="0"/>
              </a:spcAft>
              <a:buSzPts val="1200"/>
              <a:buAutoNum type="arabicPeriod"/>
            </a:pPr>
            <a:r>
              <a:rPr lang="en" sz="1200"/>
              <a:t>Re-point users to the primary site.</a:t>
            </a:r>
            <a:endParaRPr sz="1200"/>
          </a:p>
          <a:p>
            <a:pPr indent="-304800" lvl="0" marL="457200" rtl="0" algn="l">
              <a:lnSpc>
                <a:spcPct val="150000"/>
              </a:lnSpc>
              <a:spcBef>
                <a:spcPts val="0"/>
              </a:spcBef>
              <a:spcAft>
                <a:spcPts val="0"/>
              </a:spcAft>
              <a:buSzPts val="1200"/>
              <a:buAutoNum type="arabicPeriod"/>
            </a:pPr>
            <a:r>
              <a:rPr lang="en" sz="1200"/>
              <a:t>Unfreeze the changes</a:t>
            </a:r>
            <a:endParaRPr sz="1200"/>
          </a:p>
        </p:txBody>
      </p:sp>
      <p:sp>
        <p:nvSpPr>
          <p:cNvPr id="797" name="Google Shape;797;p111"/>
          <p:cNvSpPr txBox="1"/>
          <p:nvPr/>
        </p:nvSpPr>
        <p:spPr>
          <a:xfrm>
            <a:off x="528975" y="314525"/>
            <a:ext cx="5090400" cy="594000"/>
          </a:xfrm>
          <a:prstGeom prst="rect">
            <a:avLst/>
          </a:prstGeom>
          <a:noFill/>
          <a:ln>
            <a:noFill/>
          </a:ln>
        </p:spPr>
        <p:txBody>
          <a:bodyPr anchorCtr="0" anchor="ctr" bIns="91425" lIns="91425" spcFirstLastPara="1" rIns="91425" wrap="square" tIns="91425">
            <a:noAutofit/>
          </a:bodyPr>
          <a:lstStyle/>
          <a:p>
            <a:pPr indent="0" lvl="0" marL="0" marR="0" rtl="0" algn="l">
              <a:lnSpc>
                <a:spcPct val="130000"/>
              </a:lnSpc>
              <a:spcBef>
                <a:spcPts val="0"/>
              </a:spcBef>
              <a:spcAft>
                <a:spcPts val="0"/>
              </a:spcAft>
              <a:buClr>
                <a:schemeClr val="dk1"/>
              </a:buClr>
              <a:buSzPts val="1100"/>
              <a:buFont typeface="Arial"/>
              <a:buNone/>
            </a:pPr>
            <a:r>
              <a:rPr b="1" lang="en">
                <a:solidFill>
                  <a:schemeClr val="dk1"/>
                </a:solidFill>
              </a:rPr>
              <a:t>Failing Back from a Disaster</a:t>
            </a:r>
            <a:endParaRPr b="1">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